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1" r:id="rId3"/>
    <p:sldId id="263" r:id="rId4"/>
    <p:sldId id="264" r:id="rId5"/>
    <p:sldId id="267" r:id="rId6"/>
    <p:sldId id="268" r:id="rId7"/>
    <p:sldId id="269" r:id="rId8"/>
    <p:sldId id="270" r:id="rId9"/>
    <p:sldId id="271" r:id="rId10"/>
    <p:sldId id="272" r:id="rId11"/>
    <p:sldId id="273" r:id="rId12"/>
    <p:sldId id="274" r:id="rId13"/>
    <p:sldId id="301" r:id="rId14"/>
    <p:sldId id="305" r:id="rId15"/>
    <p:sldId id="306" r:id="rId16"/>
    <p:sldId id="441" r:id="rId17"/>
    <p:sldId id="566" r:id="rId18"/>
    <p:sldId id="567" r:id="rId19"/>
    <p:sldId id="568"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C2"/>
    <a:srgbClr val="004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7"/>
    <p:restoredTop sz="94719"/>
  </p:normalViewPr>
  <p:slideViewPr>
    <p:cSldViewPr snapToGrid="0">
      <p:cViewPr>
        <p:scale>
          <a:sx n="107" d="100"/>
          <a:sy n="107" d="100"/>
        </p:scale>
        <p:origin x="736"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D43AF-988E-204F-A3B8-4E2E2FB5D57B}" type="datetimeFigureOut">
              <a:rPr lang="fr-FR" smtClean="0"/>
              <a:t>26/08/2023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B77DB-F600-2245-B4D8-902B9FD45D77}" type="slidenum">
              <a:rPr lang="fr-FR" smtClean="0"/>
              <a:t>‹N°›</a:t>
            </a:fld>
            <a:endParaRPr lang="fr-FR"/>
          </a:p>
        </p:txBody>
      </p:sp>
    </p:spTree>
    <p:extLst>
      <p:ext uri="{BB962C8B-B14F-4D97-AF65-F5344CB8AC3E}">
        <p14:creationId xmlns:p14="http://schemas.microsoft.com/office/powerpoint/2010/main" val="3242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1DB77DB-F600-2245-B4D8-902B9FD45D77}" type="slidenum">
              <a:rPr lang="fr-FR" smtClean="0"/>
              <a:t>8</a:t>
            </a:fld>
            <a:endParaRPr lang="fr-FR"/>
          </a:p>
        </p:txBody>
      </p:sp>
    </p:spTree>
    <p:extLst>
      <p:ext uri="{BB962C8B-B14F-4D97-AF65-F5344CB8AC3E}">
        <p14:creationId xmlns:p14="http://schemas.microsoft.com/office/powerpoint/2010/main" val="405940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16</a:t>
            </a:fld>
            <a:endParaRPr lang="fr-FR" dirty="0"/>
          </a:p>
        </p:txBody>
      </p:sp>
    </p:spTree>
    <p:extLst>
      <p:ext uri="{BB962C8B-B14F-4D97-AF65-F5344CB8AC3E}">
        <p14:creationId xmlns:p14="http://schemas.microsoft.com/office/powerpoint/2010/main" val="286269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17</a:t>
            </a:fld>
            <a:endParaRPr lang="fr-FR" dirty="0"/>
          </a:p>
        </p:txBody>
      </p:sp>
    </p:spTree>
    <p:extLst>
      <p:ext uri="{BB962C8B-B14F-4D97-AF65-F5344CB8AC3E}">
        <p14:creationId xmlns:p14="http://schemas.microsoft.com/office/powerpoint/2010/main" val="345191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8CC9574-A819-4FE4-99A7-1E27AD09ADC2}" type="slidenum">
              <a:rPr lang="fr-FR" smtClean="0"/>
              <a:pPr/>
              <a:t>18</a:t>
            </a:fld>
            <a:endParaRPr lang="fr-FR" dirty="0"/>
          </a:p>
        </p:txBody>
      </p:sp>
    </p:spTree>
    <p:extLst>
      <p:ext uri="{BB962C8B-B14F-4D97-AF65-F5344CB8AC3E}">
        <p14:creationId xmlns:p14="http://schemas.microsoft.com/office/powerpoint/2010/main" val="312291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6D883E-A64C-9CE9-6DE7-913DFA2A45F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ECF5FE9-33A9-4DEB-D88D-EE1AFEEEA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8CB5276-0EF8-BBC5-1A46-36041034F70D}"/>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6B588654-5D01-5276-5654-0CC2A852FE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079A7A-AECF-FCF4-87E7-D8982FD54CD5}"/>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357712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F04FA-08CE-8980-2023-83E1E6A208F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64DDF49-FDEF-30D6-2580-A628335F465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FD9524-20C9-9922-7B4F-3CB381686AD1}"/>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94E6148F-AA7D-5E25-4D67-8476876099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E92831-5CCD-B5F4-79AE-B9FF52F047A4}"/>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157228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070C505-CB24-FE8D-0AA9-09277F2E1A9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3BF24AA-5722-367C-D410-DAEBF2099B6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CF1ADE-CBFE-DC2C-7770-A7B0F128518B}"/>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83C30F28-7650-516A-8A7C-07A0C6102D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DA2D27-58A9-74B5-B5F8-ECEE4A2F0D94}"/>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55762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BDC8EB-E51F-CB74-FF7B-D04E83E09F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42BEFB6-0FAE-2F92-A236-EBF7A84BDF6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B96C32-D80D-C649-1B15-44C177775ACD}"/>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1797A77D-FC76-B268-EC3A-B9A207B4FF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D04A3C-65BC-8BD1-4FB5-0CAD32C15881}"/>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231226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72C4A-BE78-217A-0293-5C094D4D947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E595101-0113-5C49-2D04-F84A5B6A9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59B8253-AEE3-1C65-080D-E5751C39748A}"/>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F2DF8B98-7754-BD95-6A0C-079C4E427C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B2A209-8C3E-F998-0AFA-C360B748E31B}"/>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30267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28843-DEDA-4248-4217-C3B376E4A7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2185C43-8F49-AC9F-CDC0-C4EC7D9D0AE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95A00B4-6500-4E9D-1077-6DB415CFD5A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5D3749-9118-714E-FEA4-B18B60FC9815}"/>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6" name="Espace réservé du pied de page 5">
            <a:extLst>
              <a:ext uri="{FF2B5EF4-FFF2-40B4-BE49-F238E27FC236}">
                <a16:creationId xmlns:a16="http://schemas.microsoft.com/office/drawing/2014/main" id="{BB089D6C-695E-3C8F-A378-A4AAD4660C8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68DE04-C7BF-1FF6-69C1-1CBC4119037D}"/>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13548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21E16-858B-FEB7-D326-4041BF58D23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C2B3646-DE5F-037B-6F71-CB4A5A972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7191A8-6C42-515D-C20E-264CAE6E798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54756DC-110C-A20F-7259-D1A2A7556F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7A67AA7-7610-AC6F-3204-FF01D404A2E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A3C956E-3C31-E18C-5ED6-B1139085592B}"/>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8" name="Espace réservé du pied de page 7">
            <a:extLst>
              <a:ext uri="{FF2B5EF4-FFF2-40B4-BE49-F238E27FC236}">
                <a16:creationId xmlns:a16="http://schemas.microsoft.com/office/drawing/2014/main" id="{4C7DA86A-77CE-AEC8-47BD-F00F6453FA6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EAACB71-5C13-93C9-4A24-2234693AEBB8}"/>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251073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231B0-490A-B523-8A4F-80543546F4C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056D43B-3D80-A323-6C30-95C072D41C29}"/>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4" name="Espace réservé du pied de page 3">
            <a:extLst>
              <a:ext uri="{FF2B5EF4-FFF2-40B4-BE49-F238E27FC236}">
                <a16:creationId xmlns:a16="http://schemas.microsoft.com/office/drawing/2014/main" id="{1A8CBE67-83BF-630A-F94B-E1D3F0810C2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42E6D21-C2B3-AAD1-183D-9039F601790B}"/>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326219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AAC9CDC-4930-5814-1E4A-2E9DE145AC6C}"/>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3" name="Espace réservé du pied de page 2">
            <a:extLst>
              <a:ext uri="{FF2B5EF4-FFF2-40B4-BE49-F238E27FC236}">
                <a16:creationId xmlns:a16="http://schemas.microsoft.com/office/drawing/2014/main" id="{90E7E139-10EF-51C1-C896-A9447A3117F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638F3B1-3D78-DB58-9AB1-9377AFA6BD3D}"/>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132738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E2F12C-4271-043E-7695-64167FC1BC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6043301-2DDC-9AF7-840A-02160C47B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D266202-A78A-7934-537E-C3BD84CDE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AA88D0-F142-7B6A-9CD1-6C4980B9F867}"/>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6" name="Espace réservé du pied de page 5">
            <a:extLst>
              <a:ext uri="{FF2B5EF4-FFF2-40B4-BE49-F238E27FC236}">
                <a16:creationId xmlns:a16="http://schemas.microsoft.com/office/drawing/2014/main" id="{8A67599C-25E9-9528-93E2-81D83E36DC7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59F4B51-E9B9-64DA-6993-184BBFAD9A6E}"/>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4133907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D868A3-7FC4-7C21-5019-BF15DAD07D2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14B0E20-103B-84DD-DB36-FCC394D07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D1B2291-E9BA-E2FB-C76A-A3EA6DA70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0BEEA29-DA6D-DCD3-8A08-453DAF04BCF5}"/>
              </a:ext>
            </a:extLst>
          </p:cNvPr>
          <p:cNvSpPr>
            <a:spLocks noGrp="1"/>
          </p:cNvSpPr>
          <p:nvPr>
            <p:ph type="dt" sz="half" idx="10"/>
          </p:nvPr>
        </p:nvSpPr>
        <p:spPr/>
        <p:txBody>
          <a:bodyPr/>
          <a:lstStyle/>
          <a:p>
            <a:fld id="{A9B920B6-73E6-854A-A007-667AA077C856}" type="datetimeFigureOut">
              <a:rPr lang="fr-FR" smtClean="0"/>
              <a:t>26/08/2023</a:t>
            </a:fld>
            <a:endParaRPr lang="fr-FR"/>
          </a:p>
        </p:txBody>
      </p:sp>
      <p:sp>
        <p:nvSpPr>
          <p:cNvPr id="6" name="Espace réservé du pied de page 5">
            <a:extLst>
              <a:ext uri="{FF2B5EF4-FFF2-40B4-BE49-F238E27FC236}">
                <a16:creationId xmlns:a16="http://schemas.microsoft.com/office/drawing/2014/main" id="{D979B21D-7A50-CEFC-8D2B-9FA121C1A7F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C44AD1-DFE0-BD2E-A6A0-23AC414328E1}"/>
              </a:ext>
            </a:extLst>
          </p:cNvPr>
          <p:cNvSpPr>
            <a:spLocks noGrp="1"/>
          </p:cNvSpPr>
          <p:nvPr>
            <p:ph type="sldNum" sz="quarter" idx="12"/>
          </p:nvPr>
        </p:nvSpPr>
        <p:spPr/>
        <p:txBody>
          <a:bodyPr/>
          <a:lstStyle/>
          <a:p>
            <a:fld id="{FF649492-FF95-E746-9A5B-42E275FF104D}" type="slidenum">
              <a:rPr lang="fr-FR" smtClean="0"/>
              <a:t>‹N°›</a:t>
            </a:fld>
            <a:endParaRPr lang="fr-FR"/>
          </a:p>
        </p:txBody>
      </p:sp>
    </p:spTree>
    <p:extLst>
      <p:ext uri="{BB962C8B-B14F-4D97-AF65-F5344CB8AC3E}">
        <p14:creationId xmlns:p14="http://schemas.microsoft.com/office/powerpoint/2010/main" val="585660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057E435-F97B-76DC-154A-BAAE97B53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C4FF1B-5532-B572-87AE-5BE31A6A8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7E9E6C-3596-63BD-1C46-51BBC1931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920B6-73E6-854A-A007-667AA077C856}" type="datetimeFigureOut">
              <a:rPr lang="fr-FR" smtClean="0"/>
              <a:t>26/08/2023</a:t>
            </a:fld>
            <a:endParaRPr lang="fr-FR"/>
          </a:p>
        </p:txBody>
      </p:sp>
      <p:sp>
        <p:nvSpPr>
          <p:cNvPr id="5" name="Espace réservé du pied de page 4">
            <a:extLst>
              <a:ext uri="{FF2B5EF4-FFF2-40B4-BE49-F238E27FC236}">
                <a16:creationId xmlns:a16="http://schemas.microsoft.com/office/drawing/2014/main" id="{67C2887E-88BF-BDE5-F4A6-F18D420241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85F20E2-6683-4BB8-9169-3336553F5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49492-FF95-E746-9A5B-42E275FF104D}" type="slidenum">
              <a:rPr lang="fr-FR" smtClean="0"/>
              <a:t>‹N°›</a:t>
            </a:fld>
            <a:endParaRPr lang="fr-FR"/>
          </a:p>
        </p:txBody>
      </p:sp>
    </p:spTree>
    <p:extLst>
      <p:ext uri="{BB962C8B-B14F-4D97-AF65-F5344CB8AC3E}">
        <p14:creationId xmlns:p14="http://schemas.microsoft.com/office/powerpoint/2010/main" val="221256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8.png"/><Relationship Id="rId7"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www.uspfootball.com/billetteri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mailto:boursierkarine0@gmail.com" TargetMode="External"/><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6.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35.png"/><Relationship Id="rId5" Type="http://schemas.openxmlformats.org/officeDocument/2006/relationships/image" Target="../media/image12.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8.png"/><Relationship Id="rId21" Type="http://schemas.openxmlformats.org/officeDocument/2006/relationships/image" Target="../media/image25.png"/><Relationship Id="rId7" Type="http://schemas.microsoft.com/office/2007/relationships/hdphoto" Target="../media/hdphoto1.wdp"/><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5.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6.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35.png"/><Relationship Id="rId5" Type="http://schemas.openxmlformats.org/officeDocument/2006/relationships/image" Target="../media/image12.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0.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7664D0F-D043-BE44-3461-AEC0B46D96B4}"/>
              </a:ext>
            </a:extLst>
          </p:cNvPr>
          <p:cNvPicPr>
            <a:picLocks noChangeAspect="1"/>
          </p:cNvPicPr>
          <p:nvPr/>
        </p:nvPicPr>
        <p:blipFill rotWithShape="1">
          <a:blip r:embed="rId2"/>
          <a:srcRect t="-1" r="388" b="-3964"/>
          <a:stretch/>
        </p:blipFill>
        <p:spPr>
          <a:xfrm>
            <a:off x="0" y="0"/>
            <a:ext cx="4829752" cy="7129849"/>
          </a:xfrm>
          <a:prstGeom prst="rect">
            <a:avLst/>
          </a:prstGeom>
        </p:spPr>
      </p:pic>
      <p:sp>
        <p:nvSpPr>
          <p:cNvPr id="5" name="Rectangle 4">
            <a:extLst>
              <a:ext uri="{FF2B5EF4-FFF2-40B4-BE49-F238E27FC236}">
                <a16:creationId xmlns:a16="http://schemas.microsoft.com/office/drawing/2014/main" id="{637E0601-4B5A-49DF-DD05-8F7D31D3B7CE}"/>
              </a:ext>
            </a:extLst>
          </p:cNvPr>
          <p:cNvSpPr/>
          <p:nvPr/>
        </p:nvSpPr>
        <p:spPr>
          <a:xfrm>
            <a:off x="4829752" y="0"/>
            <a:ext cx="7362248" cy="6858000"/>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38332773-FC6B-5271-881E-C50B557FF80F}"/>
              </a:ext>
            </a:extLst>
          </p:cNvPr>
          <p:cNvSpPr/>
          <p:nvPr/>
        </p:nvSpPr>
        <p:spPr>
          <a:xfrm rot="2104507">
            <a:off x="2017870" y="2699440"/>
            <a:ext cx="2747386" cy="358563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5EAFD14-65FD-BE7E-4C36-74130A5AB0D0}"/>
              </a:ext>
            </a:extLst>
          </p:cNvPr>
          <p:cNvSpPr/>
          <p:nvPr/>
        </p:nvSpPr>
        <p:spPr>
          <a:xfrm rot="5400000">
            <a:off x="3242689" y="4997969"/>
            <a:ext cx="1954349" cy="165660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D8ECFB8F-2072-FA9F-46D4-51913C755CB7}"/>
              </a:ext>
            </a:extLst>
          </p:cNvPr>
          <p:cNvSpPr txBox="1"/>
          <p:nvPr/>
        </p:nvSpPr>
        <p:spPr>
          <a:xfrm>
            <a:off x="5147011" y="62566"/>
            <a:ext cx="6760564" cy="1323439"/>
          </a:xfrm>
          <a:prstGeom prst="rect">
            <a:avLst/>
          </a:prstGeom>
          <a:noFill/>
        </p:spPr>
        <p:txBody>
          <a:bodyPr wrap="square" rtlCol="0">
            <a:spAutoFit/>
          </a:bodyPr>
          <a:lstStyle/>
          <a:p>
            <a:r>
              <a:rPr lang="fr-FR" sz="8000" b="1" dirty="0">
                <a:solidFill>
                  <a:schemeClr val="bg1"/>
                </a:solidFill>
                <a:latin typeface="SignPainter-HouseScript" panose="02000006070000020004" pitchFamily="2" charset="0"/>
              </a:rPr>
              <a:t>Réunion de Rentrée</a:t>
            </a:r>
            <a:endParaRPr lang="fr-FR" sz="8000" b="1" dirty="0">
              <a:solidFill>
                <a:schemeClr val="bg1"/>
              </a:solidFill>
            </a:endParaRPr>
          </a:p>
        </p:txBody>
      </p:sp>
      <p:sp>
        <p:nvSpPr>
          <p:cNvPr id="9" name="ZoneTexte 8">
            <a:extLst>
              <a:ext uri="{FF2B5EF4-FFF2-40B4-BE49-F238E27FC236}">
                <a16:creationId xmlns:a16="http://schemas.microsoft.com/office/drawing/2014/main" id="{B6A2AEF8-1D22-C57B-69E8-B28B3363DDE7}"/>
              </a:ext>
            </a:extLst>
          </p:cNvPr>
          <p:cNvSpPr txBox="1"/>
          <p:nvPr/>
        </p:nvSpPr>
        <p:spPr>
          <a:xfrm>
            <a:off x="5800389" y="1011012"/>
            <a:ext cx="6760564" cy="1323439"/>
          </a:xfrm>
          <a:prstGeom prst="rect">
            <a:avLst/>
          </a:prstGeom>
          <a:noFill/>
        </p:spPr>
        <p:txBody>
          <a:bodyPr wrap="square" rtlCol="0">
            <a:spAutoFit/>
          </a:bodyPr>
          <a:lstStyle/>
          <a:p>
            <a:r>
              <a:rPr lang="fr-FR" sz="8000" b="1" dirty="0">
                <a:solidFill>
                  <a:schemeClr val="bg1"/>
                </a:solidFill>
                <a:latin typeface="SignPainter-HouseScript" panose="02000006070000020004" pitchFamily="2" charset="0"/>
              </a:rPr>
              <a:t>26 Aout 2023</a:t>
            </a:r>
            <a:endParaRPr lang="fr-FR" sz="8000" b="1" dirty="0">
              <a:solidFill>
                <a:schemeClr val="bg1"/>
              </a:solidFill>
            </a:endParaRPr>
          </a:p>
        </p:txBody>
      </p:sp>
      <p:pic>
        <p:nvPicPr>
          <p:cNvPr id="1026" name="Picture 2" descr="LIGUE DE FOOTBALL DES PAYS DE LA LOIRE">
            <a:extLst>
              <a:ext uri="{FF2B5EF4-FFF2-40B4-BE49-F238E27FC236}">
                <a16:creationId xmlns:a16="http://schemas.microsoft.com/office/drawing/2014/main" id="{F4A9B94B-FB7C-2EDD-069B-5C73605BC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140" y="73575"/>
            <a:ext cx="721764" cy="8661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Écoresponsabilité &gt; Les logos – DISTRICT DE FOOTBALL DE LOIRE-ATLANTIQUE">
            <a:extLst>
              <a:ext uri="{FF2B5EF4-FFF2-40B4-BE49-F238E27FC236}">
                <a16:creationId xmlns:a16="http://schemas.microsoft.com/office/drawing/2014/main" id="{D4DA562F-81D4-7C4B-89F1-79409EA26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9" y="1420488"/>
            <a:ext cx="1337349" cy="945401"/>
          </a:xfrm>
          <a:prstGeom prst="rect">
            <a:avLst/>
          </a:prstGeom>
          <a:noFill/>
          <a:extLst>
            <a:ext uri="{909E8E84-426E-40DD-AFC4-6F175D3DCCD1}">
              <a14:hiddenFill xmlns:a14="http://schemas.microsoft.com/office/drawing/2010/main">
                <a:solidFill>
                  <a:srgbClr val="FFFFFF"/>
                </a:solidFill>
              </a14:hiddenFill>
            </a:ext>
          </a:extLst>
        </p:spPr>
      </p:pic>
      <p:sp>
        <p:nvSpPr>
          <p:cNvPr id="14" name="Hexagone 13">
            <a:extLst>
              <a:ext uri="{FF2B5EF4-FFF2-40B4-BE49-F238E27FC236}">
                <a16:creationId xmlns:a16="http://schemas.microsoft.com/office/drawing/2014/main" id="{8574F1EC-092C-07B2-677D-E0331F0D8518}"/>
              </a:ext>
            </a:extLst>
          </p:cNvPr>
          <p:cNvSpPr/>
          <p:nvPr/>
        </p:nvSpPr>
        <p:spPr>
          <a:xfrm rot="470948">
            <a:off x="3564138" y="1583434"/>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Hexagone 14">
            <a:extLst>
              <a:ext uri="{FF2B5EF4-FFF2-40B4-BE49-F238E27FC236}">
                <a16:creationId xmlns:a16="http://schemas.microsoft.com/office/drawing/2014/main" id="{A605316C-E8B0-19D0-9216-FAFEB968CF19}"/>
              </a:ext>
            </a:extLst>
          </p:cNvPr>
          <p:cNvSpPr/>
          <p:nvPr/>
        </p:nvSpPr>
        <p:spPr>
          <a:xfrm rot="470948">
            <a:off x="5011574" y="1016158"/>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Hexagone 15">
            <a:extLst>
              <a:ext uri="{FF2B5EF4-FFF2-40B4-BE49-F238E27FC236}">
                <a16:creationId xmlns:a16="http://schemas.microsoft.com/office/drawing/2014/main" id="{04349DC6-7557-A97D-95B0-EFE4352FC91A}"/>
              </a:ext>
            </a:extLst>
          </p:cNvPr>
          <p:cNvSpPr/>
          <p:nvPr/>
        </p:nvSpPr>
        <p:spPr>
          <a:xfrm rot="470948">
            <a:off x="5207699" y="-462670"/>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Hexagone 16">
            <a:extLst>
              <a:ext uri="{FF2B5EF4-FFF2-40B4-BE49-F238E27FC236}">
                <a16:creationId xmlns:a16="http://schemas.microsoft.com/office/drawing/2014/main" id="{81DEDF2E-B22F-2715-8D44-ADEB3B604505}"/>
              </a:ext>
            </a:extLst>
          </p:cNvPr>
          <p:cNvSpPr/>
          <p:nvPr/>
        </p:nvSpPr>
        <p:spPr>
          <a:xfrm rot="470948">
            <a:off x="4758302" y="2491388"/>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Hexagone 17">
            <a:extLst>
              <a:ext uri="{FF2B5EF4-FFF2-40B4-BE49-F238E27FC236}">
                <a16:creationId xmlns:a16="http://schemas.microsoft.com/office/drawing/2014/main" id="{9F00EC93-D11B-0730-195F-A55B3FBAB0E4}"/>
              </a:ext>
            </a:extLst>
          </p:cNvPr>
          <p:cNvSpPr/>
          <p:nvPr/>
        </p:nvSpPr>
        <p:spPr>
          <a:xfrm rot="470948">
            <a:off x="3834466" y="127688"/>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Hexagone 18">
            <a:extLst>
              <a:ext uri="{FF2B5EF4-FFF2-40B4-BE49-F238E27FC236}">
                <a16:creationId xmlns:a16="http://schemas.microsoft.com/office/drawing/2014/main" id="{67E2339F-8C17-1DCB-D79F-7C5F6004797D}"/>
              </a:ext>
            </a:extLst>
          </p:cNvPr>
          <p:cNvSpPr/>
          <p:nvPr/>
        </p:nvSpPr>
        <p:spPr>
          <a:xfrm rot="470948">
            <a:off x="6395422" y="454815"/>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Hexagone 19">
            <a:extLst>
              <a:ext uri="{FF2B5EF4-FFF2-40B4-BE49-F238E27FC236}">
                <a16:creationId xmlns:a16="http://schemas.microsoft.com/office/drawing/2014/main" id="{3F41C1CE-C0CD-D6F8-B7E8-7F65AA8AD471}"/>
              </a:ext>
            </a:extLst>
          </p:cNvPr>
          <p:cNvSpPr/>
          <p:nvPr/>
        </p:nvSpPr>
        <p:spPr>
          <a:xfrm rot="470948">
            <a:off x="6578320" y="-995892"/>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Hexagone 20">
            <a:extLst>
              <a:ext uri="{FF2B5EF4-FFF2-40B4-BE49-F238E27FC236}">
                <a16:creationId xmlns:a16="http://schemas.microsoft.com/office/drawing/2014/main" id="{B53A4635-3765-73EE-4D37-F1BCB0EB1621}"/>
              </a:ext>
            </a:extLst>
          </p:cNvPr>
          <p:cNvSpPr/>
          <p:nvPr/>
        </p:nvSpPr>
        <p:spPr>
          <a:xfrm rot="470948">
            <a:off x="7766042" y="-106529"/>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Hexagone 21">
            <a:extLst>
              <a:ext uri="{FF2B5EF4-FFF2-40B4-BE49-F238E27FC236}">
                <a16:creationId xmlns:a16="http://schemas.microsoft.com/office/drawing/2014/main" id="{7057C6A3-4B0E-55DC-5CEB-6BC4CFAED5C8}"/>
              </a:ext>
            </a:extLst>
          </p:cNvPr>
          <p:cNvSpPr/>
          <p:nvPr/>
        </p:nvSpPr>
        <p:spPr>
          <a:xfrm rot="470948">
            <a:off x="3357255" y="3054795"/>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DEDB1EE7-FFEE-27D7-E139-2B3513BDF1F4}"/>
              </a:ext>
            </a:extLst>
          </p:cNvPr>
          <p:cNvSpPr txBox="1"/>
          <p:nvPr/>
        </p:nvSpPr>
        <p:spPr>
          <a:xfrm rot="18270426">
            <a:off x="74029" y="1820124"/>
            <a:ext cx="7932088" cy="830997"/>
          </a:xfrm>
          <a:prstGeom prst="rect">
            <a:avLst/>
          </a:prstGeom>
          <a:noFill/>
        </p:spPr>
        <p:txBody>
          <a:bodyPr wrap="square" rtlCol="0">
            <a:spAutoFit/>
          </a:bodyPr>
          <a:lstStyle/>
          <a:p>
            <a:r>
              <a:rPr lang="fr-FR" sz="4800" b="1" dirty="0">
                <a:latin typeface="Desdemona" pitchFamily="82" charset="77"/>
              </a:rPr>
              <a:t>Saison 2023-2024</a:t>
            </a:r>
          </a:p>
        </p:txBody>
      </p:sp>
      <p:pic>
        <p:nvPicPr>
          <p:cNvPr id="1030" name="Picture 6" descr="FC Bruz I Labels FFF">
            <a:extLst>
              <a:ext uri="{FF2B5EF4-FFF2-40B4-BE49-F238E27FC236}">
                <a16:creationId xmlns:a16="http://schemas.microsoft.com/office/drawing/2014/main" id="{AEB75CAC-5415-99DB-A435-C782148487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85" r="53402"/>
          <a:stretch/>
        </p:blipFill>
        <p:spPr bwMode="auto">
          <a:xfrm>
            <a:off x="6554336" y="1493573"/>
            <a:ext cx="3126787" cy="4539841"/>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2248B72E-D8BA-6430-9963-4D9D47A87B4D}"/>
              </a:ext>
            </a:extLst>
          </p:cNvPr>
          <p:cNvSpPr txBox="1"/>
          <p:nvPr/>
        </p:nvSpPr>
        <p:spPr>
          <a:xfrm>
            <a:off x="4855282" y="5678373"/>
            <a:ext cx="5590639" cy="1323439"/>
          </a:xfrm>
          <a:prstGeom prst="rect">
            <a:avLst/>
          </a:prstGeom>
          <a:noFill/>
        </p:spPr>
        <p:txBody>
          <a:bodyPr wrap="square" rtlCol="0">
            <a:spAutoFit/>
          </a:bodyPr>
          <a:lstStyle/>
          <a:p>
            <a:r>
              <a:rPr lang="fr-FR" sz="8000" b="1" dirty="0">
                <a:solidFill>
                  <a:srgbClr val="FFFF00"/>
                </a:solidFill>
                <a:effectLst>
                  <a:glow rad="101600">
                    <a:schemeClr val="accent3">
                      <a:satMod val="175000"/>
                      <a:alpha val="40000"/>
                    </a:schemeClr>
                  </a:glow>
                </a:effectLst>
                <a:latin typeface="Desdemona" pitchFamily="82" charset="77"/>
              </a:rPr>
              <a:t>U6-U7-U8-U9</a:t>
            </a:r>
          </a:p>
        </p:txBody>
      </p:sp>
      <p:sp>
        <p:nvSpPr>
          <p:cNvPr id="26" name="Hexagone 25">
            <a:extLst>
              <a:ext uri="{FF2B5EF4-FFF2-40B4-BE49-F238E27FC236}">
                <a16:creationId xmlns:a16="http://schemas.microsoft.com/office/drawing/2014/main" id="{10A0BF6E-6EEC-A3DB-30D1-F07E390E1EA5}"/>
              </a:ext>
            </a:extLst>
          </p:cNvPr>
          <p:cNvSpPr/>
          <p:nvPr/>
        </p:nvSpPr>
        <p:spPr>
          <a:xfrm rot="470948">
            <a:off x="10993510" y="5834383"/>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Hexagone 26">
            <a:extLst>
              <a:ext uri="{FF2B5EF4-FFF2-40B4-BE49-F238E27FC236}">
                <a16:creationId xmlns:a16="http://schemas.microsoft.com/office/drawing/2014/main" id="{4717EF19-15AA-B58A-5FEF-67CF79F2FA06}"/>
              </a:ext>
            </a:extLst>
          </p:cNvPr>
          <p:cNvSpPr/>
          <p:nvPr/>
        </p:nvSpPr>
        <p:spPr>
          <a:xfrm rot="470948">
            <a:off x="9803112" y="4919600"/>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Hexagone 27">
            <a:extLst>
              <a:ext uri="{FF2B5EF4-FFF2-40B4-BE49-F238E27FC236}">
                <a16:creationId xmlns:a16="http://schemas.microsoft.com/office/drawing/2014/main" id="{BE595D2F-737C-7305-BA9E-8C636816E08E}"/>
              </a:ext>
            </a:extLst>
          </p:cNvPr>
          <p:cNvSpPr/>
          <p:nvPr/>
        </p:nvSpPr>
        <p:spPr>
          <a:xfrm rot="470948">
            <a:off x="11211922" y="4361796"/>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Hexagone 28">
            <a:extLst>
              <a:ext uri="{FF2B5EF4-FFF2-40B4-BE49-F238E27FC236}">
                <a16:creationId xmlns:a16="http://schemas.microsoft.com/office/drawing/2014/main" id="{0C40187F-3B9C-485C-E7E7-7C7D2573A88F}"/>
              </a:ext>
            </a:extLst>
          </p:cNvPr>
          <p:cNvSpPr/>
          <p:nvPr/>
        </p:nvSpPr>
        <p:spPr>
          <a:xfrm rot="470948">
            <a:off x="9596016" y="6384973"/>
            <a:ext cx="1484026" cy="1323439"/>
          </a:xfrm>
          <a:prstGeom prst="hexagon">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258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1185503593"/>
              </p:ext>
            </p:extLst>
          </p:nvPr>
        </p:nvGraphicFramePr>
        <p:xfrm>
          <a:off x="0" y="-22585"/>
          <a:ext cx="12191993" cy="6575784"/>
        </p:xfrm>
        <a:graphic>
          <a:graphicData uri="http://schemas.openxmlformats.org/drawingml/2006/table">
            <a:tbl>
              <a:tblPr firstRow="1" bandRow="1">
                <a:tableStyleId>{5C22544A-7EE6-4342-B048-85BDC9FD1C3A}</a:tableStyleId>
              </a:tblPr>
              <a:tblGrid>
                <a:gridCol w="12191993">
                  <a:extLst>
                    <a:ext uri="{9D8B030D-6E8A-4147-A177-3AD203B41FA5}">
                      <a16:colId xmlns:a16="http://schemas.microsoft.com/office/drawing/2014/main" val="1105410954"/>
                    </a:ext>
                  </a:extLst>
                </a:gridCol>
              </a:tblGrid>
              <a:tr h="1129804">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96351771"/>
                  </a:ext>
                </a:extLst>
              </a:tr>
              <a:tr h="5445980">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999" y="1499793"/>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5339468" y="2266145"/>
            <a:ext cx="1689979" cy="369332"/>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5187033" y="2679276"/>
            <a:ext cx="1961022" cy="523220"/>
          </a:xfrm>
          <a:prstGeom prst="rect">
            <a:avLst/>
          </a:prstGeom>
          <a:noFill/>
        </p:spPr>
        <p:txBody>
          <a:bodyPr wrap="square" rtlCol="0">
            <a:spAutoFit/>
          </a:bodyPr>
          <a:lstStyle/>
          <a:p>
            <a:pPr algn="ctr"/>
            <a:r>
              <a:rPr lang="fr-FR" sz="1400" b="1" dirty="0"/>
              <a:t>En ligne en fin d’après-midi sur le site du club</a:t>
            </a:r>
            <a:endParaRPr lang="fr-FR" sz="1400" dirty="0"/>
          </a:p>
        </p:txBody>
      </p:sp>
      <p:pic>
        <p:nvPicPr>
          <p:cNvPr id="3" name="Image 2">
            <a:extLst>
              <a:ext uri="{FF2B5EF4-FFF2-40B4-BE49-F238E27FC236}">
                <a16:creationId xmlns:a16="http://schemas.microsoft.com/office/drawing/2014/main" id="{BF51ACF8-58FC-4463-D258-B591720369A7}"/>
              </a:ext>
            </a:extLst>
          </p:cNvPr>
          <p:cNvPicPr>
            <a:picLocks noChangeAspect="1"/>
          </p:cNvPicPr>
          <p:nvPr/>
        </p:nvPicPr>
        <p:blipFill>
          <a:blip r:embed="rId4"/>
          <a:stretch>
            <a:fillRect/>
          </a:stretch>
        </p:blipFill>
        <p:spPr>
          <a:xfrm>
            <a:off x="434418" y="3287205"/>
            <a:ext cx="5335598" cy="2801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DC688B6C-82C1-EA3C-0999-D55104106ECA}"/>
              </a:ext>
            </a:extLst>
          </p:cNvPr>
          <p:cNvSpPr/>
          <p:nvPr/>
        </p:nvSpPr>
        <p:spPr>
          <a:xfrm>
            <a:off x="4132162" y="4022913"/>
            <a:ext cx="1019402" cy="398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42" name="Picture 2" descr="Covoiturage - Icônes transport gratuites">
            <a:extLst>
              <a:ext uri="{FF2B5EF4-FFF2-40B4-BE49-F238E27FC236}">
                <a16:creationId xmlns:a16="http://schemas.microsoft.com/office/drawing/2014/main" id="{4307F975-42F7-A6B1-CFE9-D7AA81B54F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5212" y="3916343"/>
            <a:ext cx="1750348" cy="175034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7771112-6BDC-987F-C768-B596DD80AE2D}"/>
              </a:ext>
            </a:extLst>
          </p:cNvPr>
          <p:cNvSpPr txBox="1"/>
          <p:nvPr/>
        </p:nvSpPr>
        <p:spPr>
          <a:xfrm>
            <a:off x="6197013" y="5532210"/>
            <a:ext cx="3013846" cy="646331"/>
          </a:xfrm>
          <a:prstGeom prst="rect">
            <a:avLst/>
          </a:prstGeom>
          <a:noFill/>
        </p:spPr>
        <p:txBody>
          <a:bodyPr wrap="square" rtlCol="0">
            <a:spAutoFit/>
          </a:bodyPr>
          <a:lstStyle/>
          <a:p>
            <a:pPr algn="ctr"/>
            <a:r>
              <a:rPr lang="fr-FR" b="1" dirty="0">
                <a:solidFill>
                  <a:srgbClr val="0086C2"/>
                </a:solidFill>
              </a:rPr>
              <a:t>Départ en commun du stade, rdv devant le club house</a:t>
            </a:r>
          </a:p>
        </p:txBody>
      </p:sp>
      <p:pic>
        <p:nvPicPr>
          <p:cNvPr id="10244" name="Picture 4" descr="Serveur apportant de la nourriture Icône PNG transparents - StickPNG">
            <a:extLst>
              <a:ext uri="{FF2B5EF4-FFF2-40B4-BE49-F238E27FC236}">
                <a16:creationId xmlns:a16="http://schemas.microsoft.com/office/drawing/2014/main" id="{0A5A9556-CFCB-8FC6-5B86-AE204F6FB4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9639" y="4160790"/>
            <a:ext cx="1310461" cy="131046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D6E91D3A-161A-689D-1CDE-86BDAA64917E}"/>
              </a:ext>
            </a:extLst>
          </p:cNvPr>
          <p:cNvSpPr txBox="1"/>
          <p:nvPr/>
        </p:nvSpPr>
        <p:spPr>
          <a:xfrm>
            <a:off x="9323744" y="5535784"/>
            <a:ext cx="2933734" cy="923330"/>
          </a:xfrm>
          <a:prstGeom prst="rect">
            <a:avLst/>
          </a:prstGeom>
          <a:noFill/>
        </p:spPr>
        <p:txBody>
          <a:bodyPr wrap="square" rtlCol="0">
            <a:spAutoFit/>
          </a:bodyPr>
          <a:lstStyle/>
          <a:p>
            <a:pPr algn="ctr"/>
            <a:r>
              <a:rPr lang="fr-FR" b="1" dirty="0">
                <a:solidFill>
                  <a:srgbClr val="0086C2"/>
                </a:solidFill>
              </a:rPr>
              <a:t>Rdv au niveau du bar en fin de plateau pour distribuer les gouters</a:t>
            </a:r>
          </a:p>
        </p:txBody>
      </p:sp>
      <p:cxnSp>
        <p:nvCxnSpPr>
          <p:cNvPr id="9" name="Connecteur droit avec flèche 8">
            <a:extLst>
              <a:ext uri="{FF2B5EF4-FFF2-40B4-BE49-F238E27FC236}">
                <a16:creationId xmlns:a16="http://schemas.microsoft.com/office/drawing/2014/main" id="{C3AA1C86-E66C-B652-9E54-2AA2B6828B5F}"/>
              </a:ext>
            </a:extLst>
          </p:cNvPr>
          <p:cNvCxnSpPr>
            <a:cxnSpLocks/>
            <a:stCxn id="26" idx="1"/>
          </p:cNvCxnSpPr>
          <p:nvPr/>
        </p:nvCxnSpPr>
        <p:spPr>
          <a:xfrm flipH="1">
            <a:off x="4525701" y="2450811"/>
            <a:ext cx="813767" cy="157210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11D3E65F-375A-DD2C-2C18-A786CB3B4429}"/>
              </a:ext>
            </a:extLst>
          </p:cNvPr>
          <p:cNvCxnSpPr>
            <a:cxnSpLocks/>
          </p:cNvCxnSpPr>
          <p:nvPr/>
        </p:nvCxnSpPr>
        <p:spPr>
          <a:xfrm flipH="1">
            <a:off x="3295928" y="2679276"/>
            <a:ext cx="5793474" cy="152648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E19B99D-6E99-11A6-3CF4-E232A7D2DF58}"/>
              </a:ext>
            </a:extLst>
          </p:cNvPr>
          <p:cNvSpPr/>
          <p:nvPr/>
        </p:nvSpPr>
        <p:spPr>
          <a:xfrm>
            <a:off x="2269712" y="4199389"/>
            <a:ext cx="1019402" cy="398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FD6EBD92-EE1A-7FED-61E0-F3010D6382A7}"/>
              </a:ext>
            </a:extLst>
          </p:cNvPr>
          <p:cNvSpPr txBox="1"/>
          <p:nvPr/>
        </p:nvSpPr>
        <p:spPr>
          <a:xfrm>
            <a:off x="9164537" y="1589639"/>
            <a:ext cx="1656153" cy="369332"/>
          </a:xfrm>
          <a:prstGeom prst="rect">
            <a:avLst/>
          </a:prstGeom>
          <a:noFill/>
        </p:spPr>
        <p:txBody>
          <a:bodyPr wrap="square" rtlCol="0">
            <a:spAutoFit/>
          </a:bodyPr>
          <a:lstStyle/>
          <a:p>
            <a:r>
              <a:rPr lang="fr-FR" b="1" dirty="0">
                <a:latin typeface="Desdemona" pitchFamily="82" charset="77"/>
              </a:rPr>
              <a:t>Vie du club</a:t>
            </a:r>
            <a:endParaRPr lang="fr-FR" dirty="0">
              <a:latin typeface="Desdemona" pitchFamily="82" charset="77"/>
            </a:endParaRPr>
          </a:p>
        </p:txBody>
      </p:sp>
      <p:sp>
        <p:nvSpPr>
          <p:cNvPr id="29" name="ZoneTexte 28">
            <a:extLst>
              <a:ext uri="{FF2B5EF4-FFF2-40B4-BE49-F238E27FC236}">
                <a16:creationId xmlns:a16="http://schemas.microsoft.com/office/drawing/2014/main" id="{E59A11DB-0294-11D4-1CFF-F2DC5E5BE6EA}"/>
              </a:ext>
            </a:extLst>
          </p:cNvPr>
          <p:cNvSpPr txBox="1"/>
          <p:nvPr/>
        </p:nvSpPr>
        <p:spPr>
          <a:xfrm>
            <a:off x="8224833" y="1945069"/>
            <a:ext cx="3013843" cy="954107"/>
          </a:xfrm>
          <a:prstGeom prst="rect">
            <a:avLst/>
          </a:prstGeom>
          <a:noFill/>
        </p:spPr>
        <p:txBody>
          <a:bodyPr wrap="square" rtlCol="0">
            <a:spAutoFit/>
          </a:bodyPr>
          <a:lstStyle/>
          <a:p>
            <a:pPr algn="ctr"/>
            <a:r>
              <a:rPr lang="fr-FR" sz="1400" b="1" dirty="0"/>
              <a:t>Pour le COVOITURAGE et la RESTAURATION de fin de plateau, nous vous demandons votre participation</a:t>
            </a:r>
            <a:endParaRPr lang="fr-FR" sz="1400" dirty="0"/>
          </a:p>
        </p:txBody>
      </p:sp>
      <p:sp>
        <p:nvSpPr>
          <p:cNvPr id="30" name="ZoneTexte 29">
            <a:extLst>
              <a:ext uri="{FF2B5EF4-FFF2-40B4-BE49-F238E27FC236}">
                <a16:creationId xmlns:a16="http://schemas.microsoft.com/office/drawing/2014/main" id="{5A1D8709-DA7F-5D50-23CF-FD7B645148CF}"/>
              </a:ext>
            </a:extLst>
          </p:cNvPr>
          <p:cNvSpPr txBox="1"/>
          <p:nvPr/>
        </p:nvSpPr>
        <p:spPr>
          <a:xfrm>
            <a:off x="8257575" y="2842525"/>
            <a:ext cx="3013843" cy="738664"/>
          </a:xfrm>
          <a:prstGeom prst="rect">
            <a:avLst/>
          </a:prstGeom>
          <a:noFill/>
        </p:spPr>
        <p:txBody>
          <a:bodyPr wrap="square" rtlCol="0">
            <a:spAutoFit/>
          </a:bodyPr>
          <a:lstStyle/>
          <a:p>
            <a:pPr algn="ctr"/>
            <a:r>
              <a:rPr lang="fr-FR" sz="1400" b="1" u="sng" dirty="0"/>
              <a:t>Un planning de participation est établi en début de phase pour que chacun participe</a:t>
            </a:r>
          </a:p>
        </p:txBody>
      </p:sp>
      <p:sp>
        <p:nvSpPr>
          <p:cNvPr id="34" name="ZoneTexte 33">
            <a:extLst>
              <a:ext uri="{FF2B5EF4-FFF2-40B4-BE49-F238E27FC236}">
                <a16:creationId xmlns:a16="http://schemas.microsoft.com/office/drawing/2014/main" id="{9B875442-62A7-73E0-76D4-F4A3036FB13B}"/>
              </a:ext>
            </a:extLst>
          </p:cNvPr>
          <p:cNvSpPr txBox="1"/>
          <p:nvPr/>
        </p:nvSpPr>
        <p:spPr>
          <a:xfrm>
            <a:off x="7626149" y="3548044"/>
            <a:ext cx="4270585" cy="523220"/>
          </a:xfrm>
          <a:prstGeom prst="rect">
            <a:avLst/>
          </a:prstGeom>
          <a:noFill/>
        </p:spPr>
        <p:txBody>
          <a:bodyPr wrap="square" rtlCol="0">
            <a:spAutoFit/>
          </a:bodyPr>
          <a:lstStyle/>
          <a:p>
            <a:pPr algn="ctr"/>
            <a:r>
              <a:rPr lang="fr-FR" sz="1400" b="1" dirty="0">
                <a:solidFill>
                  <a:srgbClr val="FF0000"/>
                </a:solidFill>
              </a:rPr>
              <a:t>En cas d’absence, il est obligatoire de vous arranger entre vous pour vous faire remplacer</a:t>
            </a:r>
          </a:p>
        </p:txBody>
      </p:sp>
    </p:spTree>
    <p:extLst>
      <p:ext uri="{BB962C8B-B14F-4D97-AF65-F5344CB8AC3E}">
        <p14:creationId xmlns:p14="http://schemas.microsoft.com/office/powerpoint/2010/main" val="2544384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nvGraphicFramePr>
        <p:xfrm>
          <a:off x="803778" y="1684828"/>
          <a:ext cx="10727532" cy="3191740"/>
        </p:xfrm>
        <a:graphic>
          <a:graphicData uri="http://schemas.openxmlformats.org/drawingml/2006/table">
            <a:tbl>
              <a:tblPr firstRow="1" bandRow="1">
                <a:tableStyleId>{5C22544A-7EE6-4342-B048-85BDC9FD1C3A}</a:tableStyleId>
              </a:tblPr>
              <a:tblGrid>
                <a:gridCol w="1787922">
                  <a:extLst>
                    <a:ext uri="{9D8B030D-6E8A-4147-A177-3AD203B41FA5}">
                      <a16:colId xmlns:a16="http://schemas.microsoft.com/office/drawing/2014/main" val="3977710195"/>
                    </a:ext>
                  </a:extLst>
                </a:gridCol>
                <a:gridCol w="1787922">
                  <a:extLst>
                    <a:ext uri="{9D8B030D-6E8A-4147-A177-3AD203B41FA5}">
                      <a16:colId xmlns:a16="http://schemas.microsoft.com/office/drawing/2014/main" val="2289950232"/>
                    </a:ext>
                  </a:extLst>
                </a:gridCol>
                <a:gridCol w="1787922">
                  <a:extLst>
                    <a:ext uri="{9D8B030D-6E8A-4147-A177-3AD203B41FA5}">
                      <a16:colId xmlns:a16="http://schemas.microsoft.com/office/drawing/2014/main" val="2021536379"/>
                    </a:ext>
                  </a:extLst>
                </a:gridCol>
                <a:gridCol w="1787922">
                  <a:extLst>
                    <a:ext uri="{9D8B030D-6E8A-4147-A177-3AD203B41FA5}">
                      <a16:colId xmlns:a16="http://schemas.microsoft.com/office/drawing/2014/main" val="1105410954"/>
                    </a:ext>
                  </a:extLst>
                </a:gridCol>
                <a:gridCol w="1787922">
                  <a:extLst>
                    <a:ext uri="{9D8B030D-6E8A-4147-A177-3AD203B41FA5}">
                      <a16:colId xmlns:a16="http://schemas.microsoft.com/office/drawing/2014/main" val="384327981"/>
                    </a:ext>
                  </a:extLst>
                </a:gridCol>
                <a:gridCol w="1787922">
                  <a:extLst>
                    <a:ext uri="{9D8B030D-6E8A-4147-A177-3AD203B41FA5}">
                      <a16:colId xmlns:a16="http://schemas.microsoft.com/office/drawing/2014/main" val="2202570993"/>
                    </a:ext>
                  </a:extLst>
                </a:gridCol>
              </a:tblGrid>
              <a:tr h="548382">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2643358">
                <a:tc gridSpan="2">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557" y="2648040"/>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6294043" y="3411172"/>
            <a:ext cx="1656611" cy="646331"/>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6096000" y="3721870"/>
            <a:ext cx="1961022" cy="523220"/>
          </a:xfrm>
          <a:prstGeom prst="rect">
            <a:avLst/>
          </a:prstGeom>
          <a:noFill/>
        </p:spPr>
        <p:txBody>
          <a:bodyPr wrap="square" rtlCol="0">
            <a:spAutoFit/>
          </a:bodyPr>
          <a:lstStyle/>
          <a:p>
            <a:pPr algn="ctr"/>
            <a:r>
              <a:rPr lang="fr-FR" sz="1400" b="1" dirty="0"/>
              <a:t>En ligne en fin d’après-midi sur le site du club</a:t>
            </a:r>
            <a:endParaRPr lang="fr-FR" sz="1400" dirty="0"/>
          </a:p>
        </p:txBody>
      </p:sp>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623" y="2479047"/>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4500832" y="3411172"/>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4302331" y="3727419"/>
            <a:ext cx="1961022" cy="523220"/>
          </a:xfrm>
          <a:prstGeom prst="rect">
            <a:avLst/>
          </a:prstGeom>
          <a:noFill/>
        </p:spPr>
        <p:txBody>
          <a:bodyPr wrap="square" rtlCol="0">
            <a:spAutoFit/>
          </a:bodyPr>
          <a:lstStyle/>
          <a:p>
            <a:pPr algn="ctr"/>
            <a:r>
              <a:rPr lang="fr-FR" sz="1400" b="1" dirty="0"/>
              <a:t>U6/U7 : 10H/11H</a:t>
            </a:r>
          </a:p>
          <a:p>
            <a:pPr algn="ctr"/>
            <a:r>
              <a:rPr lang="fr-FR" sz="1400" b="1" dirty="0"/>
              <a:t>U8/U9 : 11H/12H30</a:t>
            </a:r>
            <a:endParaRPr lang="fr-FR" sz="1400" dirty="0"/>
          </a:p>
        </p:txBody>
      </p:sp>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270" y="2733060"/>
            <a:ext cx="1961022" cy="531110"/>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803778" y="3562701"/>
            <a:ext cx="2315865" cy="369332"/>
          </a:xfrm>
          <a:prstGeom prst="rect">
            <a:avLst/>
          </a:prstGeom>
          <a:noFill/>
        </p:spPr>
        <p:txBody>
          <a:bodyPr wrap="square" rtlCol="0">
            <a:spAutoFit/>
          </a:bodyPr>
          <a:lstStyle/>
          <a:p>
            <a:r>
              <a:rPr lang="fr-FR" b="1" dirty="0">
                <a:latin typeface="Desdemona" pitchFamily="82" charset="77"/>
              </a:rPr>
              <a:t>Réponse 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2050799" y="3507175"/>
            <a:ext cx="2192670" cy="738664"/>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2573" y="2495819"/>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9860782" y="3427944"/>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46" name="ZoneTexte 45">
            <a:extLst>
              <a:ext uri="{FF2B5EF4-FFF2-40B4-BE49-F238E27FC236}">
                <a16:creationId xmlns:a16="http://schemas.microsoft.com/office/drawing/2014/main" id="{5D7A7166-3923-5254-9421-60C6FB58678E}"/>
              </a:ext>
            </a:extLst>
          </p:cNvPr>
          <p:cNvSpPr txBox="1"/>
          <p:nvPr/>
        </p:nvSpPr>
        <p:spPr>
          <a:xfrm>
            <a:off x="9712368" y="4222948"/>
            <a:ext cx="1961022" cy="523220"/>
          </a:xfrm>
          <a:prstGeom prst="rect">
            <a:avLst/>
          </a:prstGeom>
          <a:noFill/>
        </p:spPr>
        <p:txBody>
          <a:bodyPr wrap="square" rtlCol="0">
            <a:spAutoFit/>
          </a:bodyPr>
          <a:lstStyle/>
          <a:p>
            <a:pPr algn="ctr"/>
            <a:r>
              <a:rPr lang="fr-FR" sz="1400" b="1" dirty="0"/>
              <a:t>Suivant les convocations</a:t>
            </a:r>
            <a:endParaRPr lang="fr-FR" sz="1400" dirty="0"/>
          </a:p>
        </p:txBody>
      </p:sp>
      <p:sp>
        <p:nvSpPr>
          <p:cNvPr id="48" name="ZoneTexte 47">
            <a:extLst>
              <a:ext uri="{FF2B5EF4-FFF2-40B4-BE49-F238E27FC236}">
                <a16:creationId xmlns:a16="http://schemas.microsoft.com/office/drawing/2014/main" id="{A606897F-9486-0137-A6BE-E1B3C35E7EA8}"/>
              </a:ext>
            </a:extLst>
          </p:cNvPr>
          <p:cNvSpPr txBox="1"/>
          <p:nvPr/>
        </p:nvSpPr>
        <p:spPr>
          <a:xfrm>
            <a:off x="10359489" y="3679094"/>
            <a:ext cx="1961022" cy="369332"/>
          </a:xfrm>
          <a:prstGeom prst="rect">
            <a:avLst/>
          </a:prstGeom>
          <a:noFill/>
        </p:spPr>
        <p:txBody>
          <a:bodyPr wrap="square" rtlCol="0">
            <a:spAutoFit/>
          </a:bodyPr>
          <a:lstStyle/>
          <a:p>
            <a:r>
              <a:rPr lang="fr-FR" b="1" dirty="0">
                <a:latin typeface="Desdemona" pitchFamily="82" charset="77"/>
              </a:rPr>
              <a:t>ou</a:t>
            </a:r>
            <a:endParaRPr lang="fr-FR" dirty="0">
              <a:latin typeface="Desdemona" pitchFamily="82" charset="77"/>
            </a:endParaRPr>
          </a:p>
        </p:txBody>
      </p:sp>
      <p:sp>
        <p:nvSpPr>
          <p:cNvPr id="49" name="ZoneTexte 48">
            <a:extLst>
              <a:ext uri="{FF2B5EF4-FFF2-40B4-BE49-F238E27FC236}">
                <a16:creationId xmlns:a16="http://schemas.microsoft.com/office/drawing/2014/main" id="{9B06F8EC-FA04-9E2E-0C8C-65EE750DF5BB}"/>
              </a:ext>
            </a:extLst>
          </p:cNvPr>
          <p:cNvSpPr txBox="1"/>
          <p:nvPr/>
        </p:nvSpPr>
        <p:spPr>
          <a:xfrm>
            <a:off x="10153653" y="3932033"/>
            <a:ext cx="1961022" cy="369332"/>
          </a:xfrm>
          <a:prstGeom prst="rect">
            <a:avLst/>
          </a:prstGeom>
          <a:noFill/>
        </p:spPr>
        <p:txBody>
          <a:bodyPr wrap="square" rtlCol="0">
            <a:spAutoFit/>
          </a:bodyPr>
          <a:lstStyle/>
          <a:p>
            <a:r>
              <a:rPr lang="fr-FR" b="1" dirty="0">
                <a:latin typeface="Desdemona" pitchFamily="82" charset="77"/>
              </a:rPr>
              <a:t>Plateau</a:t>
            </a:r>
            <a:endParaRPr lang="fr-FR" dirty="0">
              <a:latin typeface="Desdemona" pitchFamily="82" charset="77"/>
            </a:endParaRPr>
          </a:p>
        </p:txBody>
      </p:sp>
      <p:pic>
        <p:nvPicPr>
          <p:cNvPr id="5130" name="Picture 10" descr="Du repos - Icônes bien-être gratuites">
            <a:extLst>
              <a:ext uri="{FF2B5EF4-FFF2-40B4-BE49-F238E27FC236}">
                <a16:creationId xmlns:a16="http://schemas.microsoft.com/office/drawing/2014/main" id="{F3BFAFE8-CB87-DFD2-A0EF-C1F2FE985A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9361" y="3076465"/>
            <a:ext cx="720811" cy="720811"/>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18F5FCAC-EBF5-2316-8CE1-84B5A0FAD32C}"/>
              </a:ext>
            </a:extLst>
          </p:cNvPr>
          <p:cNvSpPr/>
          <p:nvPr/>
        </p:nvSpPr>
        <p:spPr>
          <a:xfrm>
            <a:off x="9743058" y="1649261"/>
            <a:ext cx="1801463" cy="3191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7391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2371994375"/>
              </p:ext>
            </p:extLst>
          </p:nvPr>
        </p:nvGraphicFramePr>
        <p:xfrm>
          <a:off x="0" y="-22587"/>
          <a:ext cx="12192000" cy="657578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202570993"/>
                    </a:ext>
                  </a:extLst>
                </a:gridCol>
              </a:tblGrid>
              <a:tr h="1129805">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5445981">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179" y="1236069"/>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2186698" y="2124625"/>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48" name="ZoneTexte 47">
            <a:extLst>
              <a:ext uri="{FF2B5EF4-FFF2-40B4-BE49-F238E27FC236}">
                <a16:creationId xmlns:a16="http://schemas.microsoft.com/office/drawing/2014/main" id="{A606897F-9486-0137-A6BE-E1B3C35E7EA8}"/>
              </a:ext>
            </a:extLst>
          </p:cNvPr>
          <p:cNvSpPr txBox="1"/>
          <p:nvPr/>
        </p:nvSpPr>
        <p:spPr>
          <a:xfrm>
            <a:off x="5840480" y="2175082"/>
            <a:ext cx="1961022" cy="369332"/>
          </a:xfrm>
          <a:prstGeom prst="rect">
            <a:avLst/>
          </a:prstGeom>
          <a:noFill/>
        </p:spPr>
        <p:txBody>
          <a:bodyPr wrap="square" rtlCol="0">
            <a:spAutoFit/>
          </a:bodyPr>
          <a:lstStyle/>
          <a:p>
            <a:r>
              <a:rPr lang="fr-FR" b="1" dirty="0">
                <a:latin typeface="Desdemona" pitchFamily="82" charset="77"/>
              </a:rPr>
              <a:t>ou</a:t>
            </a:r>
            <a:endParaRPr lang="fr-FR" dirty="0">
              <a:latin typeface="Desdemona" pitchFamily="82" charset="77"/>
            </a:endParaRPr>
          </a:p>
        </p:txBody>
      </p:sp>
      <p:sp>
        <p:nvSpPr>
          <p:cNvPr id="49" name="ZoneTexte 48">
            <a:extLst>
              <a:ext uri="{FF2B5EF4-FFF2-40B4-BE49-F238E27FC236}">
                <a16:creationId xmlns:a16="http://schemas.microsoft.com/office/drawing/2014/main" id="{9B06F8EC-FA04-9E2E-0C8C-65EE750DF5BB}"/>
              </a:ext>
            </a:extLst>
          </p:cNvPr>
          <p:cNvSpPr txBox="1"/>
          <p:nvPr/>
        </p:nvSpPr>
        <p:spPr>
          <a:xfrm>
            <a:off x="8825366" y="2168194"/>
            <a:ext cx="1961022" cy="369332"/>
          </a:xfrm>
          <a:prstGeom prst="rect">
            <a:avLst/>
          </a:prstGeom>
          <a:noFill/>
        </p:spPr>
        <p:txBody>
          <a:bodyPr wrap="square" rtlCol="0">
            <a:spAutoFit/>
          </a:bodyPr>
          <a:lstStyle/>
          <a:p>
            <a:r>
              <a:rPr lang="fr-FR" b="1" dirty="0">
                <a:latin typeface="Desdemona" pitchFamily="82" charset="77"/>
              </a:rPr>
              <a:t>Plateau</a:t>
            </a:r>
            <a:endParaRPr lang="fr-FR" dirty="0">
              <a:latin typeface="Desdemona" pitchFamily="82" charset="77"/>
            </a:endParaRPr>
          </a:p>
        </p:txBody>
      </p:sp>
      <p:cxnSp>
        <p:nvCxnSpPr>
          <p:cNvPr id="3" name="Connecteur droit 2">
            <a:extLst>
              <a:ext uri="{FF2B5EF4-FFF2-40B4-BE49-F238E27FC236}">
                <a16:creationId xmlns:a16="http://schemas.microsoft.com/office/drawing/2014/main" id="{E39D0C45-E240-1E0C-A7A2-7A11029885A2}"/>
              </a:ext>
            </a:extLst>
          </p:cNvPr>
          <p:cNvCxnSpPr>
            <a:cxnSpLocks/>
          </p:cNvCxnSpPr>
          <p:nvPr/>
        </p:nvCxnSpPr>
        <p:spPr>
          <a:xfrm>
            <a:off x="6081847" y="2537526"/>
            <a:ext cx="0" cy="3213686"/>
          </a:xfrm>
          <a:prstGeom prst="line">
            <a:avLst/>
          </a:prstGeom>
          <a:ln w="28575">
            <a:prstDash val="sysDot"/>
          </a:ln>
        </p:spPr>
        <p:style>
          <a:lnRef idx="1">
            <a:schemeClr val="dk1"/>
          </a:lnRef>
          <a:fillRef idx="0">
            <a:schemeClr val="dk1"/>
          </a:fillRef>
          <a:effectRef idx="0">
            <a:schemeClr val="dk1"/>
          </a:effectRef>
          <a:fontRef idx="minor">
            <a:schemeClr val="tx1"/>
          </a:fontRef>
        </p:style>
      </p:cxnSp>
      <p:pic>
        <p:nvPicPr>
          <p:cNvPr id="4" name="Picture 12" descr="Icône Football dans le style iOS Filled">
            <a:extLst>
              <a:ext uri="{FF2B5EF4-FFF2-40B4-BE49-F238E27FC236}">
                <a16:creationId xmlns:a16="http://schemas.microsoft.com/office/drawing/2014/main" id="{FCA9FA34-9B42-2F8E-49C9-5054B5D9C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778" y="2963096"/>
            <a:ext cx="865641" cy="8656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a FDE62 en vidéo - fde62">
            <a:extLst>
              <a:ext uri="{FF2B5EF4-FFF2-40B4-BE49-F238E27FC236}">
                <a16:creationId xmlns:a16="http://schemas.microsoft.com/office/drawing/2014/main" id="{3AA9500C-6C07-7D3A-AD6F-84374EDF4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977" y="2419346"/>
            <a:ext cx="2716396" cy="295760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E1E7157B-CB42-6F63-246C-18C26686D5EB}"/>
              </a:ext>
            </a:extLst>
          </p:cNvPr>
          <p:cNvSpPr txBox="1"/>
          <p:nvPr/>
        </p:nvSpPr>
        <p:spPr>
          <a:xfrm>
            <a:off x="112751" y="2773163"/>
            <a:ext cx="1549433" cy="1446550"/>
          </a:xfrm>
          <a:prstGeom prst="rect">
            <a:avLst/>
          </a:prstGeom>
          <a:noFill/>
        </p:spPr>
        <p:txBody>
          <a:bodyPr wrap="square" rtlCol="0">
            <a:spAutoFit/>
          </a:bodyPr>
          <a:lstStyle/>
          <a:p>
            <a:pPr algn="ctr"/>
            <a:r>
              <a:rPr lang="fr-FR" sz="4400" b="1" dirty="0">
                <a:latin typeface="SignPainter-HouseScript" panose="02000006070000020004" pitchFamily="2" charset="0"/>
              </a:rPr>
              <a:t>U6</a:t>
            </a:r>
          </a:p>
          <a:p>
            <a:pPr algn="ctr"/>
            <a:r>
              <a:rPr lang="fr-FR" sz="4400" b="1" dirty="0">
                <a:latin typeface="SignPainter-HouseScript" panose="02000006070000020004" pitchFamily="2" charset="0"/>
              </a:rPr>
              <a:t>U7</a:t>
            </a:r>
            <a:endParaRPr lang="fr-FR" sz="4400" dirty="0">
              <a:latin typeface="SignPainter-HouseScript" panose="02000006070000020004" pitchFamily="2" charset="0"/>
            </a:endParaRPr>
          </a:p>
        </p:txBody>
      </p:sp>
      <p:sp>
        <p:nvSpPr>
          <p:cNvPr id="14" name="ZoneTexte 13">
            <a:extLst>
              <a:ext uri="{FF2B5EF4-FFF2-40B4-BE49-F238E27FC236}">
                <a16:creationId xmlns:a16="http://schemas.microsoft.com/office/drawing/2014/main" id="{C9F1E0C5-CE80-8957-13DB-E09907153119}"/>
              </a:ext>
            </a:extLst>
          </p:cNvPr>
          <p:cNvSpPr txBox="1"/>
          <p:nvPr/>
        </p:nvSpPr>
        <p:spPr>
          <a:xfrm>
            <a:off x="69070" y="4125225"/>
            <a:ext cx="1549433" cy="1446550"/>
          </a:xfrm>
          <a:prstGeom prst="rect">
            <a:avLst/>
          </a:prstGeom>
          <a:noFill/>
        </p:spPr>
        <p:txBody>
          <a:bodyPr wrap="square" rtlCol="0">
            <a:spAutoFit/>
          </a:bodyPr>
          <a:lstStyle/>
          <a:p>
            <a:pPr algn="ctr"/>
            <a:r>
              <a:rPr lang="fr-FR" sz="4400" b="1" dirty="0">
                <a:latin typeface="SignPainter-HouseScript" panose="02000006070000020004" pitchFamily="2" charset="0"/>
              </a:rPr>
              <a:t>U8</a:t>
            </a:r>
          </a:p>
          <a:p>
            <a:pPr algn="ctr"/>
            <a:r>
              <a:rPr lang="fr-FR" sz="4400" b="1" dirty="0">
                <a:latin typeface="SignPainter-HouseScript" panose="02000006070000020004" pitchFamily="2" charset="0"/>
              </a:rPr>
              <a:t>U9</a:t>
            </a:r>
            <a:endParaRPr lang="fr-FR" sz="4400" dirty="0">
              <a:latin typeface="SignPainter-HouseScript" panose="02000006070000020004" pitchFamily="2" charset="0"/>
            </a:endParaRPr>
          </a:p>
        </p:txBody>
      </p:sp>
      <p:sp>
        <p:nvSpPr>
          <p:cNvPr id="5" name="ZoneTexte 4">
            <a:extLst>
              <a:ext uri="{FF2B5EF4-FFF2-40B4-BE49-F238E27FC236}">
                <a16:creationId xmlns:a16="http://schemas.microsoft.com/office/drawing/2014/main" id="{CEC16EC8-4773-53A0-64C3-1219581FF82B}"/>
              </a:ext>
            </a:extLst>
          </p:cNvPr>
          <p:cNvSpPr txBox="1"/>
          <p:nvPr/>
        </p:nvSpPr>
        <p:spPr>
          <a:xfrm>
            <a:off x="6690179" y="2803940"/>
            <a:ext cx="3029369" cy="1384995"/>
          </a:xfrm>
          <a:prstGeom prst="rect">
            <a:avLst/>
          </a:prstGeom>
          <a:noFill/>
        </p:spPr>
        <p:txBody>
          <a:bodyPr wrap="square" rtlCol="0">
            <a:spAutoFit/>
          </a:bodyPr>
          <a:lstStyle/>
          <a:p>
            <a:r>
              <a:rPr lang="fr-FR" sz="1400" b="1" dirty="0"/>
              <a:t>Plateau du Samedi :</a:t>
            </a:r>
          </a:p>
          <a:p>
            <a:r>
              <a:rPr lang="fr-FR" sz="1400" dirty="0"/>
              <a:t>Domicile 10H / Extérieur 10H30</a:t>
            </a:r>
          </a:p>
          <a:p>
            <a:pPr marL="285750" indent="-285750">
              <a:buFontTx/>
              <a:buChar char="-"/>
            </a:pPr>
            <a:r>
              <a:rPr lang="fr-FR" sz="1400" dirty="0"/>
              <a:t>Thomas BRIN</a:t>
            </a:r>
          </a:p>
          <a:p>
            <a:pPr marL="285750" indent="-285750">
              <a:buFontTx/>
              <a:buChar char="-"/>
            </a:pPr>
            <a:r>
              <a:rPr lang="fr-FR" sz="1400" dirty="0" err="1"/>
              <a:t>Evan</a:t>
            </a:r>
            <a:r>
              <a:rPr lang="fr-FR" sz="1400" dirty="0"/>
              <a:t> EGONNEAU</a:t>
            </a:r>
          </a:p>
          <a:p>
            <a:pPr marL="285750" indent="-285750">
              <a:buFontTx/>
              <a:buChar char="-"/>
            </a:pPr>
            <a:r>
              <a:rPr lang="fr-FR" sz="1400" dirty="0"/>
              <a:t>Armel PARANT</a:t>
            </a:r>
          </a:p>
          <a:p>
            <a:endParaRPr lang="fr-FR" sz="1400" dirty="0"/>
          </a:p>
        </p:txBody>
      </p:sp>
      <p:sp>
        <p:nvSpPr>
          <p:cNvPr id="16" name="ZoneTexte 15">
            <a:extLst>
              <a:ext uri="{FF2B5EF4-FFF2-40B4-BE49-F238E27FC236}">
                <a16:creationId xmlns:a16="http://schemas.microsoft.com/office/drawing/2014/main" id="{0EFBEAD1-32BA-E754-8CF4-5B29C034033D}"/>
              </a:ext>
            </a:extLst>
          </p:cNvPr>
          <p:cNvSpPr txBox="1"/>
          <p:nvPr/>
        </p:nvSpPr>
        <p:spPr>
          <a:xfrm>
            <a:off x="2120419" y="2843130"/>
            <a:ext cx="3029369" cy="1169551"/>
          </a:xfrm>
          <a:prstGeom prst="rect">
            <a:avLst/>
          </a:prstGeom>
          <a:noFill/>
        </p:spPr>
        <p:txBody>
          <a:bodyPr wrap="square" rtlCol="0">
            <a:spAutoFit/>
          </a:bodyPr>
          <a:lstStyle/>
          <a:p>
            <a:r>
              <a:rPr lang="fr-FR" sz="1400" b="1" dirty="0"/>
              <a:t>Séance du Samedi 10H/11H :</a:t>
            </a:r>
          </a:p>
          <a:p>
            <a:r>
              <a:rPr lang="fr-FR" sz="1400" b="1" dirty="0"/>
              <a:t>(sur city) + PEF</a:t>
            </a:r>
          </a:p>
          <a:p>
            <a:pPr marL="285750" indent="-285750">
              <a:buFontTx/>
              <a:buChar char="-"/>
            </a:pPr>
            <a:r>
              <a:rPr lang="fr-FR" sz="1400" dirty="0"/>
              <a:t>Thomas BRIN</a:t>
            </a:r>
          </a:p>
          <a:p>
            <a:pPr marL="285750" indent="-285750">
              <a:buFontTx/>
              <a:buChar char="-"/>
            </a:pPr>
            <a:r>
              <a:rPr lang="fr-FR" sz="1400" dirty="0" err="1"/>
              <a:t>Evan</a:t>
            </a:r>
            <a:r>
              <a:rPr lang="fr-FR" sz="1400" dirty="0"/>
              <a:t> EGONNEAU</a:t>
            </a:r>
          </a:p>
          <a:p>
            <a:pPr marL="285750" indent="-285750">
              <a:buFontTx/>
              <a:buChar char="-"/>
            </a:pPr>
            <a:r>
              <a:rPr lang="fr-FR" sz="1400" dirty="0"/>
              <a:t>Armel PARANT</a:t>
            </a:r>
          </a:p>
        </p:txBody>
      </p:sp>
      <p:pic>
        <p:nvPicPr>
          <p:cNvPr id="7" name="Picture 12" descr="Icône Football dans le style iOS Filled">
            <a:extLst>
              <a:ext uri="{FF2B5EF4-FFF2-40B4-BE49-F238E27FC236}">
                <a16:creationId xmlns:a16="http://schemas.microsoft.com/office/drawing/2014/main" id="{339A506F-FBB6-46EA-D41D-1C0603CD6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358" y="2948972"/>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A783F774-2E18-9A35-C47C-D42618E0AF6B}"/>
              </a:ext>
            </a:extLst>
          </p:cNvPr>
          <p:cNvSpPr txBox="1"/>
          <p:nvPr/>
        </p:nvSpPr>
        <p:spPr>
          <a:xfrm>
            <a:off x="6690178" y="4386180"/>
            <a:ext cx="3029369" cy="1600438"/>
          </a:xfrm>
          <a:prstGeom prst="rect">
            <a:avLst/>
          </a:prstGeom>
          <a:noFill/>
        </p:spPr>
        <p:txBody>
          <a:bodyPr wrap="square" rtlCol="0">
            <a:spAutoFit/>
          </a:bodyPr>
          <a:lstStyle/>
          <a:p>
            <a:r>
              <a:rPr lang="fr-FR" sz="1400" b="1" dirty="0"/>
              <a:t>Plateau du Samedi :</a:t>
            </a:r>
          </a:p>
          <a:p>
            <a:r>
              <a:rPr lang="fr-FR" sz="1400" dirty="0"/>
              <a:t>Domicile 10H / Extérieur 10H30</a:t>
            </a:r>
          </a:p>
          <a:p>
            <a:pPr marL="285750" indent="-285750">
              <a:buFontTx/>
              <a:buChar char="-"/>
            </a:pPr>
            <a:r>
              <a:rPr lang="fr-FR" sz="1400" dirty="0"/>
              <a:t>Florent GUILBAUD (</a:t>
            </a:r>
            <a:r>
              <a:rPr lang="fr-FR" sz="1400" dirty="0" err="1"/>
              <a:t>Niv</a:t>
            </a:r>
            <a:r>
              <a:rPr lang="fr-FR" sz="1400" dirty="0"/>
              <a:t> 4-5)</a:t>
            </a:r>
          </a:p>
          <a:p>
            <a:pPr marL="285750" indent="-285750">
              <a:buFontTx/>
              <a:buChar char="-"/>
            </a:pPr>
            <a:r>
              <a:rPr lang="fr-FR" sz="1400" dirty="0"/>
              <a:t>Sébastien FORTINEAU (</a:t>
            </a:r>
            <a:r>
              <a:rPr lang="fr-FR" sz="1400" dirty="0" err="1"/>
              <a:t>Niv</a:t>
            </a:r>
            <a:r>
              <a:rPr lang="fr-FR" sz="1400" dirty="0"/>
              <a:t> 4-5)</a:t>
            </a:r>
          </a:p>
          <a:p>
            <a:pPr marL="285750" indent="-285750">
              <a:buFontTx/>
              <a:buChar char="-"/>
            </a:pPr>
            <a:r>
              <a:rPr lang="fr-FR" sz="1400" dirty="0"/>
              <a:t>Benoit PERRIGAUD (</a:t>
            </a:r>
            <a:r>
              <a:rPr lang="fr-FR" sz="1400" dirty="0" err="1"/>
              <a:t>Niv</a:t>
            </a:r>
            <a:r>
              <a:rPr lang="fr-FR" sz="1400" dirty="0"/>
              <a:t> 4-5)</a:t>
            </a:r>
          </a:p>
          <a:p>
            <a:pPr marL="285750" indent="-285750">
              <a:buFontTx/>
              <a:buChar char="-"/>
            </a:pPr>
            <a:r>
              <a:rPr lang="fr-FR" sz="1400" dirty="0"/>
              <a:t>Louis VIAUD</a:t>
            </a:r>
          </a:p>
          <a:p>
            <a:pPr marL="285750" indent="-285750">
              <a:buFontTx/>
              <a:buChar char="-"/>
            </a:pPr>
            <a:r>
              <a:rPr lang="fr-FR" sz="1400" dirty="0"/>
              <a:t>Lilian GRIVEAU</a:t>
            </a:r>
          </a:p>
        </p:txBody>
      </p:sp>
      <p:sp>
        <p:nvSpPr>
          <p:cNvPr id="8" name="ZoneTexte 7">
            <a:extLst>
              <a:ext uri="{FF2B5EF4-FFF2-40B4-BE49-F238E27FC236}">
                <a16:creationId xmlns:a16="http://schemas.microsoft.com/office/drawing/2014/main" id="{F89ED5F3-9ABD-3DAC-DCFB-2FA979802E93}"/>
              </a:ext>
            </a:extLst>
          </p:cNvPr>
          <p:cNvSpPr txBox="1"/>
          <p:nvPr/>
        </p:nvSpPr>
        <p:spPr>
          <a:xfrm>
            <a:off x="2072395" y="4237705"/>
            <a:ext cx="3029369" cy="1600438"/>
          </a:xfrm>
          <a:prstGeom prst="rect">
            <a:avLst/>
          </a:prstGeom>
          <a:noFill/>
        </p:spPr>
        <p:txBody>
          <a:bodyPr wrap="square" rtlCol="0">
            <a:spAutoFit/>
          </a:bodyPr>
          <a:lstStyle/>
          <a:p>
            <a:r>
              <a:rPr lang="fr-FR" sz="1400" b="1" dirty="0"/>
              <a:t>Séance du Samedi début 9H ou 10H :</a:t>
            </a:r>
          </a:p>
          <a:p>
            <a:r>
              <a:rPr lang="fr-FR" sz="1400" b="1" dirty="0"/>
              <a:t>+ PEF</a:t>
            </a:r>
          </a:p>
          <a:p>
            <a:pPr marL="285750" indent="-285750">
              <a:buFontTx/>
              <a:buChar char="-"/>
            </a:pPr>
            <a:r>
              <a:rPr lang="fr-FR" sz="1400" dirty="0"/>
              <a:t>Florent GUILBAUD</a:t>
            </a:r>
          </a:p>
          <a:p>
            <a:pPr marL="285750" indent="-285750">
              <a:buFontTx/>
              <a:buChar char="-"/>
            </a:pPr>
            <a:r>
              <a:rPr lang="fr-FR" sz="1400" dirty="0"/>
              <a:t>Sébastien FORTINEAU</a:t>
            </a:r>
          </a:p>
          <a:p>
            <a:pPr marL="285750" indent="-285750">
              <a:buFontTx/>
              <a:buChar char="-"/>
            </a:pPr>
            <a:r>
              <a:rPr lang="fr-FR" sz="1400" dirty="0"/>
              <a:t>Benoit PERRIGAUD</a:t>
            </a:r>
          </a:p>
          <a:p>
            <a:pPr marL="285750" indent="-285750">
              <a:buFontTx/>
              <a:buChar char="-"/>
            </a:pPr>
            <a:r>
              <a:rPr lang="fr-FR" sz="1400" dirty="0"/>
              <a:t>Louis VIAUD</a:t>
            </a:r>
          </a:p>
          <a:p>
            <a:pPr marL="285750" indent="-285750">
              <a:buFontTx/>
              <a:buChar char="-"/>
            </a:pPr>
            <a:r>
              <a:rPr lang="fr-FR" sz="1400" dirty="0"/>
              <a:t>Lilian GRIVEAU</a:t>
            </a:r>
          </a:p>
        </p:txBody>
      </p:sp>
      <p:pic>
        <p:nvPicPr>
          <p:cNvPr id="18" name="Picture 12" descr="Icône Football dans le style iOS Filled">
            <a:extLst>
              <a:ext uri="{FF2B5EF4-FFF2-40B4-BE49-F238E27FC236}">
                <a16:creationId xmlns:a16="http://schemas.microsoft.com/office/drawing/2014/main" id="{B8AC8F22-2372-6946-D51E-840C0C872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65" y="4330642"/>
            <a:ext cx="865641" cy="865641"/>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Connecteur droit avec flèche 28">
            <a:extLst>
              <a:ext uri="{FF2B5EF4-FFF2-40B4-BE49-F238E27FC236}">
                <a16:creationId xmlns:a16="http://schemas.microsoft.com/office/drawing/2014/main" id="{09EE40AC-9C83-8A85-23D2-C283041FC148}"/>
              </a:ext>
            </a:extLst>
          </p:cNvPr>
          <p:cNvCxnSpPr>
            <a:cxnSpLocks/>
          </p:cNvCxnSpPr>
          <p:nvPr/>
        </p:nvCxnSpPr>
        <p:spPr>
          <a:xfrm>
            <a:off x="4275876" y="3546389"/>
            <a:ext cx="2252944" cy="996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4D5CA6AC-4ADD-D9DF-6AEB-3EC11AC6E0A5}"/>
              </a:ext>
            </a:extLst>
          </p:cNvPr>
          <p:cNvCxnSpPr>
            <a:cxnSpLocks/>
          </p:cNvCxnSpPr>
          <p:nvPr/>
        </p:nvCxnSpPr>
        <p:spPr>
          <a:xfrm>
            <a:off x="4275876" y="5009672"/>
            <a:ext cx="2252944" cy="996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2" descr="Obligation d'utiliser un logiciel de caisse certifié">
            <a:extLst>
              <a:ext uri="{FF2B5EF4-FFF2-40B4-BE49-F238E27FC236}">
                <a16:creationId xmlns:a16="http://schemas.microsoft.com/office/drawing/2014/main" id="{8C775D8E-72A7-9CF1-8B94-5A82A94C7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6696" y="1356993"/>
            <a:ext cx="1089770" cy="1089770"/>
          </a:xfrm>
          <a:prstGeom prst="rect">
            <a:avLst/>
          </a:prstGeom>
          <a:noFill/>
          <a:extLst>
            <a:ext uri="{909E8E84-426E-40DD-AFC4-6F175D3DCCD1}">
              <a14:hiddenFill xmlns:a14="http://schemas.microsoft.com/office/drawing/2010/main">
                <a:solidFill>
                  <a:srgbClr val="FFFFFF"/>
                </a:solidFill>
              </a14:hiddenFill>
            </a:ext>
          </a:extLst>
        </p:spPr>
      </p:pic>
      <p:sp>
        <p:nvSpPr>
          <p:cNvPr id="40" name="ZoneTexte 39">
            <a:extLst>
              <a:ext uri="{FF2B5EF4-FFF2-40B4-BE49-F238E27FC236}">
                <a16:creationId xmlns:a16="http://schemas.microsoft.com/office/drawing/2014/main" id="{2726738F-554B-6428-4C3C-78797F8849FF}"/>
              </a:ext>
            </a:extLst>
          </p:cNvPr>
          <p:cNvSpPr txBox="1"/>
          <p:nvPr/>
        </p:nvSpPr>
        <p:spPr>
          <a:xfrm>
            <a:off x="9925716" y="2493373"/>
            <a:ext cx="2185146" cy="923330"/>
          </a:xfrm>
          <a:prstGeom prst="rect">
            <a:avLst/>
          </a:prstGeom>
          <a:noFill/>
        </p:spPr>
        <p:txBody>
          <a:bodyPr wrap="square" rtlCol="0">
            <a:spAutoFit/>
          </a:bodyPr>
          <a:lstStyle/>
          <a:p>
            <a:r>
              <a:rPr lang="fr-FR" b="1" dirty="0">
                <a:solidFill>
                  <a:srgbClr val="0086C2"/>
                </a:solidFill>
              </a:rPr>
              <a:t>Venir habillé en chaussettes, short et maillot du club</a:t>
            </a:r>
          </a:p>
        </p:txBody>
      </p:sp>
      <p:pic>
        <p:nvPicPr>
          <p:cNvPr id="1026" name="Picture 2" descr="Icône Football, maillot, T-shirt dans Football Club Kits">
            <a:extLst>
              <a:ext uri="{FF2B5EF4-FFF2-40B4-BE49-F238E27FC236}">
                <a16:creationId xmlns:a16="http://schemas.microsoft.com/office/drawing/2014/main" id="{F1E5DCAF-AB4E-7C8C-E36A-7053588329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108947" y="2621122"/>
            <a:ext cx="801349" cy="801349"/>
          </a:xfrm>
          <a:prstGeom prst="rect">
            <a:avLst/>
          </a:prstGeom>
          <a:noFill/>
          <a:extLst>
            <a:ext uri="{909E8E84-426E-40DD-AFC4-6F175D3DCCD1}">
              <a14:hiddenFill xmlns:a14="http://schemas.microsoft.com/office/drawing/2010/main">
                <a:solidFill>
                  <a:srgbClr val="FFFFFF"/>
                </a:solidFill>
              </a14:hiddenFill>
            </a:ext>
          </a:extLst>
        </p:spPr>
      </p:pic>
      <p:sp>
        <p:nvSpPr>
          <p:cNvPr id="41" name="ZoneTexte 40">
            <a:extLst>
              <a:ext uri="{FF2B5EF4-FFF2-40B4-BE49-F238E27FC236}">
                <a16:creationId xmlns:a16="http://schemas.microsoft.com/office/drawing/2014/main" id="{48ABE572-9E8E-6151-9B92-2913DF5E6AF7}"/>
              </a:ext>
            </a:extLst>
          </p:cNvPr>
          <p:cNvSpPr txBox="1"/>
          <p:nvPr/>
        </p:nvSpPr>
        <p:spPr>
          <a:xfrm>
            <a:off x="9166334" y="3308427"/>
            <a:ext cx="3286359" cy="923330"/>
          </a:xfrm>
          <a:prstGeom prst="rect">
            <a:avLst/>
          </a:prstGeom>
          <a:noFill/>
        </p:spPr>
        <p:txBody>
          <a:bodyPr wrap="square" rtlCol="0">
            <a:spAutoFit/>
          </a:bodyPr>
          <a:lstStyle/>
          <a:p>
            <a:r>
              <a:rPr lang="fr-FR" b="1" dirty="0">
                <a:solidFill>
                  <a:srgbClr val="FF0000"/>
                </a:solidFill>
              </a:rPr>
              <a:t>Maillot prêté à l’année et nominatif, nous le récupérons en fin de saison</a:t>
            </a:r>
          </a:p>
        </p:txBody>
      </p:sp>
      <p:pic>
        <p:nvPicPr>
          <p:cNvPr id="1028" name="Picture 4" descr="Parent Icons - Free SVG &amp; PNG Parent Images - Noun Project">
            <a:extLst>
              <a:ext uri="{FF2B5EF4-FFF2-40B4-BE49-F238E27FC236}">
                <a16:creationId xmlns:a16="http://schemas.microsoft.com/office/drawing/2014/main" id="{2C6F4994-6DF9-7116-08E7-D5A3A22C45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8947" y="4219713"/>
            <a:ext cx="907663" cy="907663"/>
          </a:xfrm>
          <a:prstGeom prst="rect">
            <a:avLst/>
          </a:prstGeom>
          <a:noFill/>
          <a:extLst>
            <a:ext uri="{909E8E84-426E-40DD-AFC4-6F175D3DCCD1}">
              <a14:hiddenFill xmlns:a14="http://schemas.microsoft.com/office/drawing/2010/main">
                <a:solidFill>
                  <a:srgbClr val="FFFFFF"/>
                </a:solidFill>
              </a14:hiddenFill>
            </a:ext>
          </a:extLst>
        </p:spPr>
      </p:pic>
      <p:sp>
        <p:nvSpPr>
          <p:cNvPr id="47" name="ZoneTexte 46">
            <a:extLst>
              <a:ext uri="{FF2B5EF4-FFF2-40B4-BE49-F238E27FC236}">
                <a16:creationId xmlns:a16="http://schemas.microsoft.com/office/drawing/2014/main" id="{017A5BFC-0B3B-A86D-D125-11778BD69D0D}"/>
              </a:ext>
            </a:extLst>
          </p:cNvPr>
          <p:cNvSpPr txBox="1"/>
          <p:nvPr/>
        </p:nvSpPr>
        <p:spPr>
          <a:xfrm>
            <a:off x="9805877" y="4156051"/>
            <a:ext cx="2549847" cy="1200329"/>
          </a:xfrm>
          <a:prstGeom prst="rect">
            <a:avLst/>
          </a:prstGeom>
          <a:noFill/>
        </p:spPr>
        <p:txBody>
          <a:bodyPr wrap="square" rtlCol="0">
            <a:spAutoFit/>
          </a:bodyPr>
          <a:lstStyle/>
          <a:p>
            <a:r>
              <a:rPr lang="fr-FR" b="1" dirty="0">
                <a:solidFill>
                  <a:srgbClr val="0086C2"/>
                </a:solidFill>
              </a:rPr>
              <a:t>Entrée sur le terrain limité aux parents habillé du K-Way « responsable d’équipe)</a:t>
            </a:r>
          </a:p>
        </p:txBody>
      </p:sp>
      <p:pic>
        <p:nvPicPr>
          <p:cNvPr id="51" name="Picture 4" descr="Serveur apportant de la nourriture Icône PNG transparents - StickPNG">
            <a:extLst>
              <a:ext uri="{FF2B5EF4-FFF2-40B4-BE49-F238E27FC236}">
                <a16:creationId xmlns:a16="http://schemas.microsoft.com/office/drawing/2014/main" id="{79D42D6C-946C-D7FE-260E-ACB07B4678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8488" y="5426021"/>
            <a:ext cx="923330" cy="923330"/>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51">
            <a:extLst>
              <a:ext uri="{FF2B5EF4-FFF2-40B4-BE49-F238E27FC236}">
                <a16:creationId xmlns:a16="http://schemas.microsoft.com/office/drawing/2014/main" id="{8BBFC97B-B7B6-96A4-3BE0-E59D814307B2}"/>
              </a:ext>
            </a:extLst>
          </p:cNvPr>
          <p:cNvSpPr txBox="1"/>
          <p:nvPr/>
        </p:nvSpPr>
        <p:spPr>
          <a:xfrm>
            <a:off x="9709986" y="5510803"/>
            <a:ext cx="2451601" cy="923330"/>
          </a:xfrm>
          <a:prstGeom prst="rect">
            <a:avLst/>
          </a:prstGeom>
          <a:noFill/>
        </p:spPr>
        <p:txBody>
          <a:bodyPr wrap="square" rtlCol="0">
            <a:spAutoFit/>
          </a:bodyPr>
          <a:lstStyle/>
          <a:p>
            <a:pPr algn="ctr"/>
            <a:r>
              <a:rPr lang="fr-FR" b="1" dirty="0">
                <a:solidFill>
                  <a:srgbClr val="0086C2"/>
                </a:solidFill>
              </a:rPr>
              <a:t>Rdv au niveau du bar en fin de plateau pour distribuer les gouters</a:t>
            </a:r>
          </a:p>
        </p:txBody>
      </p:sp>
    </p:spTree>
    <p:extLst>
      <p:ext uri="{BB962C8B-B14F-4D97-AF65-F5344CB8AC3E}">
        <p14:creationId xmlns:p14="http://schemas.microsoft.com/office/powerpoint/2010/main" val="69237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48605"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6680" y="-60393"/>
            <a:ext cx="4027269" cy="523220"/>
          </a:xfrm>
          <a:prstGeom prst="rect">
            <a:avLst/>
          </a:prstGeom>
          <a:noFill/>
        </p:spPr>
        <p:txBody>
          <a:bodyPr wrap="square" rtlCol="0">
            <a:spAutoFit/>
          </a:bodyPr>
          <a:lstStyle/>
          <a:p>
            <a:r>
              <a:rPr lang="fr-FR" sz="2800" i="1" dirty="0">
                <a:solidFill>
                  <a:schemeClr val="bg1"/>
                </a:solidFill>
                <a:cs typeface="Charmonman" pitchFamily="2" charset="-34"/>
              </a:rPr>
              <a:t>Nos axes de progression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896357" y="17051"/>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D055FCF-0088-F826-7653-BF0552216BE4}"/>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Saison 2023/2024</a:t>
            </a:r>
          </a:p>
        </p:txBody>
      </p:sp>
      <p:sp>
        <p:nvSpPr>
          <p:cNvPr id="38" name="ZoneTexte 37">
            <a:extLst>
              <a:ext uri="{FF2B5EF4-FFF2-40B4-BE49-F238E27FC236}">
                <a16:creationId xmlns:a16="http://schemas.microsoft.com/office/drawing/2014/main" id="{D25DA7B4-914B-BD48-1BE0-B87390F527FF}"/>
              </a:ext>
            </a:extLst>
          </p:cNvPr>
          <p:cNvSpPr txBox="1"/>
          <p:nvPr/>
        </p:nvSpPr>
        <p:spPr>
          <a:xfrm>
            <a:off x="659004" y="4622388"/>
            <a:ext cx="2246467" cy="830997"/>
          </a:xfrm>
          <a:prstGeom prst="rect">
            <a:avLst/>
          </a:prstGeom>
          <a:noFill/>
        </p:spPr>
        <p:txBody>
          <a:bodyPr wrap="square" rtlCol="0">
            <a:spAutoFit/>
          </a:bodyPr>
          <a:lstStyle/>
          <a:p>
            <a:pPr algn="ctr"/>
            <a:r>
              <a:rPr lang="fr-FR" sz="1600" dirty="0">
                <a:latin typeface="SignPainter-HouseScript" panose="02000006070000020004" pitchFamily="2" charset="0"/>
              </a:rPr>
              <a:t>Des séances vers la performance avec du spécifique par groupe</a:t>
            </a:r>
          </a:p>
          <a:p>
            <a:pPr algn="ctr"/>
            <a:endParaRPr lang="fr-FR" sz="1600" dirty="0">
              <a:latin typeface="SignPainter-HouseScript" panose="02000006070000020004" pitchFamily="2" charset="0"/>
            </a:endParaRPr>
          </a:p>
        </p:txBody>
      </p:sp>
      <p:sp>
        <p:nvSpPr>
          <p:cNvPr id="42" name="ZoneTexte 41">
            <a:extLst>
              <a:ext uri="{FF2B5EF4-FFF2-40B4-BE49-F238E27FC236}">
                <a16:creationId xmlns:a16="http://schemas.microsoft.com/office/drawing/2014/main" id="{BD4E15B7-BCA8-8ABE-30D1-4BBE638EDEAB}"/>
              </a:ext>
            </a:extLst>
          </p:cNvPr>
          <p:cNvSpPr txBox="1"/>
          <p:nvPr/>
        </p:nvSpPr>
        <p:spPr>
          <a:xfrm>
            <a:off x="3940051" y="5134760"/>
            <a:ext cx="3562182" cy="830997"/>
          </a:xfrm>
          <a:prstGeom prst="rect">
            <a:avLst/>
          </a:prstGeom>
          <a:noFill/>
        </p:spPr>
        <p:txBody>
          <a:bodyPr wrap="square" rtlCol="0">
            <a:spAutoFit/>
          </a:bodyPr>
          <a:lstStyle/>
          <a:p>
            <a:pPr algn="ctr"/>
            <a:r>
              <a:rPr lang="fr-FR" sz="1600" dirty="0">
                <a:latin typeface="SignPainter-HouseScript" panose="02000006070000020004" pitchFamily="2" charset="0"/>
              </a:rPr>
              <a:t>Des responsables de catégorie qui se réunissent 1x semaine pour faire le bilan de leur catégorie en s’appuyant sur les retours MY COACH PRO</a:t>
            </a:r>
          </a:p>
        </p:txBody>
      </p:sp>
      <p:sp>
        <p:nvSpPr>
          <p:cNvPr id="43" name="ZoneTexte 42">
            <a:extLst>
              <a:ext uri="{FF2B5EF4-FFF2-40B4-BE49-F238E27FC236}">
                <a16:creationId xmlns:a16="http://schemas.microsoft.com/office/drawing/2014/main" id="{069B98C9-7B52-1F79-B6C3-BD3182004B79}"/>
              </a:ext>
            </a:extLst>
          </p:cNvPr>
          <p:cNvSpPr txBox="1"/>
          <p:nvPr/>
        </p:nvSpPr>
        <p:spPr>
          <a:xfrm>
            <a:off x="7846910" y="2718890"/>
            <a:ext cx="4190377" cy="830997"/>
          </a:xfrm>
          <a:prstGeom prst="rect">
            <a:avLst/>
          </a:prstGeom>
          <a:noFill/>
        </p:spPr>
        <p:txBody>
          <a:bodyPr wrap="square" rtlCol="0">
            <a:spAutoFit/>
          </a:bodyPr>
          <a:lstStyle/>
          <a:p>
            <a:pPr algn="ctr"/>
            <a:r>
              <a:rPr lang="fr-FR" sz="1600" dirty="0">
                <a:latin typeface="SignPainter-HouseScript" panose="02000006070000020004" pitchFamily="2" charset="0"/>
              </a:rPr>
              <a:t>Continuer à accompagner nos éducateurs en formations</a:t>
            </a:r>
          </a:p>
          <a:p>
            <a:pPr algn="ctr"/>
            <a:r>
              <a:rPr lang="fr-FR" sz="1600" dirty="0">
                <a:latin typeface="SignPainter-HouseScript" panose="02000006070000020004" pitchFamily="2" charset="0"/>
              </a:rPr>
              <a:t>Inciter à s’inscrire dans des plans de formation</a:t>
            </a:r>
          </a:p>
          <a:p>
            <a:pPr algn="ctr"/>
            <a:endParaRPr lang="fr-FR" sz="1600" dirty="0">
              <a:latin typeface="SignPainter-HouseScript" panose="02000006070000020004" pitchFamily="2" charset="0"/>
            </a:endParaRPr>
          </a:p>
        </p:txBody>
      </p:sp>
      <p:pic>
        <p:nvPicPr>
          <p:cNvPr id="11" name="Picture 2" descr="Entraînement - Icônes sports et compétition gratuites">
            <a:extLst>
              <a:ext uri="{FF2B5EF4-FFF2-40B4-BE49-F238E27FC236}">
                <a16:creationId xmlns:a16="http://schemas.microsoft.com/office/drawing/2014/main" id="{2110976E-92D4-FAEC-5AF8-B6353E092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02" y="1770103"/>
            <a:ext cx="2687472" cy="26874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yCoach Pro">
            <a:extLst>
              <a:ext uri="{FF2B5EF4-FFF2-40B4-BE49-F238E27FC236}">
                <a16:creationId xmlns:a16="http://schemas.microsoft.com/office/drawing/2014/main" id="{D1947456-BA81-EC10-E7D2-92F95F941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715" y="4181271"/>
            <a:ext cx="4550059" cy="79647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R2F : inscriptions aux formations BEF / BMF ouvertes – Ligue de Football  des Pays de la Loire">
            <a:extLst>
              <a:ext uri="{FF2B5EF4-FFF2-40B4-BE49-F238E27FC236}">
                <a16:creationId xmlns:a16="http://schemas.microsoft.com/office/drawing/2014/main" id="{0BE71439-2820-50C9-2F3B-21C8CF023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1093" y="1446386"/>
            <a:ext cx="3009418" cy="10838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crutement - Icônes professions et métiers gratuites">
            <a:extLst>
              <a:ext uri="{FF2B5EF4-FFF2-40B4-BE49-F238E27FC236}">
                <a16:creationId xmlns:a16="http://schemas.microsoft.com/office/drawing/2014/main" id="{0B381683-DFCE-0006-5C02-B36C2B9C32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4691" y="3549887"/>
            <a:ext cx="1431076" cy="143107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AD118DB-9B53-051E-7474-585DCA64084C}"/>
              </a:ext>
            </a:extLst>
          </p:cNvPr>
          <p:cNvSpPr txBox="1"/>
          <p:nvPr/>
        </p:nvSpPr>
        <p:spPr>
          <a:xfrm>
            <a:off x="8327361" y="5105089"/>
            <a:ext cx="3562182" cy="584775"/>
          </a:xfrm>
          <a:prstGeom prst="rect">
            <a:avLst/>
          </a:prstGeom>
          <a:noFill/>
        </p:spPr>
        <p:txBody>
          <a:bodyPr wrap="square" rtlCol="0">
            <a:spAutoFit/>
          </a:bodyPr>
          <a:lstStyle/>
          <a:p>
            <a:pPr algn="ctr"/>
            <a:r>
              <a:rPr lang="fr-FR" sz="1600" dirty="0">
                <a:latin typeface="SignPainter-HouseScript" panose="02000006070000020004" pitchFamily="2" charset="0"/>
              </a:rPr>
              <a:t>Projet sportif en reconstruction. </a:t>
            </a:r>
          </a:p>
          <a:p>
            <a:pPr algn="ctr"/>
            <a:r>
              <a:rPr lang="fr-FR" sz="1600" dirty="0">
                <a:latin typeface="SignPainter-HouseScript" panose="02000006070000020004" pitchFamily="2" charset="0"/>
              </a:rPr>
              <a:t>Objectifs de performances et progressions</a:t>
            </a:r>
          </a:p>
        </p:txBody>
      </p:sp>
      <p:pic>
        <p:nvPicPr>
          <p:cNvPr id="2050" name="Picture 2" descr="Icône de Information pour le téléchargement gratuit | FreeImages">
            <a:extLst>
              <a:ext uri="{FF2B5EF4-FFF2-40B4-BE49-F238E27FC236}">
                <a16:creationId xmlns:a16="http://schemas.microsoft.com/office/drawing/2014/main" id="{66AAE6C0-FA38-7953-9551-75B7EC3317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7680" y="1094211"/>
            <a:ext cx="1504713" cy="150471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7D8BACB-FC7A-C946-4DC3-39A9C54AD817}"/>
              </a:ext>
            </a:extLst>
          </p:cNvPr>
          <p:cNvSpPr txBox="1"/>
          <p:nvPr/>
        </p:nvSpPr>
        <p:spPr>
          <a:xfrm>
            <a:off x="3705351" y="2555655"/>
            <a:ext cx="3562182" cy="830997"/>
          </a:xfrm>
          <a:prstGeom prst="rect">
            <a:avLst/>
          </a:prstGeom>
          <a:noFill/>
        </p:spPr>
        <p:txBody>
          <a:bodyPr wrap="square" rtlCol="0">
            <a:spAutoFit/>
          </a:bodyPr>
          <a:lstStyle/>
          <a:p>
            <a:pPr algn="ctr"/>
            <a:r>
              <a:rPr lang="fr-FR" sz="1600" dirty="0">
                <a:latin typeface="SignPainter-HouseScript" panose="02000006070000020004" pitchFamily="2" charset="0"/>
              </a:rPr>
              <a:t>Renseignement sur nos familles pour réaliser des projets ensemble</a:t>
            </a:r>
          </a:p>
          <a:p>
            <a:pPr algn="ctr"/>
            <a:r>
              <a:rPr lang="fr-FR" sz="1600" dirty="0">
                <a:latin typeface="SignPainter-HouseScript" panose="02000006070000020004" pitchFamily="2" charset="0"/>
              </a:rPr>
              <a:t>Questionnaire qui va arriver</a:t>
            </a:r>
          </a:p>
        </p:txBody>
      </p:sp>
    </p:spTree>
    <p:extLst>
      <p:ext uri="{BB962C8B-B14F-4D97-AF65-F5344CB8AC3E}">
        <p14:creationId xmlns:p14="http://schemas.microsoft.com/office/powerpoint/2010/main" val="4250273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48605"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6680" y="-60393"/>
            <a:ext cx="4027269" cy="523220"/>
          </a:xfrm>
          <a:prstGeom prst="rect">
            <a:avLst/>
          </a:prstGeom>
          <a:noFill/>
        </p:spPr>
        <p:txBody>
          <a:bodyPr wrap="square" rtlCol="0">
            <a:spAutoFit/>
          </a:bodyPr>
          <a:lstStyle/>
          <a:p>
            <a:r>
              <a:rPr lang="fr-FR" sz="2800" i="1" dirty="0">
                <a:solidFill>
                  <a:schemeClr val="bg1"/>
                </a:solidFill>
                <a:cs typeface="Charmonman" pitchFamily="2" charset="-34"/>
              </a:rPr>
              <a:t>Grand Lieu Foot Cup</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896357" y="17051"/>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D055FCF-0088-F826-7653-BF0552216BE4}"/>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Bénévolat</a:t>
            </a:r>
          </a:p>
        </p:txBody>
      </p:sp>
      <p:sp>
        <p:nvSpPr>
          <p:cNvPr id="5" name="ZoneTexte 4">
            <a:extLst>
              <a:ext uri="{FF2B5EF4-FFF2-40B4-BE49-F238E27FC236}">
                <a16:creationId xmlns:a16="http://schemas.microsoft.com/office/drawing/2014/main" id="{9EFE7699-AD21-54BA-9B65-58AB2EE4E930}"/>
              </a:ext>
            </a:extLst>
          </p:cNvPr>
          <p:cNvSpPr txBox="1"/>
          <p:nvPr/>
        </p:nvSpPr>
        <p:spPr>
          <a:xfrm>
            <a:off x="1461767" y="842234"/>
            <a:ext cx="3562182" cy="707886"/>
          </a:xfrm>
          <a:prstGeom prst="rect">
            <a:avLst/>
          </a:prstGeom>
          <a:noFill/>
        </p:spPr>
        <p:txBody>
          <a:bodyPr wrap="square" rtlCol="0">
            <a:spAutoFit/>
          </a:bodyPr>
          <a:lstStyle/>
          <a:p>
            <a:pPr algn="ctr"/>
            <a:r>
              <a:rPr lang="fr-FR" sz="4000" dirty="0">
                <a:latin typeface="SignPainter-HouseScript" panose="02000006070000020004" pitchFamily="2" charset="0"/>
              </a:rPr>
              <a:t>Samedi 2 Septembre</a:t>
            </a:r>
          </a:p>
        </p:txBody>
      </p:sp>
      <p:pic>
        <p:nvPicPr>
          <p:cNvPr id="6" name="Image 5">
            <a:extLst>
              <a:ext uri="{FF2B5EF4-FFF2-40B4-BE49-F238E27FC236}">
                <a16:creationId xmlns:a16="http://schemas.microsoft.com/office/drawing/2014/main" id="{CBC4461A-3F33-C378-0017-CEC36A046A2C}"/>
              </a:ext>
            </a:extLst>
          </p:cNvPr>
          <p:cNvPicPr>
            <a:picLocks noChangeAspect="1"/>
          </p:cNvPicPr>
          <p:nvPr/>
        </p:nvPicPr>
        <p:blipFill>
          <a:blip r:embed="rId3"/>
          <a:stretch>
            <a:fillRect/>
          </a:stretch>
        </p:blipFill>
        <p:spPr>
          <a:xfrm>
            <a:off x="1621520" y="1550120"/>
            <a:ext cx="3242676" cy="458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lèche vers la droite 6">
            <a:extLst>
              <a:ext uri="{FF2B5EF4-FFF2-40B4-BE49-F238E27FC236}">
                <a16:creationId xmlns:a16="http://schemas.microsoft.com/office/drawing/2014/main" id="{5FB5384A-58EC-855E-8051-304B76BBF3A2}"/>
              </a:ext>
            </a:extLst>
          </p:cNvPr>
          <p:cNvSpPr/>
          <p:nvPr/>
        </p:nvSpPr>
        <p:spPr>
          <a:xfrm>
            <a:off x="5149557" y="1785936"/>
            <a:ext cx="495300" cy="13135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7BC30450-76BB-C4B5-6DC0-067BBC70B11E}"/>
              </a:ext>
            </a:extLst>
          </p:cNvPr>
          <p:cNvSpPr txBox="1"/>
          <p:nvPr/>
        </p:nvSpPr>
        <p:spPr>
          <a:xfrm>
            <a:off x="5810451" y="2052177"/>
            <a:ext cx="5532883" cy="2862322"/>
          </a:xfrm>
          <a:prstGeom prst="rect">
            <a:avLst/>
          </a:prstGeom>
          <a:noFill/>
        </p:spPr>
        <p:txBody>
          <a:bodyPr wrap="square" rtlCol="0">
            <a:spAutoFit/>
          </a:bodyPr>
          <a:lstStyle/>
          <a:p>
            <a:pPr algn="ctr"/>
            <a:r>
              <a:rPr lang="fr-FR" sz="2000" b="0" i="0" u="sng" dirty="0">
                <a:solidFill>
                  <a:srgbClr val="222222"/>
                </a:solidFill>
                <a:effectLst/>
              </a:rPr>
              <a:t>Pour le bon fonctionnement de celui-ci, nous vous sollicitons pour donner 1H30 de votre temps sur l'un des stands (bar, snack,...). Des responsables vous accompagneront. </a:t>
            </a:r>
          </a:p>
          <a:p>
            <a:pPr algn="ctr"/>
            <a:endParaRPr lang="fr-FR" sz="2000" b="0" i="0" dirty="0">
              <a:solidFill>
                <a:srgbClr val="222222"/>
              </a:solidFill>
              <a:effectLst/>
            </a:endParaRPr>
          </a:p>
          <a:p>
            <a:pPr algn="ctr"/>
            <a:r>
              <a:rPr lang="fr-FR" sz="2000" b="0" i="0" dirty="0">
                <a:solidFill>
                  <a:srgbClr val="222222"/>
                </a:solidFill>
                <a:effectLst/>
              </a:rPr>
              <a:t>Différents créneaux sont disponibles de 9H à 16H30, nous comptons sur vous,</a:t>
            </a:r>
          </a:p>
          <a:p>
            <a:pPr algn="ctr"/>
            <a:endParaRPr lang="fr-FR" sz="2000" b="0" i="0" dirty="0">
              <a:solidFill>
                <a:srgbClr val="222222"/>
              </a:solidFill>
              <a:effectLst/>
            </a:endParaRPr>
          </a:p>
          <a:p>
            <a:pPr algn="ctr"/>
            <a:r>
              <a:rPr lang="fr-FR" sz="2000" b="0" i="0" dirty="0">
                <a:solidFill>
                  <a:srgbClr val="222222"/>
                </a:solidFill>
                <a:effectLst/>
              </a:rPr>
              <a:t>Inscriptions </a:t>
            </a:r>
            <a:r>
              <a:rPr lang="fr-FR" b="0" i="0" dirty="0">
                <a:solidFill>
                  <a:srgbClr val="222222"/>
                </a:solidFill>
                <a:effectLst/>
                <a:latin typeface="Arial" panose="020B0604020202020204" pitchFamily="34" charset="0"/>
              </a:rPr>
              <a:t>: </a:t>
            </a:r>
            <a:r>
              <a:rPr lang="fr-FR" b="0" i="0" dirty="0">
                <a:solidFill>
                  <a:srgbClr val="1155CC"/>
                </a:solidFill>
                <a:effectLst/>
                <a:latin typeface="Arial" panose="020B0604020202020204" pitchFamily="34" charset="0"/>
                <a:hlinkClick r:id="rId4"/>
              </a:rPr>
              <a:t>https://www.uspfootball.com/billetterie</a:t>
            </a:r>
            <a:endParaRPr lang="fr-FR"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41134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2048605" y="0"/>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996680" y="-60393"/>
            <a:ext cx="4027269" cy="523220"/>
          </a:xfrm>
          <a:prstGeom prst="rect">
            <a:avLst/>
          </a:prstGeom>
          <a:noFill/>
        </p:spPr>
        <p:txBody>
          <a:bodyPr wrap="square" rtlCol="0">
            <a:spAutoFit/>
          </a:bodyPr>
          <a:lstStyle/>
          <a:p>
            <a:r>
              <a:rPr lang="fr-FR" sz="2800" i="1" dirty="0">
                <a:solidFill>
                  <a:schemeClr val="bg1"/>
                </a:solidFill>
                <a:cs typeface="Charmonman" pitchFamily="2" charset="-34"/>
              </a:rPr>
              <a:t>Octobre rose</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896357" y="17051"/>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D055FCF-0088-F826-7653-BF0552216BE4}"/>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Samedi 21 Octobre</a:t>
            </a:r>
          </a:p>
        </p:txBody>
      </p:sp>
      <p:sp>
        <p:nvSpPr>
          <p:cNvPr id="8" name="ZoneTexte 7">
            <a:extLst>
              <a:ext uri="{FF2B5EF4-FFF2-40B4-BE49-F238E27FC236}">
                <a16:creationId xmlns:a16="http://schemas.microsoft.com/office/drawing/2014/main" id="{7BC30450-76BB-C4B5-6DC0-067BBC70B11E}"/>
              </a:ext>
            </a:extLst>
          </p:cNvPr>
          <p:cNvSpPr txBox="1"/>
          <p:nvPr/>
        </p:nvSpPr>
        <p:spPr>
          <a:xfrm>
            <a:off x="143394" y="3996005"/>
            <a:ext cx="10634115" cy="1323439"/>
          </a:xfrm>
          <a:prstGeom prst="rect">
            <a:avLst/>
          </a:prstGeom>
          <a:noFill/>
        </p:spPr>
        <p:txBody>
          <a:bodyPr wrap="square" rtlCol="0">
            <a:spAutoFit/>
          </a:bodyPr>
          <a:lstStyle/>
          <a:p>
            <a:pPr algn="l"/>
            <a:r>
              <a:rPr lang="fr-FR" sz="2000" b="0" i="0" dirty="0">
                <a:solidFill>
                  <a:srgbClr val="222222"/>
                </a:solidFill>
                <a:effectLst/>
                <a:latin typeface="Arial" panose="020B0604020202020204" pitchFamily="34" charset="0"/>
              </a:rPr>
              <a:t>. Entrée des joueuses </a:t>
            </a:r>
            <a:r>
              <a:rPr lang="fr-FR" sz="2000" dirty="0" err="1">
                <a:solidFill>
                  <a:srgbClr val="222222"/>
                </a:solidFill>
                <a:latin typeface="Arial" panose="020B0604020202020204" pitchFamily="34" charset="0"/>
              </a:rPr>
              <a:t>P</a:t>
            </a:r>
            <a:r>
              <a:rPr lang="fr-FR" sz="2000" b="0" i="0" dirty="0" err="1">
                <a:solidFill>
                  <a:srgbClr val="222222"/>
                </a:solidFill>
                <a:effectLst/>
                <a:latin typeface="Arial" panose="020B0604020202020204" pitchFamily="34" charset="0"/>
              </a:rPr>
              <a:t>hil</a:t>
            </a:r>
            <a:r>
              <a:rPr lang="fr-FR" sz="2000" dirty="0" err="1">
                <a:solidFill>
                  <a:srgbClr val="222222"/>
                </a:solidFill>
                <a:latin typeface="Arial" panose="020B0604020202020204" pitchFamily="34" charset="0"/>
              </a:rPr>
              <a:t>’</a:t>
            </a:r>
            <a:r>
              <a:rPr lang="fr-FR" sz="2000" b="0" i="0" dirty="0" err="1">
                <a:solidFill>
                  <a:srgbClr val="222222"/>
                </a:solidFill>
                <a:effectLst/>
                <a:latin typeface="Arial" panose="020B0604020202020204" pitchFamily="34" charset="0"/>
              </a:rPr>
              <a:t>coul</a:t>
            </a:r>
            <a:r>
              <a:rPr lang="fr-FR" sz="2000" b="0" i="0" dirty="0">
                <a:solidFill>
                  <a:srgbClr val="222222"/>
                </a:solidFill>
                <a:effectLst/>
                <a:latin typeface="Arial" panose="020B0604020202020204" pitchFamily="34" charset="0"/>
              </a:rPr>
              <a:t> sur le match de l'équipe N3 face à </a:t>
            </a:r>
            <a:r>
              <a:rPr lang="fr-FR" sz="2000" dirty="0">
                <a:solidFill>
                  <a:srgbClr val="222222"/>
                </a:solidFill>
                <a:latin typeface="Arial" panose="020B0604020202020204" pitchFamily="34" charset="0"/>
              </a:rPr>
              <a:t>V</a:t>
            </a:r>
            <a:r>
              <a:rPr lang="fr-FR" sz="2000" b="0" i="0" dirty="0">
                <a:solidFill>
                  <a:srgbClr val="222222"/>
                </a:solidFill>
                <a:effectLst/>
                <a:latin typeface="Arial" panose="020B0604020202020204" pitchFamily="34" charset="0"/>
              </a:rPr>
              <a:t>ertou le 21 octobre</a:t>
            </a:r>
          </a:p>
          <a:p>
            <a:r>
              <a:rPr lang="fr-FR" sz="2000" dirty="0">
                <a:solidFill>
                  <a:srgbClr val="222222"/>
                </a:solidFill>
                <a:latin typeface="Arial" panose="020B0604020202020204" pitchFamily="34" charset="0"/>
              </a:rPr>
              <a:t>. Sur l’ensemble des week-end il y aura vente de gâteaux et crêpes fait maison </a:t>
            </a:r>
          </a:p>
          <a:p>
            <a:r>
              <a:rPr lang="fr-FR" sz="2000" b="0" i="1" dirty="0">
                <a:solidFill>
                  <a:srgbClr val="222222"/>
                </a:solidFill>
                <a:effectLst/>
                <a:latin typeface="Arial" panose="020B0604020202020204" pitchFamily="34" charset="0"/>
              </a:rPr>
              <a:t>Un pourcentage des entrées et de la recette du bar seront reversées</a:t>
            </a:r>
            <a:br>
              <a:rPr lang="fr-FR" sz="2000" b="0" i="0" dirty="0">
                <a:solidFill>
                  <a:srgbClr val="222222"/>
                </a:solidFill>
                <a:effectLst/>
                <a:latin typeface="Arial" panose="020B0604020202020204" pitchFamily="34" charset="0"/>
              </a:rPr>
            </a:br>
            <a:endParaRPr lang="fr-FR" sz="2000" b="0" i="0" dirty="0">
              <a:solidFill>
                <a:srgbClr val="222222"/>
              </a:solidFill>
              <a:effectLst/>
              <a:latin typeface="Arial" panose="020B0604020202020204" pitchFamily="34" charset="0"/>
            </a:endParaRPr>
          </a:p>
        </p:txBody>
      </p:sp>
      <p:pic>
        <p:nvPicPr>
          <p:cNvPr id="1026" name="Picture 2" descr="Octobre rose : la Ville se mobilise | Venelles.fr">
            <a:extLst>
              <a:ext uri="{FF2B5EF4-FFF2-40B4-BE49-F238E27FC236}">
                <a16:creationId xmlns:a16="http://schemas.microsoft.com/office/drawing/2014/main" id="{4430E3C6-C610-DE85-3F91-86931BB8B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852" y="776232"/>
            <a:ext cx="8254312" cy="29964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nte de crêpes pour les professionnels - Rozell &amp; Cake">
            <a:extLst>
              <a:ext uri="{FF2B5EF4-FFF2-40B4-BE49-F238E27FC236}">
                <a16:creationId xmlns:a16="http://schemas.microsoft.com/office/drawing/2014/main" id="{C1EF88EE-0F26-4133-0A9B-CE4D2BAFC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496" y="4371720"/>
            <a:ext cx="1604834" cy="1190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tits gâteaux | Pâtisserie Le Daniel">
            <a:extLst>
              <a:ext uri="{FF2B5EF4-FFF2-40B4-BE49-F238E27FC236}">
                <a16:creationId xmlns:a16="http://schemas.microsoft.com/office/drawing/2014/main" id="{0E1E7CE9-0D25-723D-5730-221BE3FFD3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1461" y="4268873"/>
            <a:ext cx="1336589" cy="133658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371A2B1-D40E-F35A-866A-5F955A64D3FA}"/>
              </a:ext>
            </a:extLst>
          </p:cNvPr>
          <p:cNvSpPr txBox="1"/>
          <p:nvPr/>
        </p:nvSpPr>
        <p:spPr>
          <a:xfrm>
            <a:off x="226543" y="5219740"/>
            <a:ext cx="8279796" cy="1323439"/>
          </a:xfrm>
          <a:prstGeom prst="rect">
            <a:avLst/>
          </a:prstGeom>
          <a:noFill/>
        </p:spPr>
        <p:txBody>
          <a:bodyPr wrap="square" rtlCol="0">
            <a:spAutoFit/>
          </a:bodyPr>
          <a:lstStyle/>
          <a:p>
            <a:pPr algn="l"/>
            <a:r>
              <a:rPr lang="fr-FR" sz="2000" b="0" i="0" dirty="0">
                <a:solidFill>
                  <a:srgbClr val="222222"/>
                </a:solidFill>
                <a:effectLst/>
                <a:latin typeface="Arial" panose="020B0604020202020204" pitchFamily="34" charset="0"/>
              </a:rPr>
              <a:t>Pour participer, faire partie du projet ou pour proposer d’autres idées :</a:t>
            </a:r>
          </a:p>
          <a:p>
            <a:pPr algn="l"/>
            <a:r>
              <a:rPr lang="fr-FR" sz="2000" b="1" dirty="0">
                <a:solidFill>
                  <a:srgbClr val="222222"/>
                </a:solidFill>
                <a:latin typeface="Arial" panose="020B0604020202020204" pitchFamily="34" charset="0"/>
              </a:rPr>
              <a:t>Karine BOURSIER </a:t>
            </a:r>
          </a:p>
          <a:p>
            <a:pPr algn="l"/>
            <a:r>
              <a:rPr lang="fr-FR" sz="2000" b="0" i="0" dirty="0">
                <a:solidFill>
                  <a:srgbClr val="1155CC"/>
                </a:solidFill>
                <a:effectLst/>
                <a:latin typeface="Arial" panose="020B0604020202020204" pitchFamily="34" charset="0"/>
                <a:hlinkClick r:id="rId6"/>
              </a:rPr>
              <a:t>boursierkarine0@gmail.com</a:t>
            </a:r>
            <a:r>
              <a:rPr lang="fr-FR" sz="2000" b="0" i="0" dirty="0">
                <a:solidFill>
                  <a:srgbClr val="222222"/>
                </a:solidFill>
                <a:effectLst/>
                <a:latin typeface="Arial" panose="020B0604020202020204" pitchFamily="34" charset="0"/>
              </a:rPr>
              <a:t> / 06.27.29.45.81</a:t>
            </a:r>
            <a:br>
              <a:rPr lang="fr-FR" sz="2000" b="0" i="0" dirty="0">
                <a:solidFill>
                  <a:srgbClr val="222222"/>
                </a:solidFill>
                <a:effectLst/>
                <a:latin typeface="Arial" panose="020B0604020202020204" pitchFamily="34" charset="0"/>
              </a:rPr>
            </a:br>
            <a:endParaRPr lang="fr-FR" sz="2000" b="0" i="0" dirty="0">
              <a:solidFill>
                <a:srgbClr val="222222"/>
              </a:solidFill>
              <a:effectLst/>
              <a:latin typeface="Arial" panose="020B0604020202020204" pitchFamily="34" charset="0"/>
            </a:endParaRPr>
          </a:p>
        </p:txBody>
      </p:sp>
      <p:sp>
        <p:nvSpPr>
          <p:cNvPr id="4" name="ZoneTexte 3">
            <a:extLst>
              <a:ext uri="{FF2B5EF4-FFF2-40B4-BE49-F238E27FC236}">
                <a16:creationId xmlns:a16="http://schemas.microsoft.com/office/drawing/2014/main" id="{CC0D7A01-2907-1309-A5A2-A1861979B192}"/>
              </a:ext>
            </a:extLst>
          </p:cNvPr>
          <p:cNvSpPr txBox="1"/>
          <p:nvPr/>
        </p:nvSpPr>
        <p:spPr>
          <a:xfrm>
            <a:off x="-7680" y="2256463"/>
            <a:ext cx="3562182" cy="707886"/>
          </a:xfrm>
          <a:prstGeom prst="rect">
            <a:avLst/>
          </a:prstGeom>
          <a:noFill/>
        </p:spPr>
        <p:txBody>
          <a:bodyPr wrap="square" rtlCol="0">
            <a:spAutoFit/>
          </a:bodyPr>
          <a:lstStyle/>
          <a:p>
            <a:pPr algn="ctr"/>
            <a:r>
              <a:rPr lang="fr-FR" sz="4000" dirty="0">
                <a:latin typeface="SignPainter-HouseScript" panose="02000006070000020004" pitchFamily="2" charset="0"/>
              </a:rPr>
              <a:t>L’ USPF se mobilise :</a:t>
            </a:r>
          </a:p>
        </p:txBody>
      </p:sp>
      <p:sp>
        <p:nvSpPr>
          <p:cNvPr id="5" name="ZoneTexte 4">
            <a:extLst>
              <a:ext uri="{FF2B5EF4-FFF2-40B4-BE49-F238E27FC236}">
                <a16:creationId xmlns:a16="http://schemas.microsoft.com/office/drawing/2014/main" id="{88425E2D-FCF7-57B7-304D-85279AC8D6CC}"/>
              </a:ext>
            </a:extLst>
          </p:cNvPr>
          <p:cNvSpPr txBox="1"/>
          <p:nvPr/>
        </p:nvSpPr>
        <p:spPr>
          <a:xfrm>
            <a:off x="-169491" y="2762249"/>
            <a:ext cx="3562182" cy="707886"/>
          </a:xfrm>
          <a:prstGeom prst="rect">
            <a:avLst/>
          </a:prstGeom>
          <a:noFill/>
        </p:spPr>
        <p:txBody>
          <a:bodyPr wrap="square" rtlCol="0">
            <a:spAutoFit/>
          </a:bodyPr>
          <a:lstStyle/>
          <a:p>
            <a:pPr algn="ctr"/>
            <a:r>
              <a:rPr lang="fr-FR" sz="4000" dirty="0">
                <a:latin typeface="SignPainter-HouseScript" panose="02000006070000020004" pitchFamily="2" charset="0"/>
              </a:rPr>
              <a:t>Samedi 21 Octobre</a:t>
            </a:r>
          </a:p>
        </p:txBody>
      </p:sp>
    </p:spTree>
    <p:extLst>
      <p:ext uri="{BB962C8B-B14F-4D97-AF65-F5344CB8AC3E}">
        <p14:creationId xmlns:p14="http://schemas.microsoft.com/office/powerpoint/2010/main" val="343585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82A7C-BF91-B9BD-72BC-5C1E554DF3D3}"/>
              </a:ext>
            </a:extLst>
          </p:cNvPr>
          <p:cNvSpPr/>
          <p:nvPr/>
        </p:nvSpPr>
        <p:spPr>
          <a:xfrm>
            <a:off x="1524002" y="29267"/>
            <a:ext cx="9143999"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sp>
        <p:nvSpPr>
          <p:cNvPr id="4" name="ZoneTexte 3"/>
          <p:cNvSpPr txBox="1"/>
          <p:nvPr/>
        </p:nvSpPr>
        <p:spPr>
          <a:xfrm>
            <a:off x="1524002" y="6370252"/>
            <a:ext cx="8988491" cy="496829"/>
          </a:xfrm>
          <a:prstGeom prst="rect">
            <a:avLst/>
          </a:prstGeom>
          <a:noFill/>
        </p:spPr>
        <p:txBody>
          <a:bodyPr wrap="square" lIns="95784" tIns="47892" rIns="95784" bIns="47892" rtlCol="0">
            <a:spAutoFit/>
          </a:bodyPr>
          <a:lstStyle/>
          <a:p>
            <a:pPr algn="ctr"/>
            <a:r>
              <a:rPr lang="fr-FR" sz="1300" i="1" dirty="0">
                <a:solidFill>
                  <a:schemeClr val="bg2">
                    <a:lumMod val="75000"/>
                  </a:schemeClr>
                </a:solidFill>
              </a:rPr>
              <a:t>UNION SPORTIVE PHILIBERTINE FOOTBALL - 10, ALLLEE DES CHEVRETS 44310 ST PHILBERT DE GRAND LIEU</a:t>
            </a:r>
            <a:br>
              <a:rPr lang="fr-FR" sz="1300" i="1" dirty="0">
                <a:solidFill>
                  <a:schemeClr val="bg2">
                    <a:lumMod val="75000"/>
                  </a:schemeClr>
                </a:solidFill>
              </a:rPr>
            </a:br>
            <a:r>
              <a:rPr lang="fr-FR" sz="1300" i="1" dirty="0">
                <a:solidFill>
                  <a:schemeClr val="bg2">
                    <a:lumMod val="75000"/>
                  </a:schemeClr>
                </a:solidFill>
              </a:rPr>
              <a:t>Téléphone : 02 40 78 81 39</a:t>
            </a:r>
            <a:endParaRPr lang="fr-FR" sz="1300" dirty="0">
              <a:solidFill>
                <a:schemeClr val="bg2">
                  <a:lumMod val="75000"/>
                </a:schemeClr>
              </a:solidFill>
            </a:endParaRPr>
          </a:p>
        </p:txBody>
      </p:sp>
      <p:sp>
        <p:nvSpPr>
          <p:cNvPr id="3" name="TextBox 4">
            <a:extLst>
              <a:ext uri="{FF2B5EF4-FFF2-40B4-BE49-F238E27FC236}">
                <a16:creationId xmlns:a16="http://schemas.microsoft.com/office/drawing/2014/main" id="{A016856E-0C2D-1C51-D060-C0AD28765149}"/>
              </a:ext>
            </a:extLst>
          </p:cNvPr>
          <p:cNvSpPr txBox="1"/>
          <p:nvPr/>
        </p:nvSpPr>
        <p:spPr>
          <a:xfrm>
            <a:off x="3071664" y="215899"/>
            <a:ext cx="7056784" cy="756621"/>
          </a:xfrm>
          <a:prstGeom prst="rect">
            <a:avLst/>
          </a:prstGeom>
          <a:noFill/>
        </p:spPr>
        <p:txBody>
          <a:bodyPr wrap="square" lIns="95784" tIns="47892" rIns="95784" bIns="47892" rtlCol="0" anchor="b">
            <a:normAutofit/>
          </a:bodyPr>
          <a:lstStyle/>
          <a:p>
            <a:pPr algn="ctr"/>
            <a:r>
              <a:rPr lang="fr-FR" sz="3600" b="1" dirty="0">
                <a:solidFill>
                  <a:srgbClr val="FFBB1C"/>
                </a:solidFill>
                <a:latin typeface="Lao UI" panose="020B0502040204020203" pitchFamily="34" charset="0"/>
                <a:cs typeface="Lao UI" panose="020B0502040204020203" pitchFamily="34" charset="0"/>
              </a:rPr>
              <a:t>L’organigramme du bureau</a:t>
            </a:r>
          </a:p>
        </p:txBody>
      </p:sp>
      <p:pic>
        <p:nvPicPr>
          <p:cNvPr id="8" name="Image 7">
            <a:extLst>
              <a:ext uri="{FF2B5EF4-FFF2-40B4-BE49-F238E27FC236}">
                <a16:creationId xmlns:a16="http://schemas.microsoft.com/office/drawing/2014/main" id="{B2498B25-B8D0-7558-56E9-63BA85542D42}"/>
              </a:ext>
            </a:extLst>
          </p:cNvPr>
          <p:cNvPicPr>
            <a:picLocks noChangeAspect="1"/>
          </p:cNvPicPr>
          <p:nvPr/>
        </p:nvPicPr>
        <p:blipFill>
          <a:blip r:embed="rId3"/>
          <a:stretch>
            <a:fillRect/>
          </a:stretch>
        </p:blipFill>
        <p:spPr>
          <a:xfrm>
            <a:off x="1775520" y="109086"/>
            <a:ext cx="1656184" cy="1643929"/>
          </a:xfrm>
          <a:prstGeom prst="rect">
            <a:avLst/>
          </a:prstGeom>
        </p:spPr>
      </p:pic>
      <p:pic>
        <p:nvPicPr>
          <p:cNvPr id="11" name="Image 10">
            <a:extLst>
              <a:ext uri="{FF2B5EF4-FFF2-40B4-BE49-F238E27FC236}">
                <a16:creationId xmlns:a16="http://schemas.microsoft.com/office/drawing/2014/main" id="{31280538-B80D-36A4-347C-EEE39067CED2}"/>
              </a:ext>
            </a:extLst>
          </p:cNvPr>
          <p:cNvPicPr>
            <a:picLocks noChangeAspect="1"/>
          </p:cNvPicPr>
          <p:nvPr/>
        </p:nvPicPr>
        <p:blipFill>
          <a:blip r:embed="rId4"/>
          <a:stretch>
            <a:fillRect/>
          </a:stretch>
        </p:blipFill>
        <p:spPr>
          <a:xfrm>
            <a:off x="1812032" y="1251384"/>
            <a:ext cx="8604448" cy="4840002"/>
          </a:xfrm>
          <a:prstGeom prst="rect">
            <a:avLst/>
          </a:prstGeom>
        </p:spPr>
      </p:pic>
      <p:sp>
        <p:nvSpPr>
          <p:cNvPr id="5" name="Rectangle 4">
            <a:extLst>
              <a:ext uri="{FF2B5EF4-FFF2-40B4-BE49-F238E27FC236}">
                <a16:creationId xmlns:a16="http://schemas.microsoft.com/office/drawing/2014/main" id="{D0883415-FD94-BC24-E0AE-F1573D50E6B1}"/>
              </a:ext>
            </a:extLst>
          </p:cNvPr>
          <p:cNvSpPr/>
          <p:nvPr/>
        </p:nvSpPr>
        <p:spPr>
          <a:xfrm>
            <a:off x="8688288" y="3933056"/>
            <a:ext cx="720080" cy="5760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6372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74162BF-FD6C-F4DF-B48A-C5F5B02BF802}"/>
              </a:ext>
            </a:extLst>
          </p:cNvPr>
          <p:cNvPicPr>
            <a:picLocks noChangeAspect="1"/>
          </p:cNvPicPr>
          <p:nvPr/>
        </p:nvPicPr>
        <p:blipFill>
          <a:blip r:embed="rId3"/>
          <a:stretch>
            <a:fillRect/>
          </a:stretch>
        </p:blipFill>
        <p:spPr>
          <a:xfrm>
            <a:off x="10056443" y="6237315"/>
            <a:ext cx="435927" cy="432701"/>
          </a:xfrm>
          <a:prstGeom prst="rect">
            <a:avLst/>
          </a:prstGeom>
        </p:spPr>
      </p:pic>
      <p:cxnSp>
        <p:nvCxnSpPr>
          <p:cNvPr id="5" name="Connecteur droit 4">
            <a:extLst>
              <a:ext uri="{FF2B5EF4-FFF2-40B4-BE49-F238E27FC236}">
                <a16:creationId xmlns:a16="http://schemas.microsoft.com/office/drawing/2014/main" id="{28453486-8FF4-81EF-D037-E00B30874CA6}"/>
              </a:ext>
            </a:extLst>
          </p:cNvPr>
          <p:cNvCxnSpPr>
            <a:cxnSpLocks/>
          </p:cNvCxnSpPr>
          <p:nvPr/>
        </p:nvCxnSpPr>
        <p:spPr>
          <a:xfrm>
            <a:off x="1777462" y="6165304"/>
            <a:ext cx="8637081" cy="0"/>
          </a:xfrm>
          <a:prstGeom prst="line">
            <a:avLst/>
          </a:prstGeom>
          <a:ln>
            <a:solidFill>
              <a:srgbClr val="FFC700"/>
            </a:solidFill>
          </a:ln>
        </p:spPr>
        <p:style>
          <a:lnRef idx="1">
            <a:schemeClr val="accent1"/>
          </a:lnRef>
          <a:fillRef idx="0">
            <a:schemeClr val="accent1"/>
          </a:fillRef>
          <a:effectRef idx="0">
            <a:schemeClr val="accent1"/>
          </a:effectRef>
          <a:fontRef idx="minor">
            <a:schemeClr val="tx1"/>
          </a:fontRef>
        </p:style>
      </p:cxnSp>
      <p:sp>
        <p:nvSpPr>
          <p:cNvPr id="2" name="Text Placeholder 15">
            <a:extLst>
              <a:ext uri="{FF2B5EF4-FFF2-40B4-BE49-F238E27FC236}">
                <a16:creationId xmlns:a16="http://schemas.microsoft.com/office/drawing/2014/main" id="{5BCDD934-3D5C-8A35-A9E2-21C6D8F79324}"/>
              </a:ext>
            </a:extLst>
          </p:cNvPr>
          <p:cNvSpPr txBox="1">
            <a:spLocks/>
          </p:cNvSpPr>
          <p:nvPr/>
        </p:nvSpPr>
        <p:spPr>
          <a:xfrm>
            <a:off x="1777461" y="44624"/>
            <a:ext cx="8637081" cy="438652"/>
          </a:xfrm>
          <a:prstGeom prst="rect">
            <a:avLst/>
          </a:prstGeom>
        </p:spPr>
        <p:txBody>
          <a:bodyPr vert="horz" lIns="91440" tIns="45720" rIns="91440" bIns="45720" rtlCol="0" anchor="b">
            <a:normAutofit fontScale="92500" lnSpcReduction="20000"/>
          </a:bodyPr>
          <a:lstStyle>
            <a:lvl1pPr marL="342900" indent="-342900" algn="r" defTabSz="914400" rtl="0" eaLnBrk="1" latinLnBrk="0" hangingPunct="1">
              <a:spcBef>
                <a:spcPct val="20000"/>
              </a:spcBef>
              <a:buFont typeface="Arial" panose="020B0604020202020204" pitchFamily="34" charset="0"/>
              <a:buNone/>
              <a:defRPr kumimoji="0" lang="fr-FR" sz="2800" b="1" kern="120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fr-FR" dirty="0">
                <a:solidFill>
                  <a:srgbClr val="FFBB1C"/>
                </a:solidFill>
              </a:rPr>
              <a:t>Un budget en constante progression</a:t>
            </a:r>
            <a:endParaRPr lang="fr-FR" sz="1400" dirty="0">
              <a:solidFill>
                <a:srgbClr val="FFBB1C"/>
              </a:solidFill>
            </a:endParaRPr>
          </a:p>
        </p:txBody>
      </p:sp>
      <p:sp>
        <p:nvSpPr>
          <p:cNvPr id="7" name="TextBox 10">
            <a:extLst>
              <a:ext uri="{FF2B5EF4-FFF2-40B4-BE49-F238E27FC236}">
                <a16:creationId xmlns:a16="http://schemas.microsoft.com/office/drawing/2014/main" id="{B63884D9-C139-F20D-5C81-647A43202F64}"/>
              </a:ext>
            </a:extLst>
          </p:cNvPr>
          <p:cNvSpPr txBox="1"/>
          <p:nvPr/>
        </p:nvSpPr>
        <p:spPr>
          <a:xfrm>
            <a:off x="2249571" y="470068"/>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Avec des besoins croissants pour accompagner son développement</a:t>
            </a:r>
            <a:endParaRPr lang="fr-FR" sz="1200" dirty="0">
              <a:solidFill>
                <a:srgbClr val="FFBB1C"/>
              </a:solidFill>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309293FB-2E0B-FD5E-02A6-C7FE1F6D98DA}"/>
              </a:ext>
            </a:extLst>
          </p:cNvPr>
          <p:cNvSpPr txBox="1">
            <a:spLocks/>
          </p:cNvSpPr>
          <p:nvPr/>
        </p:nvSpPr>
        <p:spPr>
          <a:xfrm>
            <a:off x="2099219" y="5596188"/>
            <a:ext cx="8928992"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fr-FR" sz="2800" b="1" dirty="0">
                <a:solidFill>
                  <a:srgbClr val="FFBB1C"/>
                </a:solidFill>
                <a:latin typeface="BlissCaps Light" pitchFamily="50" charset="0"/>
                <a:ea typeface="+mn-ea"/>
                <a:cs typeface="+mn-cs"/>
              </a:rPr>
              <a:t>Ayons l’esprit partenaire </a:t>
            </a:r>
            <a:endParaRPr lang="fr-FR" sz="2800" dirty="0">
              <a:solidFill>
                <a:srgbClr val="FFBB1C"/>
              </a:solidFill>
              <a:latin typeface="BlissCaps Light" pitchFamily="50" charset="0"/>
            </a:endParaRPr>
          </a:p>
        </p:txBody>
      </p:sp>
      <p:pic>
        <p:nvPicPr>
          <p:cNvPr id="10" name="Image 9">
            <a:extLst>
              <a:ext uri="{FF2B5EF4-FFF2-40B4-BE49-F238E27FC236}">
                <a16:creationId xmlns:a16="http://schemas.microsoft.com/office/drawing/2014/main" id="{BA571042-CF23-FF53-3199-10DD1EBA3901}"/>
              </a:ext>
            </a:extLst>
          </p:cNvPr>
          <p:cNvPicPr>
            <a:picLocks noChangeAspect="1"/>
          </p:cNvPicPr>
          <p:nvPr/>
        </p:nvPicPr>
        <p:blipFill>
          <a:blip r:embed="rId4"/>
          <a:stretch>
            <a:fillRect/>
          </a:stretch>
        </p:blipFill>
        <p:spPr>
          <a:xfrm>
            <a:off x="9622452" y="6284937"/>
            <a:ext cx="366214" cy="438652"/>
          </a:xfrm>
          <a:prstGeom prst="rect">
            <a:avLst/>
          </a:prstGeom>
        </p:spPr>
      </p:pic>
      <p:pic>
        <p:nvPicPr>
          <p:cNvPr id="4" name="Image 3">
            <a:extLst>
              <a:ext uri="{FF2B5EF4-FFF2-40B4-BE49-F238E27FC236}">
                <a16:creationId xmlns:a16="http://schemas.microsoft.com/office/drawing/2014/main" id="{2BD0A472-8EDD-8E85-EBF1-2FCAAE01C6D6}"/>
              </a:ext>
            </a:extLst>
          </p:cNvPr>
          <p:cNvPicPr>
            <a:picLocks noChangeAspect="1"/>
          </p:cNvPicPr>
          <p:nvPr/>
        </p:nvPicPr>
        <p:blipFill>
          <a:blip r:embed="rId5"/>
          <a:stretch>
            <a:fillRect/>
          </a:stretch>
        </p:blipFill>
        <p:spPr>
          <a:xfrm>
            <a:off x="2599641" y="1279974"/>
            <a:ext cx="6992718" cy="4298053"/>
          </a:xfrm>
          <a:prstGeom prst="rect">
            <a:avLst/>
          </a:prstGeom>
        </p:spPr>
      </p:pic>
    </p:spTree>
    <p:extLst>
      <p:ext uri="{BB962C8B-B14F-4D97-AF65-F5344CB8AC3E}">
        <p14:creationId xmlns:p14="http://schemas.microsoft.com/office/powerpoint/2010/main" val="2050229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A7E0DF-2A75-EAC6-601B-52B755354161}"/>
              </a:ext>
            </a:extLst>
          </p:cNvPr>
          <p:cNvSpPr/>
          <p:nvPr/>
        </p:nvSpPr>
        <p:spPr>
          <a:xfrm>
            <a:off x="1515641"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374162BF-FD6C-F4DF-B48A-C5F5B02BF802}"/>
              </a:ext>
            </a:extLst>
          </p:cNvPr>
          <p:cNvPicPr>
            <a:picLocks noChangeAspect="1"/>
          </p:cNvPicPr>
          <p:nvPr/>
        </p:nvPicPr>
        <p:blipFill>
          <a:blip r:embed="rId3"/>
          <a:stretch>
            <a:fillRect/>
          </a:stretch>
        </p:blipFill>
        <p:spPr>
          <a:xfrm>
            <a:off x="10056443" y="6237315"/>
            <a:ext cx="435927" cy="432701"/>
          </a:xfrm>
          <a:prstGeom prst="rect">
            <a:avLst/>
          </a:prstGeom>
        </p:spPr>
      </p:pic>
      <p:cxnSp>
        <p:nvCxnSpPr>
          <p:cNvPr id="5" name="Connecteur droit 4">
            <a:extLst>
              <a:ext uri="{FF2B5EF4-FFF2-40B4-BE49-F238E27FC236}">
                <a16:creationId xmlns:a16="http://schemas.microsoft.com/office/drawing/2014/main" id="{28453486-8FF4-81EF-D037-E00B30874CA6}"/>
              </a:ext>
            </a:extLst>
          </p:cNvPr>
          <p:cNvCxnSpPr>
            <a:cxnSpLocks/>
          </p:cNvCxnSpPr>
          <p:nvPr/>
        </p:nvCxnSpPr>
        <p:spPr>
          <a:xfrm>
            <a:off x="1777462" y="6165304"/>
            <a:ext cx="8637081" cy="0"/>
          </a:xfrm>
          <a:prstGeom prst="line">
            <a:avLst/>
          </a:prstGeom>
          <a:ln>
            <a:solidFill>
              <a:srgbClr val="FFC700"/>
            </a:solidFill>
          </a:ln>
        </p:spPr>
        <p:style>
          <a:lnRef idx="1">
            <a:schemeClr val="accent1"/>
          </a:lnRef>
          <a:fillRef idx="0">
            <a:schemeClr val="accent1"/>
          </a:fillRef>
          <a:effectRef idx="0">
            <a:schemeClr val="accent1"/>
          </a:effectRef>
          <a:fontRef idx="minor">
            <a:schemeClr val="tx1"/>
          </a:fontRef>
        </p:style>
      </p:cxnSp>
      <p:sp>
        <p:nvSpPr>
          <p:cNvPr id="2" name="Text Placeholder 15">
            <a:extLst>
              <a:ext uri="{FF2B5EF4-FFF2-40B4-BE49-F238E27FC236}">
                <a16:creationId xmlns:a16="http://schemas.microsoft.com/office/drawing/2014/main" id="{5BCDD934-3D5C-8A35-A9E2-21C6D8F79324}"/>
              </a:ext>
            </a:extLst>
          </p:cNvPr>
          <p:cNvSpPr txBox="1">
            <a:spLocks/>
          </p:cNvSpPr>
          <p:nvPr/>
        </p:nvSpPr>
        <p:spPr>
          <a:xfrm>
            <a:off x="2030920" y="365187"/>
            <a:ext cx="8637081" cy="438652"/>
          </a:xfrm>
          <a:prstGeom prst="rect">
            <a:avLst/>
          </a:prstGeom>
        </p:spPr>
        <p:txBody>
          <a:bodyPr vert="horz" lIns="91440" tIns="45720" rIns="91440" bIns="45720" rtlCol="0" anchor="b">
            <a:normAutofit fontScale="92500" lnSpcReduction="20000"/>
          </a:bodyPr>
          <a:lstStyle>
            <a:lvl1pPr marL="342900" indent="-342900" algn="r" defTabSz="914400" rtl="0" eaLnBrk="1" latinLnBrk="0" hangingPunct="1">
              <a:spcBef>
                <a:spcPct val="20000"/>
              </a:spcBef>
              <a:buFont typeface="Arial" panose="020B0604020202020204" pitchFamily="34" charset="0"/>
              <a:buNone/>
              <a:defRPr kumimoji="0" lang="fr-FR" sz="2800" b="1" kern="120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fr-FR" dirty="0">
                <a:solidFill>
                  <a:srgbClr val="FFBB1C"/>
                </a:solidFill>
              </a:rPr>
              <a:t>L’arbitrage</a:t>
            </a:r>
            <a:endParaRPr lang="fr-FR" sz="1400" dirty="0">
              <a:solidFill>
                <a:srgbClr val="FFBB1C"/>
              </a:solidFill>
            </a:endParaRPr>
          </a:p>
        </p:txBody>
      </p:sp>
      <p:sp>
        <p:nvSpPr>
          <p:cNvPr id="7" name="TextBox 10">
            <a:extLst>
              <a:ext uri="{FF2B5EF4-FFF2-40B4-BE49-F238E27FC236}">
                <a16:creationId xmlns:a16="http://schemas.microsoft.com/office/drawing/2014/main" id="{B63884D9-C139-F20D-5C81-647A43202F64}"/>
              </a:ext>
            </a:extLst>
          </p:cNvPr>
          <p:cNvSpPr txBox="1"/>
          <p:nvPr/>
        </p:nvSpPr>
        <p:spPr>
          <a:xfrm>
            <a:off x="2643168" y="1506533"/>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Le niveau National 3 exige (23-24) : 6pts dont 3 arbitres majeurs </a:t>
            </a:r>
            <a:endParaRPr lang="fr-FR" sz="1200" dirty="0">
              <a:solidFill>
                <a:srgbClr val="FFBB1C"/>
              </a:solidFill>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309293FB-2E0B-FD5E-02A6-C7FE1F6D98DA}"/>
              </a:ext>
            </a:extLst>
          </p:cNvPr>
          <p:cNvSpPr txBox="1">
            <a:spLocks/>
          </p:cNvSpPr>
          <p:nvPr/>
        </p:nvSpPr>
        <p:spPr>
          <a:xfrm>
            <a:off x="1804332" y="5595042"/>
            <a:ext cx="8633586"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fr-FR" sz="2800" b="1" dirty="0">
                <a:solidFill>
                  <a:srgbClr val="FFBB1C"/>
                </a:solidFill>
                <a:latin typeface="BlissCaps Light" pitchFamily="50" charset="0"/>
                <a:ea typeface="+mn-ea"/>
                <a:cs typeface="+mn-cs"/>
              </a:rPr>
              <a:t>Être arbitre c’est contribuer au développement de l’USPF</a:t>
            </a:r>
            <a:endParaRPr lang="fr-FR" sz="2800" dirty="0">
              <a:solidFill>
                <a:srgbClr val="FFBB1C"/>
              </a:solidFill>
              <a:latin typeface="BlissCaps Light" pitchFamily="50" charset="0"/>
            </a:endParaRPr>
          </a:p>
        </p:txBody>
      </p:sp>
      <p:pic>
        <p:nvPicPr>
          <p:cNvPr id="10" name="Image 9">
            <a:extLst>
              <a:ext uri="{FF2B5EF4-FFF2-40B4-BE49-F238E27FC236}">
                <a16:creationId xmlns:a16="http://schemas.microsoft.com/office/drawing/2014/main" id="{BA571042-CF23-FF53-3199-10DD1EBA3901}"/>
              </a:ext>
            </a:extLst>
          </p:cNvPr>
          <p:cNvPicPr>
            <a:picLocks noChangeAspect="1"/>
          </p:cNvPicPr>
          <p:nvPr/>
        </p:nvPicPr>
        <p:blipFill>
          <a:blip r:embed="rId4"/>
          <a:stretch>
            <a:fillRect/>
          </a:stretch>
        </p:blipFill>
        <p:spPr>
          <a:xfrm>
            <a:off x="9622452" y="6284937"/>
            <a:ext cx="366214" cy="438652"/>
          </a:xfrm>
          <a:prstGeom prst="rect">
            <a:avLst/>
          </a:prstGeom>
        </p:spPr>
      </p:pic>
      <p:sp>
        <p:nvSpPr>
          <p:cNvPr id="8" name="TextBox 10">
            <a:extLst>
              <a:ext uri="{FF2B5EF4-FFF2-40B4-BE49-F238E27FC236}">
                <a16:creationId xmlns:a16="http://schemas.microsoft.com/office/drawing/2014/main" id="{A5A9E0DA-3C77-85CF-62ED-EF4C1620D6AA}"/>
              </a:ext>
            </a:extLst>
          </p:cNvPr>
          <p:cNvSpPr txBox="1"/>
          <p:nvPr/>
        </p:nvSpPr>
        <p:spPr>
          <a:xfrm>
            <a:off x="2650139" y="1006313"/>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Des hommes et femmes dont nous ne pouvons pas nous passer</a:t>
            </a:r>
            <a:endParaRPr lang="fr-FR" sz="1200" dirty="0">
              <a:solidFill>
                <a:srgbClr val="FFBB1C"/>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AAA5925-09B6-3882-3938-C368114121C8}"/>
              </a:ext>
            </a:extLst>
          </p:cNvPr>
          <p:cNvSpPr txBox="1"/>
          <p:nvPr/>
        </p:nvSpPr>
        <p:spPr>
          <a:xfrm>
            <a:off x="2634809" y="2012038"/>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Un jeune arbitre (-15 ans) compte pour 0,5 pt, un majeur pour 1 pt</a:t>
            </a:r>
            <a:endParaRPr lang="fr-FR" sz="1200" dirty="0">
              <a:solidFill>
                <a:srgbClr val="FFBB1C"/>
              </a:solidFill>
              <a:latin typeface="Arial" panose="020B0604020202020204" pitchFamily="34" charset="0"/>
              <a:cs typeface="Arial" panose="020B0604020202020204" pitchFamily="34" charset="0"/>
            </a:endParaRPr>
          </a:p>
        </p:txBody>
      </p:sp>
      <p:sp>
        <p:nvSpPr>
          <p:cNvPr id="12" name="TextBox 10">
            <a:extLst>
              <a:ext uri="{FF2B5EF4-FFF2-40B4-BE49-F238E27FC236}">
                <a16:creationId xmlns:a16="http://schemas.microsoft.com/office/drawing/2014/main" id="{B82DBDD5-D39A-9DDD-7CC3-EB56AEECC6CF}"/>
              </a:ext>
            </a:extLst>
          </p:cNvPr>
          <p:cNvSpPr txBox="1"/>
          <p:nvPr/>
        </p:nvSpPr>
        <p:spPr>
          <a:xfrm>
            <a:off x="2668290" y="2857681"/>
            <a:ext cx="8024832" cy="438652"/>
          </a:xfrm>
          <a:prstGeom prst="rect">
            <a:avLst/>
          </a:prstGeom>
          <a:noFill/>
        </p:spPr>
        <p:txBody>
          <a:bodyPr wrap="square" lIns="95784" tIns="47892" rIns="95784" bIns="47892" rtlCol="0">
            <a:noAutofit/>
          </a:bodyPr>
          <a:lstStyle/>
          <a:p>
            <a:pPr algn="just">
              <a:lnSpc>
                <a:spcPct val="114000"/>
              </a:lnSpc>
            </a:pPr>
            <a:endParaRPr lang="fr-FR" sz="1200" dirty="0">
              <a:solidFill>
                <a:srgbClr val="FFBB1C"/>
              </a:solidFill>
              <a:latin typeface="Arial" panose="020B0604020202020204" pitchFamily="34" charset="0"/>
              <a:cs typeface="Arial" panose="020B0604020202020204" pitchFamily="34" charset="0"/>
            </a:endParaRPr>
          </a:p>
        </p:txBody>
      </p:sp>
      <p:sp>
        <p:nvSpPr>
          <p:cNvPr id="13" name="TextBox 10">
            <a:extLst>
              <a:ext uri="{FF2B5EF4-FFF2-40B4-BE49-F238E27FC236}">
                <a16:creationId xmlns:a16="http://schemas.microsoft.com/office/drawing/2014/main" id="{E484ED92-671E-8C52-2993-69619DB51747}"/>
              </a:ext>
            </a:extLst>
          </p:cNvPr>
          <p:cNvSpPr txBox="1"/>
          <p:nvPr/>
        </p:nvSpPr>
        <p:spPr>
          <a:xfrm>
            <a:off x="2642474" y="2515447"/>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Nous avons formé 4 jeunes l’an dernier, 3 ont resigné</a:t>
            </a:r>
            <a:endParaRPr lang="fr-FR" sz="1200" dirty="0">
              <a:solidFill>
                <a:srgbClr val="FFBB1C"/>
              </a:solidFill>
              <a:latin typeface="Arial" panose="020B0604020202020204" pitchFamily="34" charset="0"/>
              <a:cs typeface="Arial" panose="020B0604020202020204" pitchFamily="34" charset="0"/>
            </a:endParaRPr>
          </a:p>
        </p:txBody>
      </p:sp>
      <p:sp>
        <p:nvSpPr>
          <p:cNvPr id="14" name="TextBox 10">
            <a:extLst>
              <a:ext uri="{FF2B5EF4-FFF2-40B4-BE49-F238E27FC236}">
                <a16:creationId xmlns:a16="http://schemas.microsoft.com/office/drawing/2014/main" id="{4136D647-E3E9-9217-A8C2-A9B5E064BED5}"/>
              </a:ext>
            </a:extLst>
          </p:cNvPr>
          <p:cNvSpPr txBox="1"/>
          <p:nvPr/>
        </p:nvSpPr>
        <p:spPr>
          <a:xfrm>
            <a:off x="2658513" y="3018856"/>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Nous avons 6 arbitres dont 2 jeunes -15 ans, soit 5 pts </a:t>
            </a:r>
            <a:endParaRPr lang="fr-FR" sz="1200" dirty="0">
              <a:solidFill>
                <a:srgbClr val="FFBB1C"/>
              </a:solidFill>
              <a:latin typeface="Arial" panose="020B0604020202020204" pitchFamily="34" charset="0"/>
              <a:cs typeface="Arial" panose="020B0604020202020204" pitchFamily="34" charset="0"/>
            </a:endParaRPr>
          </a:p>
        </p:txBody>
      </p:sp>
      <p:sp>
        <p:nvSpPr>
          <p:cNvPr id="15" name="TextBox 10">
            <a:extLst>
              <a:ext uri="{FF2B5EF4-FFF2-40B4-BE49-F238E27FC236}">
                <a16:creationId xmlns:a16="http://schemas.microsoft.com/office/drawing/2014/main" id="{13D39131-E803-B7B3-9BA1-D2E716E0BC71}"/>
              </a:ext>
            </a:extLst>
          </p:cNvPr>
          <p:cNvSpPr txBox="1"/>
          <p:nvPr/>
        </p:nvSpPr>
        <p:spPr>
          <a:xfrm>
            <a:off x="2650139" y="3529517"/>
            <a:ext cx="8024832" cy="438652"/>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Besoins 23-24 : 1 pt et surtout 2 majeurs</a:t>
            </a:r>
            <a:endParaRPr lang="fr-FR" sz="1200" dirty="0">
              <a:solidFill>
                <a:srgbClr val="FFBB1C"/>
              </a:solidFill>
              <a:latin typeface="Arial" panose="020B0604020202020204" pitchFamily="34" charset="0"/>
              <a:cs typeface="Arial" panose="020B0604020202020204" pitchFamily="34" charset="0"/>
            </a:endParaRPr>
          </a:p>
        </p:txBody>
      </p:sp>
      <p:sp>
        <p:nvSpPr>
          <p:cNvPr id="4" name="TextBox 10">
            <a:extLst>
              <a:ext uri="{FF2B5EF4-FFF2-40B4-BE49-F238E27FC236}">
                <a16:creationId xmlns:a16="http://schemas.microsoft.com/office/drawing/2014/main" id="{37E36810-BA67-A288-123F-9B22FC6BADF4}"/>
              </a:ext>
            </a:extLst>
          </p:cNvPr>
          <p:cNvSpPr txBox="1"/>
          <p:nvPr/>
        </p:nvSpPr>
        <p:spPr>
          <a:xfrm>
            <a:off x="2668290" y="4037422"/>
            <a:ext cx="8024832" cy="1168447"/>
          </a:xfrm>
          <a:prstGeom prst="rect">
            <a:avLst/>
          </a:prstGeom>
          <a:noFill/>
        </p:spPr>
        <p:txBody>
          <a:bodyPr wrap="square" lIns="95784" tIns="47892" rIns="95784" bIns="47892" rtlCol="0">
            <a:noAutofit/>
          </a:bodyPr>
          <a:lstStyle/>
          <a:p>
            <a:pPr algn="just">
              <a:lnSpc>
                <a:spcPct val="114000"/>
              </a:lnSpc>
            </a:pPr>
            <a:r>
              <a:rPr lang="fr-FR" sz="2000" dirty="0">
                <a:solidFill>
                  <a:srgbClr val="FFBB1C"/>
                </a:solidFill>
                <a:latin typeface="Arial" panose="020B0604020202020204" pitchFamily="34" charset="0"/>
                <a:cs typeface="Arial" panose="020B0604020202020204" pitchFamily="34" charset="0"/>
              </a:rPr>
              <a:t>Référent Arbitre: </a:t>
            </a:r>
          </a:p>
          <a:p>
            <a:pPr algn="just">
              <a:lnSpc>
                <a:spcPct val="114000"/>
              </a:lnSpc>
            </a:pPr>
            <a:r>
              <a:rPr lang="fr-FR" sz="2000" dirty="0">
                <a:solidFill>
                  <a:srgbClr val="FFBB1C"/>
                </a:solidFill>
                <a:latin typeface="Arial" panose="020B0604020202020204" pitchFamily="34" charset="0"/>
                <a:cs typeface="Arial" panose="020B0604020202020204" pitchFamily="34" charset="0"/>
              </a:rPr>
              <a:t>	Arnaud Gautreau / 06 18 30 37 92</a:t>
            </a:r>
          </a:p>
          <a:p>
            <a:pPr algn="just">
              <a:lnSpc>
                <a:spcPct val="114000"/>
              </a:lnSpc>
            </a:pPr>
            <a:r>
              <a:rPr lang="fr-FR" sz="2000" dirty="0">
                <a:solidFill>
                  <a:srgbClr val="FFBB1C"/>
                </a:solidFill>
                <a:latin typeface="Arial" panose="020B0604020202020204" pitchFamily="34" charset="0"/>
                <a:cs typeface="Arial" panose="020B0604020202020204" pitchFamily="34" charset="0"/>
              </a:rPr>
              <a:t>	Manu André / 06 62 94 77 22</a:t>
            </a:r>
            <a:endParaRPr lang="fr-FR" sz="1200" dirty="0">
              <a:solidFill>
                <a:srgbClr val="FFBB1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1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73982"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452436"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88209" y="828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304616" y="-69899"/>
            <a:ext cx="4940437" cy="523220"/>
          </a:xfrm>
          <a:prstGeom prst="rect">
            <a:avLst/>
          </a:prstGeom>
          <a:noFill/>
        </p:spPr>
        <p:txBody>
          <a:bodyPr wrap="square" rtlCol="0">
            <a:spAutoFit/>
          </a:bodyPr>
          <a:lstStyle/>
          <a:p>
            <a:r>
              <a:rPr lang="fr-FR" sz="2800" i="1" dirty="0">
                <a:solidFill>
                  <a:schemeClr val="bg1"/>
                </a:solidFill>
                <a:cs typeface="Charmonman" pitchFamily="2" charset="-34"/>
              </a:rPr>
              <a:t>Catégories : U6/U7 et U8/U9</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29133" y="828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8882A41-610E-98EF-CA16-86B6CCE706BF}"/>
              </a:ext>
            </a:extLst>
          </p:cNvPr>
          <p:cNvSpPr/>
          <p:nvPr/>
        </p:nvSpPr>
        <p:spPr>
          <a:xfrm>
            <a:off x="5294204" y="0"/>
            <a:ext cx="4016628" cy="954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Image 41">
            <a:extLst>
              <a:ext uri="{FF2B5EF4-FFF2-40B4-BE49-F238E27FC236}">
                <a16:creationId xmlns:a16="http://schemas.microsoft.com/office/drawing/2014/main" id="{CBF51BFF-8C3F-9308-AD1F-99C56B13ABEB}"/>
              </a:ext>
            </a:extLst>
          </p:cNvPr>
          <p:cNvPicPr>
            <a:picLocks noChangeAspect="1"/>
          </p:cNvPicPr>
          <p:nvPr/>
        </p:nvPicPr>
        <p:blipFill>
          <a:blip r:embed="rId3"/>
          <a:stretch>
            <a:fillRect/>
          </a:stretch>
        </p:blipFill>
        <p:spPr>
          <a:xfrm>
            <a:off x="5829586" y="49406"/>
            <a:ext cx="3464275" cy="883800"/>
          </a:xfrm>
          <a:prstGeom prst="rect">
            <a:avLst/>
          </a:prstGeom>
        </p:spPr>
      </p:pic>
      <p:sp>
        <p:nvSpPr>
          <p:cNvPr id="43" name="ZoneTexte 42">
            <a:extLst>
              <a:ext uri="{FF2B5EF4-FFF2-40B4-BE49-F238E27FC236}">
                <a16:creationId xmlns:a16="http://schemas.microsoft.com/office/drawing/2014/main" id="{71EBD5FB-8909-7D55-5CC7-785F5C3F230F}"/>
              </a:ext>
            </a:extLst>
          </p:cNvPr>
          <p:cNvSpPr txBox="1"/>
          <p:nvPr/>
        </p:nvSpPr>
        <p:spPr>
          <a:xfrm>
            <a:off x="5944894" y="49406"/>
            <a:ext cx="2311302"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En recrutement</a:t>
            </a:r>
          </a:p>
          <a:p>
            <a:r>
              <a:rPr lang="fr-FR" dirty="0">
                <a:solidFill>
                  <a:schemeClr val="bg1"/>
                </a:solidFill>
                <a:latin typeface="SignPainter-HouseScript" panose="02000006070000020004" pitchFamily="2" charset="0"/>
              </a:rPr>
              <a:t>X</a:t>
            </a:r>
          </a:p>
          <a:p>
            <a:r>
              <a:rPr lang="fr-FR" sz="1400" dirty="0">
                <a:solidFill>
                  <a:schemeClr val="accent1">
                    <a:lumMod val="60000"/>
                    <a:lumOff val="40000"/>
                  </a:schemeClr>
                </a:solidFill>
              </a:rPr>
              <a:t>X</a:t>
            </a:r>
          </a:p>
        </p:txBody>
      </p:sp>
      <p:sp>
        <p:nvSpPr>
          <p:cNvPr id="44" name="Rectangle : coins arrondis 43">
            <a:extLst>
              <a:ext uri="{FF2B5EF4-FFF2-40B4-BE49-F238E27FC236}">
                <a16:creationId xmlns:a16="http://schemas.microsoft.com/office/drawing/2014/main" id="{F670D340-3F65-FF5D-977E-E8540EA8EB69}"/>
              </a:ext>
            </a:extLst>
          </p:cNvPr>
          <p:cNvSpPr/>
          <p:nvPr/>
        </p:nvSpPr>
        <p:spPr>
          <a:xfrm>
            <a:off x="8282898" y="151103"/>
            <a:ext cx="900373" cy="680405"/>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Foot Animation</a:t>
            </a:r>
          </a:p>
        </p:txBody>
      </p:sp>
      <p:pic>
        <p:nvPicPr>
          <p:cNvPr id="47" name="Picture 2" descr="La FDE62 en vidéo - fde62">
            <a:extLst>
              <a:ext uri="{FF2B5EF4-FFF2-40B4-BE49-F238E27FC236}">
                <a16:creationId xmlns:a16="http://schemas.microsoft.com/office/drawing/2014/main" id="{D6096D07-CF61-BF9B-6C7A-8A21115EE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722" y="858348"/>
            <a:ext cx="2716396" cy="2957600"/>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1D178F7C-BCF5-BB78-3F96-5BF2522162B6}"/>
              </a:ext>
            </a:extLst>
          </p:cNvPr>
          <p:cNvSpPr txBox="1"/>
          <p:nvPr/>
        </p:nvSpPr>
        <p:spPr>
          <a:xfrm>
            <a:off x="545043" y="1843983"/>
            <a:ext cx="1549433" cy="1446550"/>
          </a:xfrm>
          <a:prstGeom prst="rect">
            <a:avLst/>
          </a:prstGeom>
          <a:noFill/>
        </p:spPr>
        <p:txBody>
          <a:bodyPr wrap="square" rtlCol="0">
            <a:spAutoFit/>
          </a:bodyPr>
          <a:lstStyle/>
          <a:p>
            <a:pPr algn="ctr"/>
            <a:r>
              <a:rPr lang="fr-FR" sz="4400" b="1" dirty="0">
                <a:latin typeface="SignPainter-HouseScript" panose="02000006070000020004" pitchFamily="2" charset="0"/>
              </a:rPr>
              <a:t>U6</a:t>
            </a:r>
          </a:p>
          <a:p>
            <a:pPr algn="ctr"/>
            <a:r>
              <a:rPr lang="fr-FR" sz="4400" b="1" dirty="0">
                <a:latin typeface="SignPainter-HouseScript" panose="02000006070000020004" pitchFamily="2" charset="0"/>
              </a:rPr>
              <a:t>U7</a:t>
            </a:r>
            <a:endParaRPr lang="fr-FR" sz="4400" dirty="0">
              <a:latin typeface="SignPainter-HouseScript" panose="02000006070000020004" pitchFamily="2" charset="0"/>
            </a:endParaRPr>
          </a:p>
        </p:txBody>
      </p:sp>
      <p:grpSp>
        <p:nvGrpSpPr>
          <p:cNvPr id="54" name="Groupe 53">
            <a:extLst>
              <a:ext uri="{FF2B5EF4-FFF2-40B4-BE49-F238E27FC236}">
                <a16:creationId xmlns:a16="http://schemas.microsoft.com/office/drawing/2014/main" id="{0336C542-D4CD-CC8F-C255-97043D638796}"/>
              </a:ext>
            </a:extLst>
          </p:cNvPr>
          <p:cNvGrpSpPr/>
          <p:nvPr/>
        </p:nvGrpSpPr>
        <p:grpSpPr>
          <a:xfrm>
            <a:off x="2707374" y="1706071"/>
            <a:ext cx="3464275" cy="883800"/>
            <a:chOff x="3632158" y="2056533"/>
            <a:chExt cx="3464275" cy="883800"/>
          </a:xfrm>
        </p:grpSpPr>
        <p:pic>
          <p:nvPicPr>
            <p:cNvPr id="51" name="Image 50">
              <a:extLst>
                <a:ext uri="{FF2B5EF4-FFF2-40B4-BE49-F238E27FC236}">
                  <a16:creationId xmlns:a16="http://schemas.microsoft.com/office/drawing/2014/main" id="{04054395-0E3F-1759-8E04-79BFC51657AF}"/>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52" name="ZoneTexte 51">
              <a:extLst>
                <a:ext uri="{FF2B5EF4-FFF2-40B4-BE49-F238E27FC236}">
                  <a16:creationId xmlns:a16="http://schemas.microsoft.com/office/drawing/2014/main" id="{C79A041B-8A70-1628-95A3-F50AC30467AF}"/>
                </a:ext>
              </a:extLst>
            </p:cNvPr>
            <p:cNvSpPr txBox="1"/>
            <p:nvPr/>
          </p:nvSpPr>
          <p:spPr>
            <a:xfrm>
              <a:off x="3747466" y="2056533"/>
              <a:ext cx="2311302"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Thomas BRIN - STAPS</a:t>
              </a:r>
            </a:p>
            <a:p>
              <a:r>
                <a:rPr lang="fr-FR" dirty="0">
                  <a:solidFill>
                    <a:schemeClr val="bg1"/>
                  </a:solidFill>
                  <a:latin typeface="SignPainter-HouseScript" panose="02000006070000020004" pitchFamily="2" charset="0"/>
                </a:rPr>
                <a:t>O677124381</a:t>
              </a:r>
            </a:p>
            <a:p>
              <a:r>
                <a:rPr lang="fr-FR" sz="1400" dirty="0">
                  <a:solidFill>
                    <a:schemeClr val="accent1">
                      <a:lumMod val="60000"/>
                      <a:lumOff val="40000"/>
                    </a:schemeClr>
                  </a:solidFill>
                </a:rPr>
                <a:t>thomasbrin1@gmail.com </a:t>
              </a:r>
            </a:p>
          </p:txBody>
        </p:sp>
        <p:sp>
          <p:nvSpPr>
            <p:cNvPr id="53" name="Rectangle : coins arrondis 52">
              <a:extLst>
                <a:ext uri="{FF2B5EF4-FFF2-40B4-BE49-F238E27FC236}">
                  <a16:creationId xmlns:a16="http://schemas.microsoft.com/office/drawing/2014/main" id="{A7A5FD5B-6748-5148-943D-8C081E386AB2}"/>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U6/U7</a:t>
              </a:r>
            </a:p>
          </p:txBody>
        </p:sp>
      </p:grpSp>
      <p:pic>
        <p:nvPicPr>
          <p:cNvPr id="49" name="Image 48">
            <a:extLst>
              <a:ext uri="{FF2B5EF4-FFF2-40B4-BE49-F238E27FC236}">
                <a16:creationId xmlns:a16="http://schemas.microsoft.com/office/drawing/2014/main" id="{1813F140-B3FD-4338-D9A9-75466AC98EFA}"/>
              </a:ext>
            </a:extLst>
          </p:cNvPr>
          <p:cNvPicPr>
            <a:picLocks noChangeAspect="1"/>
          </p:cNvPicPr>
          <p:nvPr/>
        </p:nvPicPr>
        <p:blipFill>
          <a:blip r:embed="rId5"/>
          <a:stretch>
            <a:fillRect/>
          </a:stretch>
        </p:blipFill>
        <p:spPr>
          <a:xfrm>
            <a:off x="1895773" y="1680037"/>
            <a:ext cx="980817" cy="953759"/>
          </a:xfrm>
          <a:prstGeom prst="rect">
            <a:avLst/>
          </a:prstGeom>
        </p:spPr>
      </p:pic>
      <p:cxnSp>
        <p:nvCxnSpPr>
          <p:cNvPr id="56" name="Connecteur droit 55">
            <a:extLst>
              <a:ext uri="{FF2B5EF4-FFF2-40B4-BE49-F238E27FC236}">
                <a16:creationId xmlns:a16="http://schemas.microsoft.com/office/drawing/2014/main" id="{764D0624-570F-E521-7DB8-7AF3C9D9FC5F}"/>
              </a:ext>
            </a:extLst>
          </p:cNvPr>
          <p:cNvCxnSpPr>
            <a:cxnSpLocks/>
          </p:cNvCxnSpPr>
          <p:nvPr/>
        </p:nvCxnSpPr>
        <p:spPr>
          <a:xfrm>
            <a:off x="6407450" y="1047998"/>
            <a:ext cx="0" cy="3223948"/>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nvGrpSpPr>
          <p:cNvPr id="58" name="Groupe 57">
            <a:extLst>
              <a:ext uri="{FF2B5EF4-FFF2-40B4-BE49-F238E27FC236}">
                <a16:creationId xmlns:a16="http://schemas.microsoft.com/office/drawing/2014/main" id="{61C1EDEE-5256-1544-E9D5-24FAAAD244D3}"/>
              </a:ext>
            </a:extLst>
          </p:cNvPr>
          <p:cNvGrpSpPr/>
          <p:nvPr/>
        </p:nvGrpSpPr>
        <p:grpSpPr>
          <a:xfrm>
            <a:off x="2175070" y="2633225"/>
            <a:ext cx="3464275" cy="883800"/>
            <a:chOff x="3632158" y="2056533"/>
            <a:chExt cx="3464275" cy="883800"/>
          </a:xfrm>
        </p:grpSpPr>
        <p:pic>
          <p:nvPicPr>
            <p:cNvPr id="59" name="Image 58">
              <a:extLst>
                <a:ext uri="{FF2B5EF4-FFF2-40B4-BE49-F238E27FC236}">
                  <a16:creationId xmlns:a16="http://schemas.microsoft.com/office/drawing/2014/main" id="{62C7C7B2-CD37-26B7-A7C6-8D15CDB96192}"/>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60" name="ZoneTexte 59">
              <a:extLst>
                <a:ext uri="{FF2B5EF4-FFF2-40B4-BE49-F238E27FC236}">
                  <a16:creationId xmlns:a16="http://schemas.microsoft.com/office/drawing/2014/main" id="{8B953814-9638-0ED7-32B9-A9EC43A55640}"/>
                </a:ext>
              </a:extLst>
            </p:cNvPr>
            <p:cNvSpPr txBox="1"/>
            <p:nvPr/>
          </p:nvSpPr>
          <p:spPr>
            <a:xfrm>
              <a:off x="3747466" y="2056533"/>
              <a:ext cx="2311302" cy="861774"/>
            </a:xfrm>
            <a:prstGeom prst="rect">
              <a:avLst/>
            </a:prstGeom>
            <a:noFill/>
          </p:spPr>
          <p:txBody>
            <a:bodyPr wrap="square" rtlCol="0">
              <a:spAutoFit/>
            </a:bodyPr>
            <a:lstStyle/>
            <a:p>
              <a:r>
                <a:rPr lang="fr-FR" dirty="0" err="1">
                  <a:solidFill>
                    <a:schemeClr val="bg1"/>
                  </a:solidFill>
                  <a:latin typeface="SignPainter-HouseScript" panose="02000006070000020004" pitchFamily="2" charset="0"/>
                </a:rPr>
                <a:t>Evan</a:t>
              </a:r>
              <a:r>
                <a:rPr lang="fr-FR" dirty="0">
                  <a:solidFill>
                    <a:schemeClr val="bg1"/>
                  </a:solidFill>
                  <a:latin typeface="SignPainter-HouseScript" panose="02000006070000020004" pitchFamily="2" charset="0"/>
                </a:rPr>
                <a:t> EGONNEAU</a:t>
              </a:r>
            </a:p>
            <a:p>
              <a:r>
                <a:rPr lang="fr-FR" dirty="0">
                  <a:solidFill>
                    <a:schemeClr val="bg1"/>
                  </a:solidFill>
                  <a:latin typeface="SignPainter-HouseScript" panose="02000006070000020004" pitchFamily="2" charset="0"/>
                </a:rPr>
                <a:t>Armel PARANT</a:t>
              </a:r>
            </a:p>
            <a:p>
              <a:r>
                <a:rPr lang="fr-FR" sz="1400" dirty="0">
                  <a:solidFill>
                    <a:schemeClr val="bg1"/>
                  </a:solidFill>
                </a:rPr>
                <a:t>+ parents</a:t>
              </a:r>
            </a:p>
          </p:txBody>
        </p:sp>
        <p:sp>
          <p:nvSpPr>
            <p:cNvPr id="61" name="Rectangle : coins arrondis 60">
              <a:extLst>
                <a:ext uri="{FF2B5EF4-FFF2-40B4-BE49-F238E27FC236}">
                  <a16:creationId xmlns:a16="http://schemas.microsoft.com/office/drawing/2014/main" id="{96FA29B2-B549-FD57-8E69-7905965A18E1}"/>
                </a:ext>
              </a:extLst>
            </p:cNvPr>
            <p:cNvSpPr/>
            <p:nvPr/>
          </p:nvSpPr>
          <p:spPr>
            <a:xfrm>
              <a:off x="6085470" y="2158230"/>
              <a:ext cx="900373" cy="680405"/>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U6/U7</a:t>
              </a:r>
            </a:p>
          </p:txBody>
        </p:sp>
      </p:grpSp>
      <p:pic>
        <p:nvPicPr>
          <p:cNvPr id="66" name="Picture 2" descr="La FDE62 en vidéo - fde62">
            <a:extLst>
              <a:ext uri="{FF2B5EF4-FFF2-40B4-BE49-F238E27FC236}">
                <a16:creationId xmlns:a16="http://schemas.microsoft.com/office/drawing/2014/main" id="{67DBC257-A11C-D0CB-E282-F5E642EF0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847" y="1067811"/>
            <a:ext cx="2716396" cy="2957600"/>
          </a:xfrm>
          <a:prstGeom prst="rect">
            <a:avLst/>
          </a:prstGeom>
          <a:noFill/>
          <a:extLst>
            <a:ext uri="{909E8E84-426E-40DD-AFC4-6F175D3DCCD1}">
              <a14:hiddenFill xmlns:a14="http://schemas.microsoft.com/office/drawing/2010/main">
                <a:solidFill>
                  <a:srgbClr val="FFFFFF"/>
                </a:solidFill>
              </a14:hiddenFill>
            </a:ext>
          </a:extLst>
        </p:spPr>
      </p:pic>
      <p:sp>
        <p:nvSpPr>
          <p:cNvPr id="67" name="ZoneTexte 66">
            <a:extLst>
              <a:ext uri="{FF2B5EF4-FFF2-40B4-BE49-F238E27FC236}">
                <a16:creationId xmlns:a16="http://schemas.microsoft.com/office/drawing/2014/main" id="{CCA94471-D2FD-DE54-A0FE-5B403C4FCEC4}"/>
              </a:ext>
            </a:extLst>
          </p:cNvPr>
          <p:cNvSpPr txBox="1"/>
          <p:nvPr/>
        </p:nvSpPr>
        <p:spPr>
          <a:xfrm>
            <a:off x="5973168" y="2053446"/>
            <a:ext cx="1549433" cy="1446550"/>
          </a:xfrm>
          <a:prstGeom prst="rect">
            <a:avLst/>
          </a:prstGeom>
          <a:noFill/>
        </p:spPr>
        <p:txBody>
          <a:bodyPr wrap="square" rtlCol="0">
            <a:spAutoFit/>
          </a:bodyPr>
          <a:lstStyle/>
          <a:p>
            <a:pPr algn="ctr"/>
            <a:r>
              <a:rPr lang="fr-FR" sz="4400" b="1" dirty="0">
                <a:latin typeface="SignPainter-HouseScript" panose="02000006070000020004" pitchFamily="2" charset="0"/>
              </a:rPr>
              <a:t>U8</a:t>
            </a:r>
          </a:p>
          <a:p>
            <a:pPr algn="ctr"/>
            <a:r>
              <a:rPr lang="fr-FR" sz="4400" b="1" dirty="0">
                <a:latin typeface="SignPainter-HouseScript" panose="02000006070000020004" pitchFamily="2" charset="0"/>
              </a:rPr>
              <a:t>U9</a:t>
            </a:r>
            <a:endParaRPr lang="fr-FR" sz="4400" dirty="0">
              <a:latin typeface="SignPainter-HouseScript" panose="02000006070000020004" pitchFamily="2" charset="0"/>
            </a:endParaRPr>
          </a:p>
        </p:txBody>
      </p:sp>
      <p:grpSp>
        <p:nvGrpSpPr>
          <p:cNvPr id="68" name="Groupe 67">
            <a:extLst>
              <a:ext uri="{FF2B5EF4-FFF2-40B4-BE49-F238E27FC236}">
                <a16:creationId xmlns:a16="http://schemas.microsoft.com/office/drawing/2014/main" id="{16415A75-C52A-5E8C-BA9A-8195A25228F4}"/>
              </a:ext>
            </a:extLst>
          </p:cNvPr>
          <p:cNvGrpSpPr/>
          <p:nvPr/>
        </p:nvGrpSpPr>
        <p:grpSpPr>
          <a:xfrm>
            <a:off x="7938549" y="1074042"/>
            <a:ext cx="3464275" cy="883800"/>
            <a:chOff x="3632158" y="2056533"/>
            <a:chExt cx="3464275" cy="883800"/>
          </a:xfrm>
        </p:grpSpPr>
        <p:pic>
          <p:nvPicPr>
            <p:cNvPr id="69" name="Image 68">
              <a:extLst>
                <a:ext uri="{FF2B5EF4-FFF2-40B4-BE49-F238E27FC236}">
                  <a16:creationId xmlns:a16="http://schemas.microsoft.com/office/drawing/2014/main" id="{B6D80E3B-C135-659F-EF4A-25B8442BEADC}"/>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70" name="ZoneTexte 69">
              <a:extLst>
                <a:ext uri="{FF2B5EF4-FFF2-40B4-BE49-F238E27FC236}">
                  <a16:creationId xmlns:a16="http://schemas.microsoft.com/office/drawing/2014/main" id="{0CD7D5E1-8F47-BFF1-C4B1-533676E7CBB5}"/>
                </a:ext>
              </a:extLst>
            </p:cNvPr>
            <p:cNvSpPr txBox="1"/>
            <p:nvPr/>
          </p:nvSpPr>
          <p:spPr>
            <a:xfrm>
              <a:off x="3747465" y="2056533"/>
              <a:ext cx="2502339"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Florent GUILBAUD – Mod U13</a:t>
              </a:r>
            </a:p>
            <a:p>
              <a:r>
                <a:rPr lang="fr-FR" dirty="0">
                  <a:solidFill>
                    <a:schemeClr val="bg1"/>
                  </a:solidFill>
                  <a:latin typeface="SignPainter-HouseScript" panose="02000006070000020004" pitchFamily="2" charset="0"/>
                </a:rPr>
                <a:t>0623099434</a:t>
              </a:r>
            </a:p>
            <a:p>
              <a:r>
                <a:rPr lang="fr-FR" sz="1400" dirty="0">
                  <a:solidFill>
                    <a:schemeClr val="accent1">
                      <a:lumMod val="60000"/>
                      <a:lumOff val="40000"/>
                    </a:schemeClr>
                  </a:solidFill>
                </a:rPr>
                <a:t>florent.guilbaud44@gmail.com </a:t>
              </a:r>
            </a:p>
          </p:txBody>
        </p:sp>
        <p:sp>
          <p:nvSpPr>
            <p:cNvPr id="71" name="Rectangle : coins arrondis 70">
              <a:extLst>
                <a:ext uri="{FF2B5EF4-FFF2-40B4-BE49-F238E27FC236}">
                  <a16:creationId xmlns:a16="http://schemas.microsoft.com/office/drawing/2014/main" id="{95C56F1F-F5F9-C10D-313D-E5D70ED48ACE}"/>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U8/U9</a:t>
              </a:r>
            </a:p>
            <a:p>
              <a:pPr algn="ctr"/>
              <a:r>
                <a:rPr lang="fr-FR" sz="900" dirty="0" err="1"/>
                <a:t>Niv</a:t>
              </a:r>
              <a:r>
                <a:rPr lang="fr-FR" sz="900" dirty="0"/>
                <a:t> 4-5</a:t>
              </a:r>
            </a:p>
          </p:txBody>
        </p:sp>
      </p:grpSp>
      <p:pic>
        <p:nvPicPr>
          <p:cNvPr id="48" name="Image 47">
            <a:extLst>
              <a:ext uri="{FF2B5EF4-FFF2-40B4-BE49-F238E27FC236}">
                <a16:creationId xmlns:a16="http://schemas.microsoft.com/office/drawing/2014/main" id="{6AC87A34-F66F-E986-45B3-3C2D5E3F881E}"/>
              </a:ext>
            </a:extLst>
          </p:cNvPr>
          <p:cNvPicPr>
            <a:picLocks noChangeAspect="1"/>
          </p:cNvPicPr>
          <p:nvPr/>
        </p:nvPicPr>
        <p:blipFill>
          <a:blip r:embed="rId6"/>
          <a:stretch>
            <a:fillRect/>
          </a:stretch>
        </p:blipFill>
        <p:spPr>
          <a:xfrm>
            <a:off x="7027616" y="994302"/>
            <a:ext cx="1015601" cy="987585"/>
          </a:xfrm>
          <a:prstGeom prst="rect">
            <a:avLst/>
          </a:prstGeom>
        </p:spPr>
      </p:pic>
      <p:grpSp>
        <p:nvGrpSpPr>
          <p:cNvPr id="72" name="Groupe 71">
            <a:extLst>
              <a:ext uri="{FF2B5EF4-FFF2-40B4-BE49-F238E27FC236}">
                <a16:creationId xmlns:a16="http://schemas.microsoft.com/office/drawing/2014/main" id="{A7772558-8756-E694-E1BD-1D125DAF742C}"/>
              </a:ext>
            </a:extLst>
          </p:cNvPr>
          <p:cNvGrpSpPr/>
          <p:nvPr/>
        </p:nvGrpSpPr>
        <p:grpSpPr>
          <a:xfrm>
            <a:off x="7535416" y="2027658"/>
            <a:ext cx="3464275" cy="883800"/>
            <a:chOff x="3632158" y="2056533"/>
            <a:chExt cx="3464275" cy="883800"/>
          </a:xfrm>
        </p:grpSpPr>
        <p:pic>
          <p:nvPicPr>
            <p:cNvPr id="73" name="Image 72">
              <a:extLst>
                <a:ext uri="{FF2B5EF4-FFF2-40B4-BE49-F238E27FC236}">
                  <a16:creationId xmlns:a16="http://schemas.microsoft.com/office/drawing/2014/main" id="{A78ABDB7-65A9-18D4-41EB-B657D6D65704}"/>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74" name="ZoneTexte 73">
              <a:extLst>
                <a:ext uri="{FF2B5EF4-FFF2-40B4-BE49-F238E27FC236}">
                  <a16:creationId xmlns:a16="http://schemas.microsoft.com/office/drawing/2014/main" id="{7B620977-E6A3-B606-C375-8C594FB01D5B}"/>
                </a:ext>
              </a:extLst>
            </p:cNvPr>
            <p:cNvSpPr txBox="1"/>
            <p:nvPr/>
          </p:nvSpPr>
          <p:spPr>
            <a:xfrm>
              <a:off x="3747466" y="2056533"/>
              <a:ext cx="2311302"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Sébastien FORTINEAU</a:t>
              </a:r>
            </a:p>
            <a:p>
              <a:r>
                <a:rPr lang="fr-FR" dirty="0">
                  <a:solidFill>
                    <a:schemeClr val="bg1"/>
                  </a:solidFill>
                  <a:latin typeface="SignPainter-HouseScript" panose="02000006070000020004" pitchFamily="2" charset="0"/>
                </a:rPr>
                <a:t>Benoit PERRIGAUD</a:t>
              </a:r>
            </a:p>
            <a:p>
              <a:r>
                <a:rPr lang="fr-FR" sz="1400" dirty="0">
                  <a:solidFill>
                    <a:schemeClr val="bg1"/>
                  </a:solidFill>
                </a:rPr>
                <a:t>+ parents</a:t>
              </a:r>
            </a:p>
          </p:txBody>
        </p:sp>
        <p:sp>
          <p:nvSpPr>
            <p:cNvPr id="75" name="Rectangle : coins arrondis 74">
              <a:extLst>
                <a:ext uri="{FF2B5EF4-FFF2-40B4-BE49-F238E27FC236}">
                  <a16:creationId xmlns:a16="http://schemas.microsoft.com/office/drawing/2014/main" id="{417164D4-AE5F-4139-ACBD-4C100A89A430}"/>
                </a:ext>
              </a:extLst>
            </p:cNvPr>
            <p:cNvSpPr/>
            <p:nvPr/>
          </p:nvSpPr>
          <p:spPr>
            <a:xfrm>
              <a:off x="6085470" y="2158230"/>
              <a:ext cx="900373" cy="680405"/>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U8/U9</a:t>
              </a:r>
            </a:p>
            <a:p>
              <a:pPr algn="ctr"/>
              <a:r>
                <a:rPr lang="fr-FR" sz="900" dirty="0" err="1"/>
                <a:t>Niv</a:t>
              </a:r>
              <a:r>
                <a:rPr lang="fr-FR" sz="900" dirty="0"/>
                <a:t> 4-5</a:t>
              </a:r>
            </a:p>
          </p:txBody>
        </p:sp>
      </p:grpSp>
      <p:grpSp>
        <p:nvGrpSpPr>
          <p:cNvPr id="81" name="Groupe 80">
            <a:extLst>
              <a:ext uri="{FF2B5EF4-FFF2-40B4-BE49-F238E27FC236}">
                <a16:creationId xmlns:a16="http://schemas.microsoft.com/office/drawing/2014/main" id="{F6376848-43B1-2BCD-28FD-DB3C9C0AE860}"/>
              </a:ext>
            </a:extLst>
          </p:cNvPr>
          <p:cNvGrpSpPr/>
          <p:nvPr/>
        </p:nvGrpSpPr>
        <p:grpSpPr>
          <a:xfrm>
            <a:off x="7554820" y="3994825"/>
            <a:ext cx="3464275" cy="883800"/>
            <a:chOff x="3632158" y="2056533"/>
            <a:chExt cx="3464275" cy="883800"/>
          </a:xfrm>
        </p:grpSpPr>
        <p:pic>
          <p:nvPicPr>
            <p:cNvPr id="82" name="Image 81">
              <a:extLst>
                <a:ext uri="{FF2B5EF4-FFF2-40B4-BE49-F238E27FC236}">
                  <a16:creationId xmlns:a16="http://schemas.microsoft.com/office/drawing/2014/main" id="{39C2160A-3A44-D524-542E-BCC5E2E1333B}"/>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83" name="ZoneTexte 82">
              <a:extLst>
                <a:ext uri="{FF2B5EF4-FFF2-40B4-BE49-F238E27FC236}">
                  <a16:creationId xmlns:a16="http://schemas.microsoft.com/office/drawing/2014/main" id="{CF96421B-0EBE-7D0C-B44F-72B9C3114C83}"/>
                </a:ext>
              </a:extLst>
            </p:cNvPr>
            <p:cNvSpPr txBox="1"/>
            <p:nvPr/>
          </p:nvSpPr>
          <p:spPr>
            <a:xfrm>
              <a:off x="3747466" y="2056533"/>
              <a:ext cx="2311302"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Louis VIAUD</a:t>
              </a:r>
            </a:p>
            <a:p>
              <a:r>
                <a:rPr lang="fr-FR" dirty="0">
                  <a:solidFill>
                    <a:schemeClr val="bg1"/>
                  </a:solidFill>
                  <a:latin typeface="SignPainter-HouseScript" panose="02000006070000020004" pitchFamily="2" charset="0"/>
                </a:rPr>
                <a:t>Lilian GRIVEAU</a:t>
              </a:r>
            </a:p>
            <a:p>
              <a:r>
                <a:rPr lang="fr-FR" sz="1400" dirty="0">
                  <a:solidFill>
                    <a:schemeClr val="bg1"/>
                  </a:solidFill>
                </a:rPr>
                <a:t>+ parents</a:t>
              </a:r>
            </a:p>
          </p:txBody>
        </p:sp>
        <p:sp>
          <p:nvSpPr>
            <p:cNvPr id="84" name="Rectangle : coins arrondis 83">
              <a:extLst>
                <a:ext uri="{FF2B5EF4-FFF2-40B4-BE49-F238E27FC236}">
                  <a16:creationId xmlns:a16="http://schemas.microsoft.com/office/drawing/2014/main" id="{743EA735-8209-5804-B856-D6A1E9FEA836}"/>
                </a:ext>
              </a:extLst>
            </p:cNvPr>
            <p:cNvSpPr/>
            <p:nvPr/>
          </p:nvSpPr>
          <p:spPr>
            <a:xfrm>
              <a:off x="6085470" y="2158230"/>
              <a:ext cx="900373" cy="680405"/>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U8/U9</a:t>
              </a:r>
            </a:p>
            <a:p>
              <a:pPr algn="ctr"/>
              <a:r>
                <a:rPr lang="fr-FR" sz="900" dirty="0" err="1"/>
                <a:t>Niv</a:t>
              </a:r>
              <a:r>
                <a:rPr lang="fr-FR" sz="900" dirty="0"/>
                <a:t> 1-2-3</a:t>
              </a:r>
            </a:p>
          </p:txBody>
        </p:sp>
      </p:grpSp>
      <p:sp>
        <p:nvSpPr>
          <p:cNvPr id="2" name="Triangle rectangle 1">
            <a:extLst>
              <a:ext uri="{FF2B5EF4-FFF2-40B4-BE49-F238E27FC236}">
                <a16:creationId xmlns:a16="http://schemas.microsoft.com/office/drawing/2014/main" id="{3E9315A7-52FE-A2FD-1D53-E47474819097}"/>
              </a:ext>
            </a:extLst>
          </p:cNvPr>
          <p:cNvSpPr/>
          <p:nvPr/>
        </p:nvSpPr>
        <p:spPr>
          <a:xfrm rot="10800000">
            <a:off x="4616436" y="718782"/>
            <a:ext cx="661524" cy="235751"/>
          </a:xfrm>
          <a:prstGeom prst="rtTriangl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FE4EC71D-0848-BF92-A0E1-BF573C6771C5}"/>
              </a:ext>
            </a:extLst>
          </p:cNvPr>
          <p:cNvGrpSpPr/>
          <p:nvPr/>
        </p:nvGrpSpPr>
        <p:grpSpPr>
          <a:xfrm>
            <a:off x="7859340" y="3041808"/>
            <a:ext cx="3464275" cy="883800"/>
            <a:chOff x="3632158" y="2056533"/>
            <a:chExt cx="3464275" cy="883800"/>
          </a:xfrm>
        </p:grpSpPr>
        <p:pic>
          <p:nvPicPr>
            <p:cNvPr id="11" name="Image 10">
              <a:extLst>
                <a:ext uri="{FF2B5EF4-FFF2-40B4-BE49-F238E27FC236}">
                  <a16:creationId xmlns:a16="http://schemas.microsoft.com/office/drawing/2014/main" id="{AEB57CC9-9348-8B70-2E36-00EA279B1996}"/>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13" name="ZoneTexte 12">
              <a:extLst>
                <a:ext uri="{FF2B5EF4-FFF2-40B4-BE49-F238E27FC236}">
                  <a16:creationId xmlns:a16="http://schemas.microsoft.com/office/drawing/2014/main" id="{BE2B6C16-4CC3-4D63-37BE-F094A4774734}"/>
                </a:ext>
              </a:extLst>
            </p:cNvPr>
            <p:cNvSpPr txBox="1"/>
            <p:nvPr/>
          </p:nvSpPr>
          <p:spPr>
            <a:xfrm>
              <a:off x="3747465" y="2056533"/>
              <a:ext cx="2502339"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A déterminer</a:t>
              </a:r>
            </a:p>
            <a:p>
              <a:r>
                <a:rPr lang="fr-FR" dirty="0">
                  <a:solidFill>
                    <a:schemeClr val="bg1"/>
                  </a:solidFill>
                  <a:latin typeface="SignPainter-HouseScript" panose="02000006070000020004" pitchFamily="2" charset="0"/>
                </a:rPr>
                <a:t>?</a:t>
              </a:r>
            </a:p>
            <a:p>
              <a:r>
                <a:rPr lang="fr-FR" sz="1400" dirty="0">
                  <a:solidFill>
                    <a:schemeClr val="accent1">
                      <a:lumMod val="60000"/>
                      <a:lumOff val="40000"/>
                    </a:schemeClr>
                  </a:solidFill>
                </a:rPr>
                <a:t>?</a:t>
              </a:r>
            </a:p>
          </p:txBody>
        </p:sp>
        <p:sp>
          <p:nvSpPr>
            <p:cNvPr id="14" name="Rectangle : coins arrondis 13">
              <a:extLst>
                <a:ext uri="{FF2B5EF4-FFF2-40B4-BE49-F238E27FC236}">
                  <a16:creationId xmlns:a16="http://schemas.microsoft.com/office/drawing/2014/main" id="{B3613B79-E4F3-C98D-A37B-CB5DDA4F34DA}"/>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U8/U9</a:t>
              </a:r>
            </a:p>
            <a:p>
              <a:pPr algn="ctr"/>
              <a:r>
                <a:rPr lang="fr-FR" sz="900" dirty="0" err="1"/>
                <a:t>Niv</a:t>
              </a:r>
              <a:r>
                <a:rPr lang="fr-FR" sz="900" dirty="0"/>
                <a:t> 1-2-3</a:t>
              </a:r>
            </a:p>
          </p:txBody>
        </p:sp>
      </p:grpSp>
      <p:pic>
        <p:nvPicPr>
          <p:cNvPr id="8" name="Image 7">
            <a:extLst>
              <a:ext uri="{FF2B5EF4-FFF2-40B4-BE49-F238E27FC236}">
                <a16:creationId xmlns:a16="http://schemas.microsoft.com/office/drawing/2014/main" id="{B6FC5DDB-AA1D-0450-DD83-C96D9C4E6DE3}"/>
              </a:ext>
            </a:extLst>
          </p:cNvPr>
          <p:cNvPicPr>
            <a:picLocks noChangeAspect="1"/>
          </p:cNvPicPr>
          <p:nvPr/>
        </p:nvPicPr>
        <p:blipFill>
          <a:blip r:embed="rId7"/>
          <a:stretch>
            <a:fillRect/>
          </a:stretch>
        </p:blipFill>
        <p:spPr>
          <a:xfrm>
            <a:off x="7019297" y="3003002"/>
            <a:ext cx="981534" cy="991063"/>
          </a:xfrm>
          <a:prstGeom prst="rect">
            <a:avLst/>
          </a:prstGeom>
        </p:spPr>
      </p:pic>
      <p:sp>
        <p:nvSpPr>
          <p:cNvPr id="5" name="ZoneTexte 4">
            <a:extLst>
              <a:ext uri="{FF2B5EF4-FFF2-40B4-BE49-F238E27FC236}">
                <a16:creationId xmlns:a16="http://schemas.microsoft.com/office/drawing/2014/main" id="{8A325C95-E656-5CA8-15FB-B00FAA28F165}"/>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Saison 2023/2024</a:t>
            </a:r>
          </a:p>
        </p:txBody>
      </p:sp>
      <p:sp>
        <p:nvSpPr>
          <p:cNvPr id="7" name="Rectangle : coins arrondis 6">
            <a:extLst>
              <a:ext uri="{FF2B5EF4-FFF2-40B4-BE49-F238E27FC236}">
                <a16:creationId xmlns:a16="http://schemas.microsoft.com/office/drawing/2014/main" id="{C0F25495-E650-108B-9DC3-2CD32552A207}"/>
              </a:ext>
            </a:extLst>
          </p:cNvPr>
          <p:cNvSpPr/>
          <p:nvPr/>
        </p:nvSpPr>
        <p:spPr>
          <a:xfrm>
            <a:off x="7027616" y="3003002"/>
            <a:ext cx="4295999" cy="99106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2" descr="Maillot de football - Icônes mode gratuites">
            <a:extLst>
              <a:ext uri="{FF2B5EF4-FFF2-40B4-BE49-F238E27FC236}">
                <a16:creationId xmlns:a16="http://schemas.microsoft.com/office/drawing/2014/main" id="{419271C9-ED84-8D67-941B-89B395A23B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7487" y="5196348"/>
            <a:ext cx="640106" cy="6401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ate - Icônes interface gratuites">
            <a:extLst>
              <a:ext uri="{FF2B5EF4-FFF2-40B4-BE49-F238E27FC236}">
                <a16:creationId xmlns:a16="http://schemas.microsoft.com/office/drawing/2014/main" id="{7B8E2A1E-316E-A617-E4E7-D38342E40E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9709" y="5205101"/>
            <a:ext cx="559842" cy="5345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Objectif - Icônes affaires et finances gratuites">
            <a:extLst>
              <a:ext uri="{FF2B5EF4-FFF2-40B4-BE49-F238E27FC236}">
                <a16:creationId xmlns:a16="http://schemas.microsoft.com/office/drawing/2014/main" id="{DE99F9B4-46ED-80F2-1D97-18AEA38BA1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58741" y="5140914"/>
            <a:ext cx="615231" cy="6152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Icônes Nouveau - Icônes gratuites 14,872">
            <a:extLst>
              <a:ext uri="{FF2B5EF4-FFF2-40B4-BE49-F238E27FC236}">
                <a16:creationId xmlns:a16="http://schemas.microsoft.com/office/drawing/2014/main" id="{8CB83F88-7437-40A3-C8FF-58C702070D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08677" y="4997373"/>
            <a:ext cx="599653" cy="599653"/>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a:extLst>
              <a:ext uri="{FF2B5EF4-FFF2-40B4-BE49-F238E27FC236}">
                <a16:creationId xmlns:a16="http://schemas.microsoft.com/office/drawing/2014/main" id="{1C6B6AC5-A604-D985-99CA-2A6833235DE3}"/>
              </a:ext>
            </a:extLst>
          </p:cNvPr>
          <p:cNvSpPr txBox="1"/>
          <p:nvPr/>
        </p:nvSpPr>
        <p:spPr>
          <a:xfrm>
            <a:off x="286555" y="5823399"/>
            <a:ext cx="2246467" cy="584775"/>
          </a:xfrm>
          <a:prstGeom prst="rect">
            <a:avLst/>
          </a:prstGeom>
          <a:noFill/>
        </p:spPr>
        <p:txBody>
          <a:bodyPr wrap="square" rtlCol="0">
            <a:spAutoFit/>
          </a:bodyPr>
          <a:lstStyle/>
          <a:p>
            <a:pPr algn="ctr"/>
            <a:r>
              <a:rPr lang="fr-FR" sz="1600" b="1" dirty="0">
                <a:latin typeface="SignPainter-HouseScript" panose="02000006070000020004" pitchFamily="2" charset="0"/>
              </a:rPr>
              <a:t>U6/U7 : </a:t>
            </a:r>
            <a:r>
              <a:rPr lang="fr-FR" sz="1600" dirty="0">
                <a:latin typeface="SignPainter-HouseScript" panose="02000006070000020004" pitchFamily="2" charset="0"/>
              </a:rPr>
              <a:t>Environ 20 Joueurs</a:t>
            </a:r>
          </a:p>
          <a:p>
            <a:pPr algn="ctr"/>
            <a:r>
              <a:rPr lang="fr-FR" sz="1600" b="1" dirty="0">
                <a:latin typeface="SignPainter-HouseScript" panose="02000006070000020004" pitchFamily="2" charset="0"/>
              </a:rPr>
              <a:t>U8/U9 : </a:t>
            </a:r>
            <a:r>
              <a:rPr lang="fr-FR" sz="1600" dirty="0">
                <a:latin typeface="SignPainter-HouseScript" panose="02000006070000020004" pitchFamily="2" charset="0"/>
              </a:rPr>
              <a:t>Environ 40 Joueurs</a:t>
            </a:r>
          </a:p>
        </p:txBody>
      </p:sp>
      <p:sp>
        <p:nvSpPr>
          <p:cNvPr id="29" name="ZoneTexte 28">
            <a:extLst>
              <a:ext uri="{FF2B5EF4-FFF2-40B4-BE49-F238E27FC236}">
                <a16:creationId xmlns:a16="http://schemas.microsoft.com/office/drawing/2014/main" id="{BE2A699A-D1EA-9047-2A1F-B56CB5F387A5}"/>
              </a:ext>
            </a:extLst>
          </p:cNvPr>
          <p:cNvSpPr txBox="1"/>
          <p:nvPr/>
        </p:nvSpPr>
        <p:spPr>
          <a:xfrm>
            <a:off x="2232168" y="5811429"/>
            <a:ext cx="2805875" cy="584775"/>
          </a:xfrm>
          <a:prstGeom prst="rect">
            <a:avLst/>
          </a:prstGeom>
          <a:noFill/>
        </p:spPr>
        <p:txBody>
          <a:bodyPr wrap="square" rtlCol="0">
            <a:spAutoFit/>
          </a:bodyPr>
          <a:lstStyle/>
          <a:p>
            <a:pPr algn="ctr"/>
            <a:r>
              <a:rPr lang="fr-FR" sz="1600" b="1" dirty="0">
                <a:latin typeface="SignPainter-HouseScript" panose="02000006070000020004" pitchFamily="2" charset="0"/>
              </a:rPr>
              <a:t>Reprise le 26 Aout : </a:t>
            </a:r>
            <a:r>
              <a:rPr lang="fr-FR" sz="1600" dirty="0">
                <a:latin typeface="SignPainter-HouseScript" panose="02000006070000020004" pitchFamily="2" charset="0"/>
              </a:rPr>
              <a:t>Journée Club</a:t>
            </a:r>
          </a:p>
          <a:p>
            <a:pPr algn="ctr"/>
            <a:r>
              <a:rPr lang="fr-FR" sz="1600" b="1" dirty="0">
                <a:latin typeface="SignPainter-HouseScript" panose="02000006070000020004" pitchFamily="2" charset="0"/>
              </a:rPr>
              <a:t>Entrainement : </a:t>
            </a:r>
            <a:r>
              <a:rPr lang="fr-FR" sz="1600" dirty="0">
                <a:latin typeface="SignPainter-HouseScript" panose="02000006070000020004" pitchFamily="2" charset="0"/>
              </a:rPr>
              <a:t>Mercredi 30 Aout à 10H</a:t>
            </a:r>
          </a:p>
        </p:txBody>
      </p:sp>
      <p:sp>
        <p:nvSpPr>
          <p:cNvPr id="30" name="ZoneTexte 29">
            <a:extLst>
              <a:ext uri="{FF2B5EF4-FFF2-40B4-BE49-F238E27FC236}">
                <a16:creationId xmlns:a16="http://schemas.microsoft.com/office/drawing/2014/main" id="{EACE7125-C987-4279-5129-B8CA01CEEB9A}"/>
              </a:ext>
            </a:extLst>
          </p:cNvPr>
          <p:cNvSpPr txBox="1"/>
          <p:nvPr/>
        </p:nvSpPr>
        <p:spPr>
          <a:xfrm>
            <a:off x="6713921" y="5766536"/>
            <a:ext cx="3641881" cy="584775"/>
          </a:xfrm>
          <a:prstGeom prst="rect">
            <a:avLst/>
          </a:prstGeom>
          <a:noFill/>
        </p:spPr>
        <p:txBody>
          <a:bodyPr wrap="square" rtlCol="0">
            <a:spAutoFit/>
          </a:bodyPr>
          <a:lstStyle/>
          <a:p>
            <a:pPr algn="ctr"/>
            <a:r>
              <a:rPr lang="fr-FR" sz="1600" b="1" dirty="0">
                <a:latin typeface="SignPainter-HouseScript" panose="02000006070000020004" pitchFamily="2" charset="0"/>
              </a:rPr>
              <a:t>Objectifs : </a:t>
            </a:r>
            <a:r>
              <a:rPr lang="fr-FR" sz="1600" dirty="0">
                <a:latin typeface="SignPainter-HouseScript" panose="02000006070000020004" pitchFamily="2" charset="0"/>
              </a:rPr>
              <a:t>Focus sur les comportements techniques</a:t>
            </a:r>
          </a:p>
          <a:p>
            <a:pPr algn="ctr"/>
            <a:r>
              <a:rPr lang="fr-FR" sz="1600" dirty="0">
                <a:latin typeface="SignPainter-HouseScript" panose="02000006070000020004" pitchFamily="2" charset="0"/>
              </a:rPr>
              <a:t>Jonglerie, parcours technique, coordination</a:t>
            </a:r>
          </a:p>
        </p:txBody>
      </p:sp>
      <p:sp>
        <p:nvSpPr>
          <p:cNvPr id="31" name="ZoneTexte 30">
            <a:extLst>
              <a:ext uri="{FF2B5EF4-FFF2-40B4-BE49-F238E27FC236}">
                <a16:creationId xmlns:a16="http://schemas.microsoft.com/office/drawing/2014/main" id="{9388A2E9-DA6B-B25C-5CC4-68C801954720}"/>
              </a:ext>
            </a:extLst>
          </p:cNvPr>
          <p:cNvSpPr txBox="1"/>
          <p:nvPr/>
        </p:nvSpPr>
        <p:spPr>
          <a:xfrm>
            <a:off x="8813316" y="5549892"/>
            <a:ext cx="4190377" cy="1323439"/>
          </a:xfrm>
          <a:prstGeom prst="rect">
            <a:avLst/>
          </a:prstGeom>
          <a:noFill/>
        </p:spPr>
        <p:txBody>
          <a:bodyPr wrap="square" rtlCol="0">
            <a:spAutoFit/>
          </a:bodyPr>
          <a:lstStyle/>
          <a:p>
            <a:pPr algn="ctr"/>
            <a:r>
              <a:rPr lang="fr-FR" sz="1600" b="1" dirty="0">
                <a:latin typeface="SignPainter-HouseScript" panose="02000006070000020004" pitchFamily="2" charset="0"/>
              </a:rPr>
              <a:t>L’encadrement </a:t>
            </a:r>
          </a:p>
          <a:p>
            <a:pPr algn="ctr"/>
            <a:r>
              <a:rPr lang="fr-FR" sz="1600" b="1" dirty="0">
                <a:latin typeface="SignPainter-HouseScript" panose="02000006070000020004" pitchFamily="2" charset="0"/>
              </a:rPr>
              <a:t>Les séances </a:t>
            </a:r>
          </a:p>
          <a:p>
            <a:pPr algn="ctr"/>
            <a:r>
              <a:rPr lang="fr-FR" sz="1600" dirty="0">
                <a:latin typeface="SignPainter-HouseScript" panose="02000006070000020004" pitchFamily="2" charset="0"/>
              </a:rPr>
              <a:t>U6/U7 : 10H/11H</a:t>
            </a:r>
          </a:p>
          <a:p>
            <a:pPr algn="ctr"/>
            <a:r>
              <a:rPr lang="fr-FR" sz="1600" dirty="0">
                <a:latin typeface="SignPainter-HouseScript" panose="02000006070000020004" pitchFamily="2" charset="0"/>
              </a:rPr>
              <a:t> U8/U9 : 11H/12H30</a:t>
            </a:r>
          </a:p>
          <a:p>
            <a:pPr algn="ctr"/>
            <a:endParaRPr lang="fr-FR" sz="1600" dirty="0">
              <a:latin typeface="SignPainter-HouseScript" panose="02000006070000020004" pitchFamily="2" charset="0"/>
            </a:endParaRPr>
          </a:p>
        </p:txBody>
      </p:sp>
      <p:sp>
        <p:nvSpPr>
          <p:cNvPr id="24" name="ZoneTexte 23">
            <a:extLst>
              <a:ext uri="{FF2B5EF4-FFF2-40B4-BE49-F238E27FC236}">
                <a16:creationId xmlns:a16="http://schemas.microsoft.com/office/drawing/2014/main" id="{A86E8FD9-C2FF-9DAC-BB70-044A501F4A57}"/>
              </a:ext>
            </a:extLst>
          </p:cNvPr>
          <p:cNvSpPr txBox="1"/>
          <p:nvPr/>
        </p:nvSpPr>
        <p:spPr>
          <a:xfrm>
            <a:off x="4494557" y="5802380"/>
            <a:ext cx="2889705" cy="830997"/>
          </a:xfrm>
          <a:prstGeom prst="rect">
            <a:avLst/>
          </a:prstGeom>
          <a:noFill/>
        </p:spPr>
        <p:txBody>
          <a:bodyPr wrap="square" rtlCol="0">
            <a:spAutoFit/>
          </a:bodyPr>
          <a:lstStyle/>
          <a:p>
            <a:pPr algn="ctr"/>
            <a:r>
              <a:rPr lang="fr-FR" sz="1600" b="1" dirty="0">
                <a:latin typeface="SignPainter-HouseScript" panose="02000006070000020004" pitchFamily="2" charset="0"/>
              </a:rPr>
              <a:t>Mercredi :</a:t>
            </a:r>
            <a:r>
              <a:rPr lang="fr-FR" sz="1600" dirty="0">
                <a:latin typeface="SignPainter-HouseScript" panose="02000006070000020004" pitchFamily="2" charset="0"/>
              </a:rPr>
              <a:t> 10H/11H (U6/U7)</a:t>
            </a:r>
          </a:p>
          <a:p>
            <a:pPr algn="ctr"/>
            <a:r>
              <a:rPr lang="fr-FR" sz="1600" b="1" dirty="0">
                <a:latin typeface="SignPainter-HouseScript" panose="02000006070000020004" pitchFamily="2" charset="0"/>
              </a:rPr>
              <a:t>Mercredi : </a:t>
            </a:r>
            <a:r>
              <a:rPr lang="fr-FR" sz="1600" dirty="0">
                <a:latin typeface="SignPainter-HouseScript" panose="02000006070000020004" pitchFamily="2" charset="0"/>
              </a:rPr>
              <a:t>11H/12H30 (U8/U9)</a:t>
            </a:r>
          </a:p>
          <a:p>
            <a:pPr algn="ctr"/>
            <a:r>
              <a:rPr lang="fr-FR" sz="1600" b="1" dirty="0">
                <a:latin typeface="SignPainter-HouseScript" panose="02000006070000020004" pitchFamily="2" charset="0"/>
              </a:rPr>
              <a:t>Samedi : </a:t>
            </a:r>
            <a:r>
              <a:rPr lang="fr-FR" sz="1600" dirty="0">
                <a:latin typeface="SignPainter-HouseScript" panose="02000006070000020004" pitchFamily="2" charset="0"/>
              </a:rPr>
              <a:t>Matin entrainement ou Plateau</a:t>
            </a:r>
          </a:p>
        </p:txBody>
      </p:sp>
      <p:pic>
        <p:nvPicPr>
          <p:cNvPr id="25" name="Picture 2" descr="icône de glyphe noir d'entraînement physique. ballon de football, sifflet.  activités sportives. mode de vie sain. cours d'EP dans les écoles, les  universités. symbole de la silhouette sur l'espace blanc. illustration  vectorielle">
            <a:extLst>
              <a:ext uri="{FF2B5EF4-FFF2-40B4-BE49-F238E27FC236}">
                <a16:creationId xmlns:a16="http://schemas.microsoft.com/office/drawing/2014/main" id="{9DFAAC11-8D5B-9D88-068F-F17BBD1BC42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8145" t="23787" r="16157" b="23505"/>
          <a:stretch/>
        </p:blipFill>
        <p:spPr bwMode="auto">
          <a:xfrm>
            <a:off x="5573549" y="5289837"/>
            <a:ext cx="619243" cy="4968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La personne - Icônes social gratuites">
            <a:extLst>
              <a:ext uri="{FF2B5EF4-FFF2-40B4-BE49-F238E27FC236}">
                <a16:creationId xmlns:a16="http://schemas.microsoft.com/office/drawing/2014/main" id="{A657794A-59C4-E262-B661-5B76B5DB0A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94904" y="-97464"/>
            <a:ext cx="1021234" cy="102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96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21CD602-571F-63C0-388E-5659AEEB4671}"/>
              </a:ext>
            </a:extLst>
          </p:cNvPr>
          <p:cNvPicPr>
            <a:picLocks noChangeAspect="1"/>
          </p:cNvPicPr>
          <p:nvPr/>
        </p:nvPicPr>
        <p:blipFill>
          <a:blip r:embed="rId2">
            <a:alphaModFix amt="5000"/>
          </a:blip>
          <a:stretch>
            <a:fillRect/>
          </a:stretch>
        </p:blipFill>
        <p:spPr>
          <a:xfrm>
            <a:off x="3408819" y="225402"/>
            <a:ext cx="5374721" cy="6364800"/>
          </a:xfrm>
          <a:prstGeom prst="rect">
            <a:avLst/>
          </a:prstGeom>
        </p:spPr>
      </p:pic>
      <p:sp>
        <p:nvSpPr>
          <p:cNvPr id="3" name="Rectangle 2">
            <a:extLst>
              <a:ext uri="{FF2B5EF4-FFF2-40B4-BE49-F238E27FC236}">
                <a16:creationId xmlns:a16="http://schemas.microsoft.com/office/drawing/2014/main" id="{456FD0A8-93CB-8C61-B11E-94EB018CE36B}"/>
              </a:ext>
            </a:extLst>
          </p:cNvPr>
          <p:cNvSpPr/>
          <p:nvPr/>
        </p:nvSpPr>
        <p:spPr>
          <a:xfrm>
            <a:off x="0" y="6376416"/>
            <a:ext cx="12192000" cy="48158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fr-FR" dirty="0">
                <a:latin typeface="Impact" panose="020B0806030902050204" pitchFamily="34" charset="0"/>
              </a:rPr>
              <a:t>Zoom sur notre club</a:t>
            </a:r>
          </a:p>
        </p:txBody>
      </p:sp>
      <p:cxnSp>
        <p:nvCxnSpPr>
          <p:cNvPr id="18" name="Connecteur droit avec flèche 17">
            <a:extLst>
              <a:ext uri="{FF2B5EF4-FFF2-40B4-BE49-F238E27FC236}">
                <a16:creationId xmlns:a16="http://schemas.microsoft.com/office/drawing/2014/main" id="{CF5A80FB-D862-7C27-C51A-8C3EB331B95B}"/>
              </a:ext>
            </a:extLst>
          </p:cNvPr>
          <p:cNvCxnSpPr>
            <a:cxnSpLocks/>
          </p:cNvCxnSpPr>
          <p:nvPr/>
        </p:nvCxnSpPr>
        <p:spPr>
          <a:xfrm>
            <a:off x="262484" y="5326675"/>
            <a:ext cx="11667031" cy="4129"/>
          </a:xfrm>
          <a:prstGeom prst="straightConnector1">
            <a:avLst/>
          </a:prstGeom>
          <a:ln w="762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4D831D59-E33A-2FA0-6B49-33B02CA9B2DB}"/>
              </a:ext>
            </a:extLst>
          </p:cNvPr>
          <p:cNvCxnSpPr/>
          <p:nvPr/>
        </p:nvCxnSpPr>
        <p:spPr>
          <a:xfrm>
            <a:off x="2520970" y="5159271"/>
            <a:ext cx="0" cy="38410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8EC68C53-C402-C000-57C0-D325AC7650A3}"/>
              </a:ext>
            </a:extLst>
          </p:cNvPr>
          <p:cNvSpPr txBox="1"/>
          <p:nvPr/>
        </p:nvSpPr>
        <p:spPr>
          <a:xfrm>
            <a:off x="2242696" y="5485511"/>
            <a:ext cx="1495669" cy="307777"/>
          </a:xfrm>
          <a:prstGeom prst="rect">
            <a:avLst/>
          </a:prstGeom>
          <a:noFill/>
        </p:spPr>
        <p:txBody>
          <a:bodyPr wrap="square" rtlCol="0">
            <a:spAutoFit/>
          </a:bodyPr>
          <a:lstStyle/>
          <a:p>
            <a:r>
              <a:rPr lang="fr-FR" sz="1400" dirty="0"/>
              <a:t>2019</a:t>
            </a:r>
          </a:p>
        </p:txBody>
      </p:sp>
      <p:cxnSp>
        <p:nvCxnSpPr>
          <p:cNvPr id="26" name="Connecteur droit 25">
            <a:extLst>
              <a:ext uri="{FF2B5EF4-FFF2-40B4-BE49-F238E27FC236}">
                <a16:creationId xmlns:a16="http://schemas.microsoft.com/office/drawing/2014/main" id="{94B1DFBA-8CFC-194F-38CA-4C3BC5BF6470}"/>
              </a:ext>
            </a:extLst>
          </p:cNvPr>
          <p:cNvCxnSpPr/>
          <p:nvPr/>
        </p:nvCxnSpPr>
        <p:spPr>
          <a:xfrm>
            <a:off x="9410958" y="5136320"/>
            <a:ext cx="0" cy="38410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44D89B3D-3E98-E55E-81AE-94A8644D9460}"/>
              </a:ext>
            </a:extLst>
          </p:cNvPr>
          <p:cNvSpPr txBox="1"/>
          <p:nvPr/>
        </p:nvSpPr>
        <p:spPr>
          <a:xfrm>
            <a:off x="9174088" y="5485510"/>
            <a:ext cx="1495669" cy="307777"/>
          </a:xfrm>
          <a:prstGeom prst="rect">
            <a:avLst/>
          </a:prstGeom>
          <a:noFill/>
        </p:spPr>
        <p:txBody>
          <a:bodyPr wrap="square" rtlCol="0">
            <a:spAutoFit/>
          </a:bodyPr>
          <a:lstStyle/>
          <a:p>
            <a:r>
              <a:rPr lang="fr-FR" sz="1400" dirty="0"/>
              <a:t>2023</a:t>
            </a:r>
          </a:p>
        </p:txBody>
      </p:sp>
      <p:pic>
        <p:nvPicPr>
          <p:cNvPr id="8" name="Image 7">
            <a:extLst>
              <a:ext uri="{FF2B5EF4-FFF2-40B4-BE49-F238E27FC236}">
                <a16:creationId xmlns:a16="http://schemas.microsoft.com/office/drawing/2014/main" id="{DAD81453-22B6-73A7-C003-BBCD374B6813}"/>
              </a:ext>
            </a:extLst>
          </p:cNvPr>
          <p:cNvPicPr>
            <a:picLocks noChangeAspect="1"/>
          </p:cNvPicPr>
          <p:nvPr/>
        </p:nvPicPr>
        <p:blipFill>
          <a:blip r:embed="rId2"/>
          <a:stretch>
            <a:fillRect/>
          </a:stretch>
        </p:blipFill>
        <p:spPr>
          <a:xfrm>
            <a:off x="5546421" y="72460"/>
            <a:ext cx="1099156" cy="1301632"/>
          </a:xfrm>
          <a:prstGeom prst="rect">
            <a:avLst/>
          </a:prstGeom>
        </p:spPr>
      </p:pic>
      <p:sp>
        <p:nvSpPr>
          <p:cNvPr id="19" name="ZoneTexte 18">
            <a:extLst>
              <a:ext uri="{FF2B5EF4-FFF2-40B4-BE49-F238E27FC236}">
                <a16:creationId xmlns:a16="http://schemas.microsoft.com/office/drawing/2014/main" id="{EB7398E7-A248-FFB4-F521-4B628639F9D6}"/>
              </a:ext>
            </a:extLst>
          </p:cNvPr>
          <p:cNvSpPr txBox="1"/>
          <p:nvPr/>
        </p:nvSpPr>
        <p:spPr>
          <a:xfrm>
            <a:off x="1989927" y="2111572"/>
            <a:ext cx="8036779" cy="2585323"/>
          </a:xfrm>
          <a:prstGeom prst="rect">
            <a:avLst/>
          </a:prstGeom>
          <a:noFill/>
        </p:spPr>
        <p:txBody>
          <a:bodyPr wrap="square" rtlCol="0">
            <a:spAutoFit/>
          </a:bodyPr>
          <a:lstStyle/>
          <a:p>
            <a:pPr algn="ctr"/>
            <a:r>
              <a:rPr lang="fr-FR" dirty="0"/>
              <a:t>Un responsable technique général </a:t>
            </a:r>
            <a:r>
              <a:rPr lang="fr-FR" dirty="0">
                <a:sym typeface="Wingdings" pitchFamily="2" charset="2"/>
              </a:rPr>
              <a:t> Des responsables de catégories</a:t>
            </a:r>
          </a:p>
          <a:p>
            <a:pPr algn="ctr"/>
            <a:r>
              <a:rPr lang="fr-FR" dirty="0">
                <a:sym typeface="Wingdings" pitchFamily="2" charset="2"/>
              </a:rPr>
              <a:t>1 salarié  3 salariés (+2 service civique et 2 en formation)</a:t>
            </a:r>
          </a:p>
          <a:p>
            <a:pPr algn="ctr"/>
            <a:r>
              <a:rPr lang="fr-FR" dirty="0">
                <a:sym typeface="Wingdings" pitchFamily="2" charset="2"/>
              </a:rPr>
              <a:t>232 jeunes joueurs  274 jeunes joueurs</a:t>
            </a:r>
          </a:p>
          <a:p>
            <a:pPr algn="ctr"/>
            <a:r>
              <a:rPr lang="fr-FR" dirty="0">
                <a:sym typeface="Wingdings" pitchFamily="2" charset="2"/>
              </a:rPr>
              <a:t>5 éducateurs formés  16 éducateurs formés</a:t>
            </a:r>
          </a:p>
          <a:p>
            <a:pPr algn="ctr"/>
            <a:r>
              <a:rPr lang="fr-FR" dirty="0"/>
              <a:t>50 dirigeants </a:t>
            </a:r>
            <a:r>
              <a:rPr lang="fr-FR" dirty="0">
                <a:sym typeface="Wingdings" pitchFamily="2" charset="2"/>
              </a:rPr>
              <a:t> 70 dirigeants</a:t>
            </a:r>
          </a:p>
          <a:p>
            <a:pPr algn="ctr"/>
            <a:r>
              <a:rPr lang="fr-FR" dirty="0">
                <a:sym typeface="Wingdings" pitchFamily="2" charset="2"/>
              </a:rPr>
              <a:t>+ d’entrainements</a:t>
            </a:r>
          </a:p>
          <a:p>
            <a:pPr algn="ctr"/>
            <a:r>
              <a:rPr lang="fr-FR" dirty="0">
                <a:sym typeface="Wingdings" pitchFamily="2" charset="2"/>
              </a:rPr>
              <a:t>+ d’équipes</a:t>
            </a:r>
          </a:p>
          <a:p>
            <a:pPr algn="ctr"/>
            <a:r>
              <a:rPr lang="fr-FR" dirty="0">
                <a:sym typeface="Wingdings" pitchFamily="2" charset="2"/>
              </a:rPr>
              <a:t>Des outils mis à disposition</a:t>
            </a:r>
          </a:p>
          <a:p>
            <a:pPr algn="ctr"/>
            <a:r>
              <a:rPr lang="fr-FR" dirty="0">
                <a:sym typeface="Wingdings" pitchFamily="2" charset="2"/>
              </a:rPr>
              <a:t>Des évènements mis en place</a:t>
            </a:r>
          </a:p>
        </p:txBody>
      </p:sp>
      <p:pic>
        <p:nvPicPr>
          <p:cNvPr id="1026" name="Picture 2" descr="Le CCFC et le GF Loire et Cens labellisés ! - Couëron Chabossiere Football  Club - Site Officiel -">
            <a:extLst>
              <a:ext uri="{FF2B5EF4-FFF2-40B4-BE49-F238E27FC236}">
                <a16:creationId xmlns:a16="http://schemas.microsoft.com/office/drawing/2014/main" id="{4AA8C3B9-FDAA-5792-136C-BAC0B83794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33" t="16042" r="54618" b="16554"/>
          <a:stretch/>
        </p:blipFill>
        <p:spPr bwMode="auto">
          <a:xfrm>
            <a:off x="9740596" y="1915715"/>
            <a:ext cx="1858322" cy="20313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 FCVM obtient le label Jeunes FFF !">
            <a:extLst>
              <a:ext uri="{FF2B5EF4-FFF2-40B4-BE49-F238E27FC236}">
                <a16:creationId xmlns:a16="http://schemas.microsoft.com/office/drawing/2014/main" id="{1A4391FB-40EC-F1E4-753F-B1DBFE27B7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57" r="79006"/>
          <a:stretch/>
        </p:blipFill>
        <p:spPr bwMode="auto">
          <a:xfrm>
            <a:off x="262484" y="1756880"/>
            <a:ext cx="1980212" cy="243700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9D9ECE4-34E3-FB72-583F-AC68DE2B845C}"/>
              </a:ext>
            </a:extLst>
          </p:cNvPr>
          <p:cNvSpPr txBox="1"/>
          <p:nvPr/>
        </p:nvSpPr>
        <p:spPr>
          <a:xfrm>
            <a:off x="4875572" y="6432542"/>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Tree>
    <p:extLst>
      <p:ext uri="{BB962C8B-B14F-4D97-AF65-F5344CB8AC3E}">
        <p14:creationId xmlns:p14="http://schemas.microsoft.com/office/powerpoint/2010/main" val="37770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AD81453-22B6-73A7-C003-BBCD374B6813}"/>
              </a:ext>
            </a:extLst>
          </p:cNvPr>
          <p:cNvPicPr>
            <a:picLocks noChangeAspect="1"/>
          </p:cNvPicPr>
          <p:nvPr/>
        </p:nvPicPr>
        <p:blipFill>
          <a:blip r:embed="rId2">
            <a:alphaModFix amt="5000"/>
          </a:blip>
          <a:stretch>
            <a:fillRect/>
          </a:stretch>
        </p:blipFill>
        <p:spPr>
          <a:xfrm>
            <a:off x="3408819" y="225403"/>
            <a:ext cx="5374362" cy="6364375"/>
          </a:xfrm>
          <a:prstGeom prst="rect">
            <a:avLst/>
          </a:prstGeom>
        </p:spPr>
      </p:pic>
      <p:sp>
        <p:nvSpPr>
          <p:cNvPr id="19" name="ZoneTexte 18">
            <a:extLst>
              <a:ext uri="{FF2B5EF4-FFF2-40B4-BE49-F238E27FC236}">
                <a16:creationId xmlns:a16="http://schemas.microsoft.com/office/drawing/2014/main" id="{EB7398E7-A248-FFB4-F521-4B628639F9D6}"/>
              </a:ext>
            </a:extLst>
          </p:cNvPr>
          <p:cNvSpPr txBox="1"/>
          <p:nvPr/>
        </p:nvSpPr>
        <p:spPr>
          <a:xfrm>
            <a:off x="251161" y="20247"/>
            <a:ext cx="3138683" cy="1477328"/>
          </a:xfrm>
          <a:prstGeom prst="rect">
            <a:avLst/>
          </a:prstGeom>
          <a:noFill/>
        </p:spPr>
        <p:txBody>
          <a:bodyPr wrap="square" rtlCol="0">
            <a:spAutoFit/>
          </a:bodyPr>
          <a:lstStyle/>
          <a:p>
            <a:pPr algn="ctr"/>
            <a:r>
              <a:rPr lang="fr-FR" dirty="0"/>
              <a:t>Valentin METIER </a:t>
            </a:r>
            <a:r>
              <a:rPr lang="fr-FR" i="1" dirty="0">
                <a:solidFill>
                  <a:srgbClr val="FF0000"/>
                </a:solidFill>
              </a:rPr>
              <a:t>(BEF)</a:t>
            </a:r>
            <a:endParaRPr lang="fr-FR" dirty="0">
              <a:solidFill>
                <a:srgbClr val="FF0000"/>
              </a:solidFill>
            </a:endParaRPr>
          </a:p>
          <a:p>
            <a:pPr algn="ctr"/>
            <a:r>
              <a:rPr lang="fr-FR" dirty="0"/>
              <a:t>Responsable technique jeunes</a:t>
            </a:r>
          </a:p>
          <a:p>
            <a:pPr algn="ctr"/>
            <a:r>
              <a:rPr lang="fr-FR" u="sng" dirty="0"/>
              <a:t>Responsable du sportif</a:t>
            </a:r>
          </a:p>
          <a:p>
            <a:pPr algn="ctr"/>
            <a:r>
              <a:rPr lang="fr-FR" u="sng" dirty="0"/>
              <a:t>Responsable U16/U17/U18</a:t>
            </a:r>
          </a:p>
          <a:p>
            <a:pPr algn="ctr"/>
            <a:r>
              <a:rPr lang="fr-FR" b="1" dirty="0"/>
              <a:t>CDI 35H</a:t>
            </a:r>
          </a:p>
        </p:txBody>
      </p:sp>
      <p:pic>
        <p:nvPicPr>
          <p:cNvPr id="2" name="Image 1">
            <a:extLst>
              <a:ext uri="{FF2B5EF4-FFF2-40B4-BE49-F238E27FC236}">
                <a16:creationId xmlns:a16="http://schemas.microsoft.com/office/drawing/2014/main" id="{82136382-8713-7447-96DF-7F694C934205}"/>
              </a:ext>
            </a:extLst>
          </p:cNvPr>
          <p:cNvPicPr>
            <a:picLocks noChangeAspect="1"/>
          </p:cNvPicPr>
          <p:nvPr/>
        </p:nvPicPr>
        <p:blipFill>
          <a:blip r:embed="rId3"/>
          <a:stretch>
            <a:fillRect/>
          </a:stretch>
        </p:blipFill>
        <p:spPr>
          <a:xfrm>
            <a:off x="6605951" y="-158746"/>
            <a:ext cx="1693847" cy="1693847"/>
          </a:xfrm>
          <a:prstGeom prst="rect">
            <a:avLst/>
          </a:prstGeom>
        </p:spPr>
      </p:pic>
      <p:sp>
        <p:nvSpPr>
          <p:cNvPr id="4" name="Rectangle 3">
            <a:extLst>
              <a:ext uri="{FF2B5EF4-FFF2-40B4-BE49-F238E27FC236}">
                <a16:creationId xmlns:a16="http://schemas.microsoft.com/office/drawing/2014/main" id="{A81C342A-24DD-F5FB-B685-7F6B842C0E0D}"/>
              </a:ext>
            </a:extLst>
          </p:cNvPr>
          <p:cNvSpPr/>
          <p:nvPr/>
        </p:nvSpPr>
        <p:spPr>
          <a:xfrm>
            <a:off x="0" y="1498964"/>
            <a:ext cx="12192000" cy="20010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latin typeface="Impact" panose="020B0806030902050204" pitchFamily="34" charset="0"/>
            </a:endParaRPr>
          </a:p>
        </p:txBody>
      </p:sp>
      <p:pic>
        <p:nvPicPr>
          <p:cNvPr id="5" name="Image 4">
            <a:extLst>
              <a:ext uri="{FF2B5EF4-FFF2-40B4-BE49-F238E27FC236}">
                <a16:creationId xmlns:a16="http://schemas.microsoft.com/office/drawing/2014/main" id="{A95FE5E5-B32B-C775-7C43-6B6B312580D9}"/>
              </a:ext>
            </a:extLst>
          </p:cNvPr>
          <p:cNvPicPr>
            <a:picLocks noChangeAspect="1"/>
          </p:cNvPicPr>
          <p:nvPr/>
        </p:nvPicPr>
        <p:blipFill>
          <a:blip r:embed="rId4"/>
          <a:stretch>
            <a:fillRect/>
          </a:stretch>
        </p:blipFill>
        <p:spPr>
          <a:xfrm>
            <a:off x="3176633" y="-52132"/>
            <a:ext cx="1658506" cy="1658506"/>
          </a:xfrm>
          <a:prstGeom prst="rect">
            <a:avLst/>
          </a:prstGeom>
        </p:spPr>
      </p:pic>
      <p:sp>
        <p:nvSpPr>
          <p:cNvPr id="9" name="Rectangle 8">
            <a:extLst>
              <a:ext uri="{FF2B5EF4-FFF2-40B4-BE49-F238E27FC236}">
                <a16:creationId xmlns:a16="http://schemas.microsoft.com/office/drawing/2014/main" id="{775DDDF4-292A-C14E-E7FD-AB23F2B1169B}"/>
              </a:ext>
            </a:extLst>
          </p:cNvPr>
          <p:cNvSpPr/>
          <p:nvPr/>
        </p:nvSpPr>
        <p:spPr>
          <a:xfrm>
            <a:off x="0" y="6655589"/>
            <a:ext cx="12192000" cy="20010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latin typeface="Impact" panose="020B0806030902050204" pitchFamily="34" charset="0"/>
            </a:endParaRPr>
          </a:p>
        </p:txBody>
      </p:sp>
      <p:pic>
        <p:nvPicPr>
          <p:cNvPr id="10" name="Image 9">
            <a:extLst>
              <a:ext uri="{FF2B5EF4-FFF2-40B4-BE49-F238E27FC236}">
                <a16:creationId xmlns:a16="http://schemas.microsoft.com/office/drawing/2014/main" id="{6A6C5B93-0051-DD0E-B716-06D08A1CF9F9}"/>
              </a:ext>
            </a:extLst>
          </p:cNvPr>
          <p:cNvPicPr>
            <a:picLocks noChangeAspect="1"/>
          </p:cNvPicPr>
          <p:nvPr/>
        </p:nvPicPr>
        <p:blipFill>
          <a:blip r:embed="rId5"/>
          <a:stretch>
            <a:fillRect/>
          </a:stretch>
        </p:blipFill>
        <p:spPr>
          <a:xfrm>
            <a:off x="6686767" y="1543944"/>
            <a:ext cx="1886022" cy="1886022"/>
          </a:xfrm>
          <a:prstGeom prst="rect">
            <a:avLst/>
          </a:prstGeom>
        </p:spPr>
      </p:pic>
      <p:sp>
        <p:nvSpPr>
          <p:cNvPr id="11" name="Rectangle 10">
            <a:extLst>
              <a:ext uri="{FF2B5EF4-FFF2-40B4-BE49-F238E27FC236}">
                <a16:creationId xmlns:a16="http://schemas.microsoft.com/office/drawing/2014/main" id="{E6AA631C-C105-F345-6038-4CC4D5C40529}"/>
              </a:ext>
            </a:extLst>
          </p:cNvPr>
          <p:cNvSpPr/>
          <p:nvPr/>
        </p:nvSpPr>
        <p:spPr>
          <a:xfrm>
            <a:off x="0" y="3362147"/>
            <a:ext cx="12192000" cy="20010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latin typeface="Impact" panose="020B0806030902050204" pitchFamily="34" charset="0"/>
            </a:endParaRPr>
          </a:p>
        </p:txBody>
      </p:sp>
      <p:sp>
        <p:nvSpPr>
          <p:cNvPr id="12" name="ZoneTexte 11">
            <a:extLst>
              <a:ext uri="{FF2B5EF4-FFF2-40B4-BE49-F238E27FC236}">
                <a16:creationId xmlns:a16="http://schemas.microsoft.com/office/drawing/2014/main" id="{6523D794-D3C5-B2CC-5C67-6062F6C77A24}"/>
              </a:ext>
            </a:extLst>
          </p:cNvPr>
          <p:cNvSpPr txBox="1"/>
          <p:nvPr/>
        </p:nvSpPr>
        <p:spPr>
          <a:xfrm>
            <a:off x="-171233" y="1835010"/>
            <a:ext cx="3138683" cy="1477328"/>
          </a:xfrm>
          <a:prstGeom prst="rect">
            <a:avLst/>
          </a:prstGeom>
          <a:noFill/>
        </p:spPr>
        <p:txBody>
          <a:bodyPr wrap="square" rtlCol="0">
            <a:spAutoFit/>
          </a:bodyPr>
          <a:lstStyle/>
          <a:p>
            <a:pPr algn="ctr"/>
            <a:r>
              <a:rPr lang="fr-FR" dirty="0"/>
              <a:t>En recrutement </a:t>
            </a:r>
            <a:r>
              <a:rPr lang="fr-FR" i="1" dirty="0">
                <a:solidFill>
                  <a:srgbClr val="FF0000"/>
                </a:solidFill>
              </a:rPr>
              <a:t>(BMF)</a:t>
            </a:r>
            <a:endParaRPr lang="fr-FR" dirty="0">
              <a:solidFill>
                <a:srgbClr val="FF0000"/>
              </a:solidFill>
            </a:endParaRPr>
          </a:p>
          <a:p>
            <a:pPr algn="ctr"/>
            <a:r>
              <a:rPr lang="fr-FR" dirty="0"/>
              <a:t>Responsable FA &amp; U14/U15</a:t>
            </a:r>
          </a:p>
          <a:p>
            <a:pPr algn="ctr"/>
            <a:r>
              <a:rPr lang="fr-FR" u="sng" dirty="0"/>
              <a:t>Responsable de sa catégorie</a:t>
            </a:r>
          </a:p>
          <a:p>
            <a:pPr algn="ctr"/>
            <a:r>
              <a:rPr lang="fr-FR" u="sng" dirty="0"/>
              <a:t>Responsable des arbitres</a:t>
            </a:r>
          </a:p>
          <a:p>
            <a:pPr algn="ctr"/>
            <a:r>
              <a:rPr lang="fr-FR" b="1" dirty="0"/>
              <a:t>CDI 24H</a:t>
            </a:r>
          </a:p>
        </p:txBody>
      </p:sp>
      <p:sp>
        <p:nvSpPr>
          <p:cNvPr id="14" name="ZoneTexte 13">
            <a:extLst>
              <a:ext uri="{FF2B5EF4-FFF2-40B4-BE49-F238E27FC236}">
                <a16:creationId xmlns:a16="http://schemas.microsoft.com/office/drawing/2014/main" id="{7DA3ECB3-C612-9FD6-94E8-8E87E2BDF4EF}"/>
              </a:ext>
            </a:extLst>
          </p:cNvPr>
          <p:cNvSpPr txBox="1"/>
          <p:nvPr/>
        </p:nvSpPr>
        <p:spPr>
          <a:xfrm>
            <a:off x="3839546" y="1893491"/>
            <a:ext cx="3138683" cy="1477328"/>
          </a:xfrm>
          <a:prstGeom prst="rect">
            <a:avLst/>
          </a:prstGeom>
          <a:noFill/>
        </p:spPr>
        <p:txBody>
          <a:bodyPr wrap="square" rtlCol="0">
            <a:spAutoFit/>
          </a:bodyPr>
          <a:lstStyle/>
          <a:p>
            <a:pPr algn="ctr"/>
            <a:r>
              <a:rPr lang="fr-FR" dirty="0"/>
              <a:t>Mathis BOCHEREAU </a:t>
            </a:r>
            <a:r>
              <a:rPr lang="fr-FR" i="1" dirty="0">
                <a:solidFill>
                  <a:srgbClr val="FF0000"/>
                </a:solidFill>
              </a:rPr>
              <a:t>(BMF)</a:t>
            </a:r>
          </a:p>
          <a:p>
            <a:pPr algn="ctr"/>
            <a:r>
              <a:rPr lang="fr-FR" dirty="0"/>
              <a:t>Responsable vidéo &amp; U10/U11</a:t>
            </a:r>
          </a:p>
          <a:p>
            <a:pPr algn="ctr"/>
            <a:r>
              <a:rPr lang="fr-FR" u="sng" dirty="0"/>
              <a:t>Responsable de sa catégorie</a:t>
            </a:r>
          </a:p>
          <a:p>
            <a:pPr algn="ctr"/>
            <a:r>
              <a:rPr lang="fr-FR" u="sng" dirty="0"/>
              <a:t>Développement de la vidéo</a:t>
            </a:r>
          </a:p>
          <a:p>
            <a:pPr algn="ctr"/>
            <a:r>
              <a:rPr lang="fr-FR" b="1" dirty="0"/>
              <a:t>CDI 35H</a:t>
            </a:r>
          </a:p>
        </p:txBody>
      </p:sp>
      <p:pic>
        <p:nvPicPr>
          <p:cNvPr id="15" name="Picture 2" descr="U11F | FC RETZ">
            <a:extLst>
              <a:ext uri="{FF2B5EF4-FFF2-40B4-BE49-F238E27FC236}">
                <a16:creationId xmlns:a16="http://schemas.microsoft.com/office/drawing/2014/main" id="{86901531-0CC5-5DC5-C140-5E9A7D14D6A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085" b="99471" l="0" r="96154">
                        <a14:foregroundMark x1="17949" y1="74603" x2="45833" y2="85979"/>
                        <a14:foregroundMark x1="45833" y1="85979" x2="76282" y2="86243"/>
                        <a14:foregroundMark x1="76282" y1="86243" x2="62821" y2="61905"/>
                        <a14:foregroundMark x1="62821" y1="61905" x2="88462" y2="76720"/>
                        <a14:foregroundMark x1="88462" y1="76720" x2="89103" y2="91270"/>
                        <a14:foregroundMark x1="69551" y1="64286" x2="97115" y2="78836"/>
                        <a14:foregroundMark x1="97115" y1="78836" x2="70513" y2="98148"/>
                        <a14:foregroundMark x1="70513" y1="98148" x2="9615" y2="95238"/>
                        <a14:foregroundMark x1="9615" y1="95238" x2="19551" y2="69841"/>
                        <a14:foregroundMark x1="19551" y1="69841" x2="20513" y2="69841"/>
                        <a14:foregroundMark x1="40064" y1="65608" x2="40705" y2="55820"/>
                        <a14:foregroundMark x1="50962" y1="6349" x2="54808" y2="9788"/>
                        <a14:foregroundMark x1="33654" y1="82275" x2="72756" y2="79630"/>
                        <a14:foregroundMark x1="72756" y1="79630" x2="89103" y2="68254"/>
                        <a14:foregroundMark x1="10256" y1="76720" x2="12500" y2="72487"/>
                        <a14:foregroundMark x1="25000" y1="83598" x2="40705" y2="95238"/>
                        <a14:foregroundMark x1="91667" y1="69841" x2="96154" y2="91799"/>
                        <a14:foregroundMark x1="3846" y1="81481" x2="0" y2="93122"/>
                        <a14:foregroundMark x1="33013" y1="71164" x2="27564" y2="89683"/>
                        <a14:foregroundMark x1="93269" y1="96561" x2="51603" y2="99471"/>
                        <a14:foregroundMark x1="21154" y1="73280" x2="32051" y2="91799"/>
                      </a14:backgroundRemoval>
                    </a14:imgEffect>
                  </a14:imgLayer>
                </a14:imgProps>
              </a:ext>
              <a:ext uri="{28A0092B-C50C-407E-A947-70E740481C1C}">
                <a14:useLocalDpi xmlns:a14="http://schemas.microsoft.com/office/drawing/2010/main" val="0"/>
              </a:ext>
            </a:extLst>
          </a:blip>
          <a:srcRect/>
          <a:stretch>
            <a:fillRect/>
          </a:stretch>
        </p:blipFill>
        <p:spPr bwMode="auto">
          <a:xfrm>
            <a:off x="10392710" y="1617292"/>
            <a:ext cx="1579911" cy="1789812"/>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8459015D-871A-9F0B-C316-8CAB5DB767E8}"/>
              </a:ext>
            </a:extLst>
          </p:cNvPr>
          <p:cNvSpPr txBox="1"/>
          <p:nvPr/>
        </p:nvSpPr>
        <p:spPr>
          <a:xfrm>
            <a:off x="7945610" y="1893491"/>
            <a:ext cx="3138683" cy="1200329"/>
          </a:xfrm>
          <a:prstGeom prst="rect">
            <a:avLst/>
          </a:prstGeom>
          <a:noFill/>
        </p:spPr>
        <p:txBody>
          <a:bodyPr wrap="square" rtlCol="0">
            <a:spAutoFit/>
          </a:bodyPr>
          <a:lstStyle/>
          <a:p>
            <a:pPr algn="ctr"/>
            <a:r>
              <a:rPr lang="fr-FR" dirty="0"/>
              <a:t>Amaury SORIN </a:t>
            </a:r>
            <a:r>
              <a:rPr lang="fr-FR" i="1" dirty="0">
                <a:solidFill>
                  <a:srgbClr val="FF0000"/>
                </a:solidFill>
              </a:rPr>
              <a:t>(BMF)</a:t>
            </a:r>
            <a:endParaRPr lang="fr-FR" dirty="0">
              <a:solidFill>
                <a:srgbClr val="FF0000"/>
              </a:solidFill>
            </a:endParaRPr>
          </a:p>
          <a:p>
            <a:pPr algn="ctr"/>
            <a:r>
              <a:rPr lang="fr-FR" dirty="0"/>
              <a:t>Responsable U12/U13 &amp; U16</a:t>
            </a:r>
          </a:p>
          <a:p>
            <a:pPr algn="ctr"/>
            <a:r>
              <a:rPr lang="fr-FR" u="sng" dirty="0"/>
              <a:t>Responsable de sa catégorie</a:t>
            </a:r>
          </a:p>
          <a:p>
            <a:pPr algn="ctr"/>
            <a:r>
              <a:rPr lang="fr-FR" b="1" dirty="0"/>
              <a:t>Service civique</a:t>
            </a:r>
          </a:p>
        </p:txBody>
      </p:sp>
      <p:sp>
        <p:nvSpPr>
          <p:cNvPr id="20" name="ZoneTexte 19">
            <a:extLst>
              <a:ext uri="{FF2B5EF4-FFF2-40B4-BE49-F238E27FC236}">
                <a16:creationId xmlns:a16="http://schemas.microsoft.com/office/drawing/2014/main" id="{FE05397E-7547-6B8F-E9E2-E732C2F93ECE}"/>
              </a:ext>
            </a:extLst>
          </p:cNvPr>
          <p:cNvSpPr txBox="1"/>
          <p:nvPr/>
        </p:nvSpPr>
        <p:spPr>
          <a:xfrm>
            <a:off x="4314191" y="3629449"/>
            <a:ext cx="3138683" cy="369332"/>
          </a:xfrm>
          <a:prstGeom prst="rect">
            <a:avLst/>
          </a:prstGeom>
          <a:noFill/>
        </p:spPr>
        <p:txBody>
          <a:bodyPr wrap="square" rtlCol="0">
            <a:spAutoFit/>
          </a:bodyPr>
          <a:lstStyle/>
          <a:p>
            <a:pPr algn="ctr"/>
            <a:r>
              <a:rPr lang="fr-FR" b="1" dirty="0"/>
              <a:t>Educateurs &amp; Dirigeants</a:t>
            </a:r>
            <a:endParaRPr lang="fr-FR" b="1" u="sng" dirty="0"/>
          </a:p>
        </p:txBody>
      </p:sp>
      <p:pic>
        <p:nvPicPr>
          <p:cNvPr id="3" name="Image 2">
            <a:extLst>
              <a:ext uri="{FF2B5EF4-FFF2-40B4-BE49-F238E27FC236}">
                <a16:creationId xmlns:a16="http://schemas.microsoft.com/office/drawing/2014/main" id="{E8175AD8-CF89-FBB9-8AD1-3C14901CC8E4}"/>
              </a:ext>
            </a:extLst>
          </p:cNvPr>
          <p:cNvPicPr>
            <a:picLocks noChangeAspect="1"/>
          </p:cNvPicPr>
          <p:nvPr/>
        </p:nvPicPr>
        <p:blipFill>
          <a:blip r:embed="rId8"/>
          <a:stretch>
            <a:fillRect/>
          </a:stretch>
        </p:blipFill>
        <p:spPr>
          <a:xfrm>
            <a:off x="734637" y="4958692"/>
            <a:ext cx="803643" cy="781473"/>
          </a:xfrm>
          <a:prstGeom prst="rect">
            <a:avLst/>
          </a:prstGeom>
        </p:spPr>
      </p:pic>
      <p:pic>
        <p:nvPicPr>
          <p:cNvPr id="6" name="Image 5">
            <a:extLst>
              <a:ext uri="{FF2B5EF4-FFF2-40B4-BE49-F238E27FC236}">
                <a16:creationId xmlns:a16="http://schemas.microsoft.com/office/drawing/2014/main" id="{623252A9-5CD8-537C-F201-96ACC465F15A}"/>
              </a:ext>
            </a:extLst>
          </p:cNvPr>
          <p:cNvPicPr>
            <a:picLocks noChangeAspect="1"/>
          </p:cNvPicPr>
          <p:nvPr/>
        </p:nvPicPr>
        <p:blipFill>
          <a:blip r:embed="rId9"/>
          <a:stretch>
            <a:fillRect/>
          </a:stretch>
        </p:blipFill>
        <p:spPr>
          <a:xfrm>
            <a:off x="730481" y="3889061"/>
            <a:ext cx="855124" cy="831535"/>
          </a:xfrm>
          <a:prstGeom prst="rect">
            <a:avLst/>
          </a:prstGeom>
        </p:spPr>
      </p:pic>
      <p:pic>
        <p:nvPicPr>
          <p:cNvPr id="18" name="Image 17">
            <a:extLst>
              <a:ext uri="{FF2B5EF4-FFF2-40B4-BE49-F238E27FC236}">
                <a16:creationId xmlns:a16="http://schemas.microsoft.com/office/drawing/2014/main" id="{513B3EA3-2AF4-79C5-D062-60AE0437FC62}"/>
              </a:ext>
            </a:extLst>
          </p:cNvPr>
          <p:cNvPicPr>
            <a:picLocks noChangeAspect="1"/>
          </p:cNvPicPr>
          <p:nvPr/>
        </p:nvPicPr>
        <p:blipFill>
          <a:blip r:embed="rId10"/>
          <a:stretch>
            <a:fillRect/>
          </a:stretch>
        </p:blipFill>
        <p:spPr>
          <a:xfrm>
            <a:off x="2941853" y="4023782"/>
            <a:ext cx="759605" cy="766980"/>
          </a:xfrm>
          <a:prstGeom prst="rect">
            <a:avLst/>
          </a:prstGeom>
        </p:spPr>
      </p:pic>
      <p:pic>
        <p:nvPicPr>
          <p:cNvPr id="22" name="Image 21">
            <a:extLst>
              <a:ext uri="{FF2B5EF4-FFF2-40B4-BE49-F238E27FC236}">
                <a16:creationId xmlns:a16="http://schemas.microsoft.com/office/drawing/2014/main" id="{9E0ABC0F-BDE3-7259-B2BF-23E4C6AA0B3F}"/>
              </a:ext>
            </a:extLst>
          </p:cNvPr>
          <p:cNvPicPr>
            <a:picLocks noChangeAspect="1"/>
          </p:cNvPicPr>
          <p:nvPr/>
        </p:nvPicPr>
        <p:blipFill>
          <a:blip r:embed="rId11"/>
          <a:stretch>
            <a:fillRect/>
          </a:stretch>
        </p:blipFill>
        <p:spPr>
          <a:xfrm>
            <a:off x="3168807" y="5794981"/>
            <a:ext cx="767390" cy="774841"/>
          </a:xfrm>
          <a:prstGeom prst="rect">
            <a:avLst/>
          </a:prstGeom>
        </p:spPr>
      </p:pic>
      <p:pic>
        <p:nvPicPr>
          <p:cNvPr id="23" name="Image 22">
            <a:extLst>
              <a:ext uri="{FF2B5EF4-FFF2-40B4-BE49-F238E27FC236}">
                <a16:creationId xmlns:a16="http://schemas.microsoft.com/office/drawing/2014/main" id="{3DEDAD9A-5E9D-5539-2565-CAF56F351DFD}"/>
              </a:ext>
            </a:extLst>
          </p:cNvPr>
          <p:cNvPicPr>
            <a:picLocks noChangeAspect="1"/>
          </p:cNvPicPr>
          <p:nvPr/>
        </p:nvPicPr>
        <p:blipFill>
          <a:blip r:embed="rId12"/>
          <a:stretch>
            <a:fillRect/>
          </a:stretch>
        </p:blipFill>
        <p:spPr>
          <a:xfrm>
            <a:off x="3921569" y="4927485"/>
            <a:ext cx="811688" cy="819568"/>
          </a:xfrm>
          <a:prstGeom prst="rect">
            <a:avLst/>
          </a:prstGeom>
        </p:spPr>
      </p:pic>
      <p:pic>
        <p:nvPicPr>
          <p:cNvPr id="24" name="Image 23">
            <a:extLst>
              <a:ext uri="{FF2B5EF4-FFF2-40B4-BE49-F238E27FC236}">
                <a16:creationId xmlns:a16="http://schemas.microsoft.com/office/drawing/2014/main" id="{BC372873-59A5-921F-354F-A81B7F892DC7}"/>
              </a:ext>
            </a:extLst>
          </p:cNvPr>
          <p:cNvPicPr>
            <a:picLocks noChangeAspect="1"/>
          </p:cNvPicPr>
          <p:nvPr/>
        </p:nvPicPr>
        <p:blipFill>
          <a:blip r:embed="rId13"/>
          <a:stretch>
            <a:fillRect/>
          </a:stretch>
        </p:blipFill>
        <p:spPr>
          <a:xfrm>
            <a:off x="2294158" y="4969325"/>
            <a:ext cx="781771" cy="760206"/>
          </a:xfrm>
          <a:prstGeom prst="rect">
            <a:avLst/>
          </a:prstGeom>
        </p:spPr>
      </p:pic>
      <p:pic>
        <p:nvPicPr>
          <p:cNvPr id="25" name="Image 24">
            <a:extLst>
              <a:ext uri="{FF2B5EF4-FFF2-40B4-BE49-F238E27FC236}">
                <a16:creationId xmlns:a16="http://schemas.microsoft.com/office/drawing/2014/main" id="{ECA776E0-92A3-2656-8718-C753F5C2DB3F}"/>
              </a:ext>
            </a:extLst>
          </p:cNvPr>
          <p:cNvPicPr>
            <a:picLocks noChangeAspect="1"/>
          </p:cNvPicPr>
          <p:nvPr/>
        </p:nvPicPr>
        <p:blipFill>
          <a:blip r:embed="rId14"/>
          <a:stretch>
            <a:fillRect/>
          </a:stretch>
        </p:blipFill>
        <p:spPr>
          <a:xfrm>
            <a:off x="5955279" y="4117271"/>
            <a:ext cx="766914" cy="774015"/>
          </a:xfrm>
          <a:prstGeom prst="rect">
            <a:avLst/>
          </a:prstGeom>
        </p:spPr>
      </p:pic>
      <p:pic>
        <p:nvPicPr>
          <p:cNvPr id="26" name="Image 25">
            <a:extLst>
              <a:ext uri="{FF2B5EF4-FFF2-40B4-BE49-F238E27FC236}">
                <a16:creationId xmlns:a16="http://schemas.microsoft.com/office/drawing/2014/main" id="{E77641F1-55AA-4B83-6C62-77F2CE262DBD}"/>
              </a:ext>
            </a:extLst>
          </p:cNvPr>
          <p:cNvPicPr>
            <a:picLocks noChangeAspect="1"/>
          </p:cNvPicPr>
          <p:nvPr/>
        </p:nvPicPr>
        <p:blipFill>
          <a:blip r:embed="rId15"/>
          <a:stretch>
            <a:fillRect/>
          </a:stretch>
        </p:blipFill>
        <p:spPr>
          <a:xfrm>
            <a:off x="8609122" y="3732245"/>
            <a:ext cx="774275" cy="752915"/>
          </a:xfrm>
          <a:prstGeom prst="rect">
            <a:avLst/>
          </a:prstGeom>
        </p:spPr>
      </p:pic>
      <p:pic>
        <p:nvPicPr>
          <p:cNvPr id="27" name="Image 26">
            <a:extLst>
              <a:ext uri="{FF2B5EF4-FFF2-40B4-BE49-F238E27FC236}">
                <a16:creationId xmlns:a16="http://schemas.microsoft.com/office/drawing/2014/main" id="{221E5AED-5FB0-7783-A547-64BE51AC0D92}"/>
              </a:ext>
            </a:extLst>
          </p:cNvPr>
          <p:cNvPicPr>
            <a:picLocks noChangeAspect="1"/>
          </p:cNvPicPr>
          <p:nvPr/>
        </p:nvPicPr>
        <p:blipFill>
          <a:blip r:embed="rId16"/>
          <a:stretch>
            <a:fillRect/>
          </a:stretch>
        </p:blipFill>
        <p:spPr>
          <a:xfrm>
            <a:off x="11422969" y="3676121"/>
            <a:ext cx="731385" cy="711210"/>
          </a:xfrm>
          <a:prstGeom prst="rect">
            <a:avLst/>
          </a:prstGeom>
        </p:spPr>
      </p:pic>
      <p:pic>
        <p:nvPicPr>
          <p:cNvPr id="28" name="Image 27">
            <a:extLst>
              <a:ext uri="{FF2B5EF4-FFF2-40B4-BE49-F238E27FC236}">
                <a16:creationId xmlns:a16="http://schemas.microsoft.com/office/drawing/2014/main" id="{9D6CF304-D349-9B27-032F-5163EA2075C1}"/>
              </a:ext>
            </a:extLst>
          </p:cNvPr>
          <p:cNvPicPr>
            <a:picLocks noChangeAspect="1"/>
          </p:cNvPicPr>
          <p:nvPr/>
        </p:nvPicPr>
        <p:blipFill>
          <a:blip r:embed="rId17"/>
          <a:stretch>
            <a:fillRect/>
          </a:stretch>
        </p:blipFill>
        <p:spPr>
          <a:xfrm>
            <a:off x="11182665" y="5506560"/>
            <a:ext cx="755680" cy="777906"/>
          </a:xfrm>
          <a:prstGeom prst="rect">
            <a:avLst/>
          </a:prstGeom>
        </p:spPr>
      </p:pic>
      <p:pic>
        <p:nvPicPr>
          <p:cNvPr id="29" name="Image 28">
            <a:extLst>
              <a:ext uri="{FF2B5EF4-FFF2-40B4-BE49-F238E27FC236}">
                <a16:creationId xmlns:a16="http://schemas.microsoft.com/office/drawing/2014/main" id="{34DB29D1-ABDD-6B92-26B1-A821273B59F4}"/>
              </a:ext>
            </a:extLst>
          </p:cNvPr>
          <p:cNvPicPr>
            <a:picLocks noChangeAspect="1"/>
          </p:cNvPicPr>
          <p:nvPr/>
        </p:nvPicPr>
        <p:blipFill>
          <a:blip r:embed="rId18"/>
          <a:stretch>
            <a:fillRect/>
          </a:stretch>
        </p:blipFill>
        <p:spPr>
          <a:xfrm>
            <a:off x="10149538" y="4297182"/>
            <a:ext cx="726547" cy="733274"/>
          </a:xfrm>
          <a:prstGeom prst="rect">
            <a:avLst/>
          </a:prstGeom>
        </p:spPr>
      </p:pic>
      <p:pic>
        <p:nvPicPr>
          <p:cNvPr id="30" name="Image 29">
            <a:extLst>
              <a:ext uri="{FF2B5EF4-FFF2-40B4-BE49-F238E27FC236}">
                <a16:creationId xmlns:a16="http://schemas.microsoft.com/office/drawing/2014/main" id="{8086D196-8074-3A9C-E846-4FE6395CA547}"/>
              </a:ext>
            </a:extLst>
          </p:cNvPr>
          <p:cNvPicPr>
            <a:picLocks noChangeAspect="1"/>
          </p:cNvPicPr>
          <p:nvPr/>
        </p:nvPicPr>
        <p:blipFill>
          <a:blip r:embed="rId19"/>
          <a:stretch>
            <a:fillRect/>
          </a:stretch>
        </p:blipFill>
        <p:spPr>
          <a:xfrm>
            <a:off x="5134043" y="4104494"/>
            <a:ext cx="788887" cy="796546"/>
          </a:xfrm>
          <a:prstGeom prst="rect">
            <a:avLst/>
          </a:prstGeom>
        </p:spPr>
      </p:pic>
      <p:sp>
        <p:nvSpPr>
          <p:cNvPr id="31" name="ZoneTexte 30">
            <a:extLst>
              <a:ext uri="{FF2B5EF4-FFF2-40B4-BE49-F238E27FC236}">
                <a16:creationId xmlns:a16="http://schemas.microsoft.com/office/drawing/2014/main" id="{6F9CA295-67E9-F16A-890E-ED4B56E12915}"/>
              </a:ext>
            </a:extLst>
          </p:cNvPr>
          <p:cNvSpPr txBox="1"/>
          <p:nvPr/>
        </p:nvSpPr>
        <p:spPr>
          <a:xfrm>
            <a:off x="-61653" y="3804229"/>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Florent </a:t>
            </a:r>
          </a:p>
          <a:p>
            <a:pPr algn="ctr"/>
            <a:r>
              <a:rPr lang="fr-FR" sz="1600" dirty="0">
                <a:latin typeface="SignPainter-HouseScript" panose="02000006070000020004" pitchFamily="2" charset="0"/>
              </a:rPr>
              <a:t>Responsable U9</a:t>
            </a:r>
            <a:endParaRPr lang="fr-FR" sz="1600" u="sng" dirty="0">
              <a:latin typeface="SignPainter-HouseScript" panose="02000006070000020004" pitchFamily="2" charset="0"/>
            </a:endParaRPr>
          </a:p>
        </p:txBody>
      </p:sp>
      <p:sp>
        <p:nvSpPr>
          <p:cNvPr id="32" name="ZoneTexte 31">
            <a:extLst>
              <a:ext uri="{FF2B5EF4-FFF2-40B4-BE49-F238E27FC236}">
                <a16:creationId xmlns:a16="http://schemas.microsoft.com/office/drawing/2014/main" id="{09CE6137-28BB-9CAD-E415-FB3E50DFA072}"/>
              </a:ext>
            </a:extLst>
          </p:cNvPr>
          <p:cNvSpPr txBox="1"/>
          <p:nvPr/>
        </p:nvSpPr>
        <p:spPr>
          <a:xfrm>
            <a:off x="-159035" y="4850445"/>
            <a:ext cx="1277601" cy="830997"/>
          </a:xfrm>
          <a:prstGeom prst="rect">
            <a:avLst/>
          </a:prstGeom>
          <a:noFill/>
        </p:spPr>
        <p:txBody>
          <a:bodyPr wrap="square" rtlCol="0">
            <a:spAutoFit/>
          </a:bodyPr>
          <a:lstStyle/>
          <a:p>
            <a:pPr algn="ctr"/>
            <a:r>
              <a:rPr lang="fr-FR" sz="1600" dirty="0">
                <a:latin typeface="SignPainter-HouseScript" panose="02000006070000020004" pitchFamily="2" charset="0"/>
              </a:rPr>
              <a:t>Thomas</a:t>
            </a:r>
          </a:p>
          <a:p>
            <a:pPr algn="ctr"/>
            <a:r>
              <a:rPr lang="fr-FR" sz="1600" dirty="0">
                <a:latin typeface="SignPainter-HouseScript" panose="02000006070000020004" pitchFamily="2" charset="0"/>
              </a:rPr>
              <a:t>Responsable U6/U7</a:t>
            </a:r>
            <a:endParaRPr lang="fr-FR" sz="1600" u="sng" dirty="0">
              <a:latin typeface="SignPainter-HouseScript" panose="02000006070000020004" pitchFamily="2" charset="0"/>
            </a:endParaRPr>
          </a:p>
        </p:txBody>
      </p:sp>
      <p:sp>
        <p:nvSpPr>
          <p:cNvPr id="33" name="ZoneTexte 32">
            <a:extLst>
              <a:ext uri="{FF2B5EF4-FFF2-40B4-BE49-F238E27FC236}">
                <a16:creationId xmlns:a16="http://schemas.microsoft.com/office/drawing/2014/main" id="{4D9DBED5-F8E3-C4E9-00BB-F841C994B633}"/>
              </a:ext>
            </a:extLst>
          </p:cNvPr>
          <p:cNvSpPr txBox="1"/>
          <p:nvPr/>
        </p:nvSpPr>
        <p:spPr>
          <a:xfrm>
            <a:off x="9381616" y="4117271"/>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Antoine</a:t>
            </a:r>
          </a:p>
          <a:p>
            <a:pPr algn="ctr"/>
            <a:r>
              <a:rPr lang="fr-FR" sz="1600" dirty="0">
                <a:latin typeface="SignPainter-HouseScript" panose="02000006070000020004" pitchFamily="2" charset="0"/>
              </a:rPr>
              <a:t>Responsable U12A</a:t>
            </a:r>
            <a:endParaRPr lang="fr-FR" sz="1600" u="sng" dirty="0">
              <a:latin typeface="SignPainter-HouseScript" panose="02000006070000020004" pitchFamily="2" charset="0"/>
            </a:endParaRPr>
          </a:p>
        </p:txBody>
      </p:sp>
      <p:sp>
        <p:nvSpPr>
          <p:cNvPr id="34" name="ZoneTexte 33">
            <a:extLst>
              <a:ext uri="{FF2B5EF4-FFF2-40B4-BE49-F238E27FC236}">
                <a16:creationId xmlns:a16="http://schemas.microsoft.com/office/drawing/2014/main" id="{40FA3B3B-5EB6-4A6E-D863-8E882DCC165B}"/>
              </a:ext>
            </a:extLst>
          </p:cNvPr>
          <p:cNvSpPr txBox="1"/>
          <p:nvPr/>
        </p:nvSpPr>
        <p:spPr>
          <a:xfrm>
            <a:off x="7927971" y="3770568"/>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Maël</a:t>
            </a:r>
          </a:p>
          <a:p>
            <a:pPr algn="ctr"/>
            <a:r>
              <a:rPr lang="fr-FR" sz="1600" dirty="0">
                <a:latin typeface="SignPainter-HouseScript" panose="02000006070000020004" pitchFamily="2" charset="0"/>
              </a:rPr>
              <a:t>Responsable U13A</a:t>
            </a:r>
            <a:endParaRPr lang="fr-FR" sz="1600" u="sng" dirty="0">
              <a:latin typeface="SignPainter-HouseScript" panose="02000006070000020004" pitchFamily="2" charset="0"/>
            </a:endParaRPr>
          </a:p>
        </p:txBody>
      </p:sp>
      <p:sp>
        <p:nvSpPr>
          <p:cNvPr id="35" name="ZoneTexte 34">
            <a:extLst>
              <a:ext uri="{FF2B5EF4-FFF2-40B4-BE49-F238E27FC236}">
                <a16:creationId xmlns:a16="http://schemas.microsoft.com/office/drawing/2014/main" id="{EFA84282-14DE-269E-F82A-18AEF50BB1F0}"/>
              </a:ext>
            </a:extLst>
          </p:cNvPr>
          <p:cNvSpPr txBox="1"/>
          <p:nvPr/>
        </p:nvSpPr>
        <p:spPr>
          <a:xfrm>
            <a:off x="10395155" y="5414343"/>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Mathéo</a:t>
            </a:r>
          </a:p>
          <a:p>
            <a:pPr algn="ctr"/>
            <a:r>
              <a:rPr lang="fr-FR" sz="1600" dirty="0">
                <a:latin typeface="SignPainter-HouseScript" panose="02000006070000020004" pitchFamily="2" charset="0"/>
              </a:rPr>
              <a:t>Responsable U12B</a:t>
            </a:r>
            <a:endParaRPr lang="fr-FR" sz="1600" u="sng" dirty="0">
              <a:latin typeface="SignPainter-HouseScript" panose="02000006070000020004" pitchFamily="2" charset="0"/>
            </a:endParaRPr>
          </a:p>
        </p:txBody>
      </p:sp>
      <p:sp>
        <p:nvSpPr>
          <p:cNvPr id="36" name="ZoneTexte 35">
            <a:extLst>
              <a:ext uri="{FF2B5EF4-FFF2-40B4-BE49-F238E27FC236}">
                <a16:creationId xmlns:a16="http://schemas.microsoft.com/office/drawing/2014/main" id="{B122633E-5EAF-26C4-3C53-772BA128FABA}"/>
              </a:ext>
            </a:extLst>
          </p:cNvPr>
          <p:cNvSpPr txBox="1"/>
          <p:nvPr/>
        </p:nvSpPr>
        <p:spPr>
          <a:xfrm>
            <a:off x="4645051" y="4861735"/>
            <a:ext cx="2555757" cy="584775"/>
          </a:xfrm>
          <a:prstGeom prst="rect">
            <a:avLst/>
          </a:prstGeom>
          <a:noFill/>
        </p:spPr>
        <p:txBody>
          <a:bodyPr wrap="square" rtlCol="0">
            <a:spAutoFit/>
          </a:bodyPr>
          <a:lstStyle/>
          <a:p>
            <a:pPr algn="ctr"/>
            <a:r>
              <a:rPr lang="fr-FR" sz="1600" dirty="0">
                <a:latin typeface="SignPainter-HouseScript" panose="02000006070000020004" pitchFamily="2" charset="0"/>
              </a:rPr>
              <a:t>Raymond &amp; Gilles</a:t>
            </a:r>
          </a:p>
          <a:p>
            <a:pPr algn="ctr"/>
            <a:r>
              <a:rPr lang="fr-FR" sz="1600" dirty="0">
                <a:latin typeface="SignPainter-HouseScript" panose="02000006070000020004" pitchFamily="2" charset="0"/>
              </a:rPr>
              <a:t>Intervenants entrainements</a:t>
            </a:r>
          </a:p>
        </p:txBody>
      </p:sp>
      <p:sp>
        <p:nvSpPr>
          <p:cNvPr id="38" name="ZoneTexte 37">
            <a:extLst>
              <a:ext uri="{FF2B5EF4-FFF2-40B4-BE49-F238E27FC236}">
                <a16:creationId xmlns:a16="http://schemas.microsoft.com/office/drawing/2014/main" id="{8D3F8D50-2B30-F3ED-7E4E-9FA7D5CF8F65}"/>
              </a:ext>
            </a:extLst>
          </p:cNvPr>
          <p:cNvSpPr txBox="1"/>
          <p:nvPr/>
        </p:nvSpPr>
        <p:spPr>
          <a:xfrm>
            <a:off x="1496700" y="5017415"/>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Hugo</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U11B U15B</a:t>
            </a:r>
          </a:p>
        </p:txBody>
      </p:sp>
      <p:sp>
        <p:nvSpPr>
          <p:cNvPr id="39" name="ZoneTexte 38">
            <a:extLst>
              <a:ext uri="{FF2B5EF4-FFF2-40B4-BE49-F238E27FC236}">
                <a16:creationId xmlns:a16="http://schemas.microsoft.com/office/drawing/2014/main" id="{6BF40E04-2BC8-CC72-D84A-B250B482BB4D}"/>
              </a:ext>
            </a:extLst>
          </p:cNvPr>
          <p:cNvSpPr txBox="1"/>
          <p:nvPr/>
        </p:nvSpPr>
        <p:spPr>
          <a:xfrm>
            <a:off x="10625093" y="3671770"/>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Killian</a:t>
            </a:r>
          </a:p>
          <a:p>
            <a:pPr algn="ctr"/>
            <a:r>
              <a:rPr lang="fr-FR" sz="1600" dirty="0">
                <a:latin typeface="SignPainter-HouseScript" panose="02000006070000020004" pitchFamily="2" charset="0"/>
              </a:rPr>
              <a:t>Responsable U13B U16A</a:t>
            </a:r>
            <a:endParaRPr lang="fr-FR" sz="1600" u="sng" dirty="0">
              <a:latin typeface="SignPainter-HouseScript" panose="02000006070000020004" pitchFamily="2" charset="0"/>
            </a:endParaRPr>
          </a:p>
        </p:txBody>
      </p:sp>
      <p:sp>
        <p:nvSpPr>
          <p:cNvPr id="40" name="ZoneTexte 39">
            <a:extLst>
              <a:ext uri="{FF2B5EF4-FFF2-40B4-BE49-F238E27FC236}">
                <a16:creationId xmlns:a16="http://schemas.microsoft.com/office/drawing/2014/main" id="{0C12DAE2-1580-683F-21AD-2A8A1E3273FE}"/>
              </a:ext>
            </a:extLst>
          </p:cNvPr>
          <p:cNvSpPr txBox="1"/>
          <p:nvPr/>
        </p:nvSpPr>
        <p:spPr>
          <a:xfrm>
            <a:off x="2362110" y="4073484"/>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Thomas</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GB</a:t>
            </a:r>
          </a:p>
        </p:txBody>
      </p:sp>
      <p:sp>
        <p:nvSpPr>
          <p:cNvPr id="41" name="ZoneTexte 40">
            <a:extLst>
              <a:ext uri="{FF2B5EF4-FFF2-40B4-BE49-F238E27FC236}">
                <a16:creationId xmlns:a16="http://schemas.microsoft.com/office/drawing/2014/main" id="{224B5124-B3DA-29C7-F180-11AF2FE29840}"/>
              </a:ext>
            </a:extLst>
          </p:cNvPr>
          <p:cNvSpPr txBox="1"/>
          <p:nvPr/>
        </p:nvSpPr>
        <p:spPr>
          <a:xfrm>
            <a:off x="2439349" y="5820536"/>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Jules</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U10A</a:t>
            </a:r>
          </a:p>
        </p:txBody>
      </p:sp>
      <p:sp>
        <p:nvSpPr>
          <p:cNvPr id="42" name="ZoneTexte 41">
            <a:extLst>
              <a:ext uri="{FF2B5EF4-FFF2-40B4-BE49-F238E27FC236}">
                <a16:creationId xmlns:a16="http://schemas.microsoft.com/office/drawing/2014/main" id="{DC7708FA-6470-562A-02D9-782CE420DA49}"/>
              </a:ext>
            </a:extLst>
          </p:cNvPr>
          <p:cNvSpPr txBox="1"/>
          <p:nvPr/>
        </p:nvSpPr>
        <p:spPr>
          <a:xfrm>
            <a:off x="3203643" y="4877985"/>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Nathan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U11C</a:t>
            </a:r>
          </a:p>
        </p:txBody>
      </p:sp>
      <p:pic>
        <p:nvPicPr>
          <p:cNvPr id="43" name="Image 42">
            <a:extLst>
              <a:ext uri="{FF2B5EF4-FFF2-40B4-BE49-F238E27FC236}">
                <a16:creationId xmlns:a16="http://schemas.microsoft.com/office/drawing/2014/main" id="{F2402526-5193-AA86-72FB-95E7B427456F}"/>
              </a:ext>
            </a:extLst>
          </p:cNvPr>
          <p:cNvPicPr>
            <a:picLocks noChangeAspect="1"/>
          </p:cNvPicPr>
          <p:nvPr/>
        </p:nvPicPr>
        <p:blipFill>
          <a:blip r:embed="rId20"/>
          <a:stretch>
            <a:fillRect/>
          </a:stretch>
        </p:blipFill>
        <p:spPr>
          <a:xfrm>
            <a:off x="7530302" y="4594639"/>
            <a:ext cx="783876" cy="762252"/>
          </a:xfrm>
          <a:prstGeom prst="rect">
            <a:avLst/>
          </a:prstGeom>
        </p:spPr>
      </p:pic>
      <p:pic>
        <p:nvPicPr>
          <p:cNvPr id="44" name="Image 43">
            <a:extLst>
              <a:ext uri="{FF2B5EF4-FFF2-40B4-BE49-F238E27FC236}">
                <a16:creationId xmlns:a16="http://schemas.microsoft.com/office/drawing/2014/main" id="{E839D719-FD77-516D-6070-668C109B0F85}"/>
              </a:ext>
            </a:extLst>
          </p:cNvPr>
          <p:cNvPicPr>
            <a:picLocks noChangeAspect="1"/>
          </p:cNvPicPr>
          <p:nvPr/>
        </p:nvPicPr>
        <p:blipFill>
          <a:blip r:embed="rId21"/>
          <a:stretch>
            <a:fillRect/>
          </a:stretch>
        </p:blipFill>
        <p:spPr>
          <a:xfrm>
            <a:off x="7927971" y="5766238"/>
            <a:ext cx="786368" cy="794003"/>
          </a:xfrm>
          <a:prstGeom prst="rect">
            <a:avLst/>
          </a:prstGeom>
        </p:spPr>
      </p:pic>
      <p:pic>
        <p:nvPicPr>
          <p:cNvPr id="45" name="Image 44">
            <a:extLst>
              <a:ext uri="{FF2B5EF4-FFF2-40B4-BE49-F238E27FC236}">
                <a16:creationId xmlns:a16="http://schemas.microsoft.com/office/drawing/2014/main" id="{35A0DD5D-E649-905B-F5D4-7261479E4591}"/>
              </a:ext>
            </a:extLst>
          </p:cNvPr>
          <p:cNvPicPr>
            <a:picLocks noChangeAspect="1"/>
          </p:cNvPicPr>
          <p:nvPr/>
        </p:nvPicPr>
        <p:blipFill>
          <a:blip r:embed="rId22"/>
          <a:stretch>
            <a:fillRect/>
          </a:stretch>
        </p:blipFill>
        <p:spPr>
          <a:xfrm>
            <a:off x="9170152" y="4996833"/>
            <a:ext cx="815783" cy="823703"/>
          </a:xfrm>
          <a:prstGeom prst="rect">
            <a:avLst/>
          </a:prstGeom>
        </p:spPr>
      </p:pic>
      <p:pic>
        <p:nvPicPr>
          <p:cNvPr id="46" name="Image 45">
            <a:extLst>
              <a:ext uri="{FF2B5EF4-FFF2-40B4-BE49-F238E27FC236}">
                <a16:creationId xmlns:a16="http://schemas.microsoft.com/office/drawing/2014/main" id="{B455D6BE-1A77-7B5F-1429-16036636528D}"/>
              </a:ext>
            </a:extLst>
          </p:cNvPr>
          <p:cNvPicPr>
            <a:picLocks noChangeAspect="1"/>
          </p:cNvPicPr>
          <p:nvPr/>
        </p:nvPicPr>
        <p:blipFill>
          <a:blip r:embed="rId23"/>
          <a:stretch>
            <a:fillRect/>
          </a:stretch>
        </p:blipFill>
        <p:spPr>
          <a:xfrm>
            <a:off x="5754079" y="5658281"/>
            <a:ext cx="766995" cy="774442"/>
          </a:xfrm>
          <a:prstGeom prst="rect">
            <a:avLst/>
          </a:prstGeom>
        </p:spPr>
      </p:pic>
      <p:sp>
        <p:nvSpPr>
          <p:cNvPr id="47" name="ZoneTexte 46">
            <a:extLst>
              <a:ext uri="{FF2B5EF4-FFF2-40B4-BE49-F238E27FC236}">
                <a16:creationId xmlns:a16="http://schemas.microsoft.com/office/drawing/2014/main" id="{A79F5F06-A14F-CE1F-3813-C128FC5BFD5D}"/>
              </a:ext>
            </a:extLst>
          </p:cNvPr>
          <p:cNvSpPr txBox="1"/>
          <p:nvPr/>
        </p:nvSpPr>
        <p:spPr>
          <a:xfrm>
            <a:off x="4973269" y="5695176"/>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Yann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U18C</a:t>
            </a:r>
          </a:p>
        </p:txBody>
      </p:sp>
      <p:sp>
        <p:nvSpPr>
          <p:cNvPr id="48" name="ZoneTexte 47">
            <a:extLst>
              <a:ext uri="{FF2B5EF4-FFF2-40B4-BE49-F238E27FC236}">
                <a16:creationId xmlns:a16="http://schemas.microsoft.com/office/drawing/2014/main" id="{179DB7DB-8A80-12B4-E827-B30236594681}"/>
              </a:ext>
            </a:extLst>
          </p:cNvPr>
          <p:cNvSpPr txBox="1"/>
          <p:nvPr/>
        </p:nvSpPr>
        <p:spPr>
          <a:xfrm>
            <a:off x="6780260" y="4584238"/>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Simon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U15A</a:t>
            </a:r>
          </a:p>
        </p:txBody>
      </p:sp>
      <p:sp>
        <p:nvSpPr>
          <p:cNvPr id="49" name="ZoneTexte 48">
            <a:extLst>
              <a:ext uri="{FF2B5EF4-FFF2-40B4-BE49-F238E27FC236}">
                <a16:creationId xmlns:a16="http://schemas.microsoft.com/office/drawing/2014/main" id="{51F31A3F-65AC-F928-C016-6092C3F2B68E}"/>
              </a:ext>
            </a:extLst>
          </p:cNvPr>
          <p:cNvSpPr txBox="1"/>
          <p:nvPr/>
        </p:nvSpPr>
        <p:spPr>
          <a:xfrm>
            <a:off x="7167918" y="5765463"/>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Bryan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U17A</a:t>
            </a:r>
          </a:p>
        </p:txBody>
      </p:sp>
      <p:sp>
        <p:nvSpPr>
          <p:cNvPr id="50" name="ZoneTexte 49">
            <a:extLst>
              <a:ext uri="{FF2B5EF4-FFF2-40B4-BE49-F238E27FC236}">
                <a16:creationId xmlns:a16="http://schemas.microsoft.com/office/drawing/2014/main" id="{90C2E7F4-EE85-69A8-A0DF-20148E2A32EC}"/>
              </a:ext>
            </a:extLst>
          </p:cNvPr>
          <p:cNvSpPr txBox="1"/>
          <p:nvPr/>
        </p:nvSpPr>
        <p:spPr>
          <a:xfrm>
            <a:off x="8434942" y="4850444"/>
            <a:ext cx="1165350" cy="830997"/>
          </a:xfrm>
          <a:prstGeom prst="rect">
            <a:avLst/>
          </a:prstGeom>
          <a:noFill/>
        </p:spPr>
        <p:txBody>
          <a:bodyPr wrap="square" rtlCol="0">
            <a:spAutoFit/>
          </a:bodyPr>
          <a:lstStyle/>
          <a:p>
            <a:pPr algn="ctr"/>
            <a:r>
              <a:rPr lang="fr-FR" sz="1600" dirty="0">
                <a:latin typeface="SignPainter-HouseScript" panose="02000006070000020004" pitchFamily="2" charset="0"/>
              </a:rPr>
              <a:t>Kylian</a:t>
            </a:r>
          </a:p>
          <a:p>
            <a:pPr algn="ctr"/>
            <a:r>
              <a:rPr lang="fr-FR" sz="1600" dirty="0">
                <a:latin typeface="SignPainter-HouseScript" panose="02000006070000020004" pitchFamily="2" charset="0"/>
              </a:rPr>
              <a:t>Responsable</a:t>
            </a:r>
          </a:p>
          <a:p>
            <a:pPr algn="ctr"/>
            <a:r>
              <a:rPr lang="fr-FR" sz="1600" dirty="0">
                <a:latin typeface="SignPainter-HouseScript" panose="02000006070000020004" pitchFamily="2" charset="0"/>
              </a:rPr>
              <a:t>U18B</a:t>
            </a:r>
          </a:p>
        </p:txBody>
      </p:sp>
      <p:sp>
        <p:nvSpPr>
          <p:cNvPr id="17" name="ZoneTexte 16">
            <a:extLst>
              <a:ext uri="{FF2B5EF4-FFF2-40B4-BE49-F238E27FC236}">
                <a16:creationId xmlns:a16="http://schemas.microsoft.com/office/drawing/2014/main" id="{527A1EDA-3938-DDE9-F73B-8079E5126790}"/>
              </a:ext>
            </a:extLst>
          </p:cNvPr>
          <p:cNvSpPr txBox="1"/>
          <p:nvPr/>
        </p:nvSpPr>
        <p:spPr>
          <a:xfrm>
            <a:off x="4314191" y="6589559"/>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1" name="ZoneTexte 20">
            <a:extLst>
              <a:ext uri="{FF2B5EF4-FFF2-40B4-BE49-F238E27FC236}">
                <a16:creationId xmlns:a16="http://schemas.microsoft.com/office/drawing/2014/main" id="{7D68D6D3-AFD4-0F9A-26D6-B9B5EC0470F6}"/>
              </a:ext>
            </a:extLst>
          </p:cNvPr>
          <p:cNvSpPr txBox="1"/>
          <p:nvPr/>
        </p:nvSpPr>
        <p:spPr>
          <a:xfrm>
            <a:off x="867828" y="3765744"/>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U13</a:t>
            </a:r>
            <a:endParaRPr lang="fr-FR" sz="1600" u="sng" dirty="0">
              <a:solidFill>
                <a:srgbClr val="FF0000"/>
              </a:solidFill>
              <a:latin typeface="SignPainter-HouseScript" panose="02000006070000020004" pitchFamily="2" charset="0"/>
            </a:endParaRPr>
          </a:p>
        </p:txBody>
      </p:sp>
      <p:sp>
        <p:nvSpPr>
          <p:cNvPr id="37" name="ZoneTexte 36">
            <a:extLst>
              <a:ext uri="{FF2B5EF4-FFF2-40B4-BE49-F238E27FC236}">
                <a16:creationId xmlns:a16="http://schemas.microsoft.com/office/drawing/2014/main" id="{B33A0104-BD28-2F1A-B259-86A046D893C9}"/>
              </a:ext>
            </a:extLst>
          </p:cNvPr>
          <p:cNvSpPr txBox="1"/>
          <p:nvPr/>
        </p:nvSpPr>
        <p:spPr>
          <a:xfrm>
            <a:off x="878802" y="488677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STAPS</a:t>
            </a:r>
            <a:endParaRPr lang="fr-FR" sz="1600" u="sng" dirty="0">
              <a:solidFill>
                <a:srgbClr val="FF0000"/>
              </a:solidFill>
              <a:latin typeface="SignPainter-HouseScript" panose="02000006070000020004" pitchFamily="2" charset="0"/>
            </a:endParaRPr>
          </a:p>
        </p:txBody>
      </p:sp>
      <p:sp>
        <p:nvSpPr>
          <p:cNvPr id="51" name="ZoneTexte 50">
            <a:extLst>
              <a:ext uri="{FF2B5EF4-FFF2-40B4-BE49-F238E27FC236}">
                <a16:creationId xmlns:a16="http://schemas.microsoft.com/office/drawing/2014/main" id="{9348682B-3056-2565-1EA7-2C99A4C2D476}"/>
              </a:ext>
            </a:extLst>
          </p:cNvPr>
          <p:cNvSpPr txBox="1"/>
          <p:nvPr/>
        </p:nvSpPr>
        <p:spPr>
          <a:xfrm>
            <a:off x="3184797" y="390141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Initiateur GB</a:t>
            </a:r>
            <a:endParaRPr lang="fr-FR" sz="1600" u="sng" dirty="0">
              <a:solidFill>
                <a:srgbClr val="FF0000"/>
              </a:solidFill>
              <a:latin typeface="SignPainter-HouseScript" panose="02000006070000020004" pitchFamily="2" charset="0"/>
            </a:endParaRPr>
          </a:p>
        </p:txBody>
      </p:sp>
      <p:sp>
        <p:nvSpPr>
          <p:cNvPr id="52" name="ZoneTexte 51">
            <a:extLst>
              <a:ext uri="{FF2B5EF4-FFF2-40B4-BE49-F238E27FC236}">
                <a16:creationId xmlns:a16="http://schemas.microsoft.com/office/drawing/2014/main" id="{6CA6EDA5-CD74-B6A6-AD29-80AA75080853}"/>
              </a:ext>
            </a:extLst>
          </p:cNvPr>
          <p:cNvSpPr txBox="1"/>
          <p:nvPr/>
        </p:nvSpPr>
        <p:spPr>
          <a:xfrm>
            <a:off x="2422303" y="489128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BPJEPS</a:t>
            </a:r>
            <a:endParaRPr lang="fr-FR" sz="1600" u="sng" dirty="0">
              <a:solidFill>
                <a:srgbClr val="FF0000"/>
              </a:solidFill>
              <a:latin typeface="SignPainter-HouseScript" panose="02000006070000020004" pitchFamily="2" charset="0"/>
            </a:endParaRPr>
          </a:p>
        </p:txBody>
      </p:sp>
      <p:sp>
        <p:nvSpPr>
          <p:cNvPr id="53" name="ZoneTexte 52">
            <a:extLst>
              <a:ext uri="{FF2B5EF4-FFF2-40B4-BE49-F238E27FC236}">
                <a16:creationId xmlns:a16="http://schemas.microsoft.com/office/drawing/2014/main" id="{73BEEE8B-F8D9-1409-304E-E025EA8AD356}"/>
              </a:ext>
            </a:extLst>
          </p:cNvPr>
          <p:cNvSpPr txBox="1"/>
          <p:nvPr/>
        </p:nvSpPr>
        <p:spPr>
          <a:xfrm>
            <a:off x="4025086" y="4809534"/>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U11</a:t>
            </a:r>
            <a:endParaRPr lang="fr-FR" sz="1600" u="sng" dirty="0">
              <a:solidFill>
                <a:srgbClr val="FF0000"/>
              </a:solidFill>
              <a:latin typeface="SignPainter-HouseScript" panose="02000006070000020004" pitchFamily="2" charset="0"/>
            </a:endParaRPr>
          </a:p>
        </p:txBody>
      </p:sp>
      <p:sp>
        <p:nvSpPr>
          <p:cNvPr id="54" name="ZoneTexte 53">
            <a:extLst>
              <a:ext uri="{FF2B5EF4-FFF2-40B4-BE49-F238E27FC236}">
                <a16:creationId xmlns:a16="http://schemas.microsoft.com/office/drawing/2014/main" id="{CE1026D6-7DCB-B5E7-FAB4-D272ED594BD1}"/>
              </a:ext>
            </a:extLst>
          </p:cNvPr>
          <p:cNvSpPr txBox="1"/>
          <p:nvPr/>
        </p:nvSpPr>
        <p:spPr>
          <a:xfrm>
            <a:off x="3381998" y="5746635"/>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U11/U13</a:t>
            </a:r>
            <a:endParaRPr lang="fr-FR" sz="1600" u="sng" dirty="0">
              <a:solidFill>
                <a:srgbClr val="FF0000"/>
              </a:solidFill>
              <a:latin typeface="SignPainter-HouseScript" panose="02000006070000020004" pitchFamily="2" charset="0"/>
            </a:endParaRPr>
          </a:p>
        </p:txBody>
      </p:sp>
      <p:sp>
        <p:nvSpPr>
          <p:cNvPr id="55" name="ZoneTexte 54">
            <a:extLst>
              <a:ext uri="{FF2B5EF4-FFF2-40B4-BE49-F238E27FC236}">
                <a16:creationId xmlns:a16="http://schemas.microsoft.com/office/drawing/2014/main" id="{13E92937-A1E0-D8EC-352A-506A00243891}"/>
              </a:ext>
            </a:extLst>
          </p:cNvPr>
          <p:cNvSpPr txBox="1"/>
          <p:nvPr/>
        </p:nvSpPr>
        <p:spPr>
          <a:xfrm>
            <a:off x="11403489" y="3567918"/>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BMF</a:t>
            </a:r>
            <a:endParaRPr lang="fr-FR" sz="1600" u="sng" dirty="0">
              <a:solidFill>
                <a:srgbClr val="FF0000"/>
              </a:solidFill>
              <a:latin typeface="SignPainter-HouseScript" panose="02000006070000020004" pitchFamily="2" charset="0"/>
            </a:endParaRPr>
          </a:p>
        </p:txBody>
      </p:sp>
      <p:sp>
        <p:nvSpPr>
          <p:cNvPr id="56" name="ZoneTexte 55">
            <a:extLst>
              <a:ext uri="{FF2B5EF4-FFF2-40B4-BE49-F238E27FC236}">
                <a16:creationId xmlns:a16="http://schemas.microsoft.com/office/drawing/2014/main" id="{4A3BD9A8-65CA-438F-68A8-747F29F29789}"/>
              </a:ext>
            </a:extLst>
          </p:cNvPr>
          <p:cNvSpPr txBox="1"/>
          <p:nvPr/>
        </p:nvSpPr>
        <p:spPr>
          <a:xfrm>
            <a:off x="10298658" y="4676279"/>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U13</a:t>
            </a:r>
            <a:endParaRPr lang="fr-FR" sz="1600" u="sng" dirty="0">
              <a:solidFill>
                <a:srgbClr val="FF0000"/>
              </a:solidFill>
              <a:latin typeface="SignPainter-HouseScript" panose="02000006070000020004" pitchFamily="2" charset="0"/>
            </a:endParaRPr>
          </a:p>
        </p:txBody>
      </p:sp>
      <p:sp>
        <p:nvSpPr>
          <p:cNvPr id="57" name="ZoneTexte 56">
            <a:extLst>
              <a:ext uri="{FF2B5EF4-FFF2-40B4-BE49-F238E27FC236}">
                <a16:creationId xmlns:a16="http://schemas.microsoft.com/office/drawing/2014/main" id="{7215F452-AD44-F14E-C2FD-2E5E06946718}"/>
              </a:ext>
            </a:extLst>
          </p:cNvPr>
          <p:cNvSpPr txBox="1"/>
          <p:nvPr/>
        </p:nvSpPr>
        <p:spPr>
          <a:xfrm>
            <a:off x="11246867" y="5401611"/>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U11</a:t>
            </a:r>
            <a:endParaRPr lang="fr-FR" sz="1600" u="sng" dirty="0">
              <a:solidFill>
                <a:srgbClr val="FF0000"/>
              </a:solidFill>
              <a:latin typeface="SignPainter-HouseScript" panose="02000006070000020004" pitchFamily="2" charset="0"/>
            </a:endParaRPr>
          </a:p>
        </p:txBody>
      </p:sp>
      <p:sp>
        <p:nvSpPr>
          <p:cNvPr id="58" name="ZoneTexte 57">
            <a:extLst>
              <a:ext uri="{FF2B5EF4-FFF2-40B4-BE49-F238E27FC236}">
                <a16:creationId xmlns:a16="http://schemas.microsoft.com/office/drawing/2014/main" id="{1359987A-536A-DFBF-84FD-AF28B5F6C2D1}"/>
              </a:ext>
            </a:extLst>
          </p:cNvPr>
          <p:cNvSpPr txBox="1"/>
          <p:nvPr/>
        </p:nvSpPr>
        <p:spPr>
          <a:xfrm>
            <a:off x="9347461" y="5007397"/>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U17</a:t>
            </a:r>
            <a:endParaRPr lang="fr-FR" sz="1600" u="sng" dirty="0">
              <a:solidFill>
                <a:srgbClr val="FF0000"/>
              </a:solidFill>
              <a:latin typeface="SignPainter-HouseScript" panose="02000006070000020004" pitchFamily="2" charset="0"/>
            </a:endParaRPr>
          </a:p>
        </p:txBody>
      </p:sp>
      <p:sp>
        <p:nvSpPr>
          <p:cNvPr id="59" name="ZoneTexte 58">
            <a:extLst>
              <a:ext uri="{FF2B5EF4-FFF2-40B4-BE49-F238E27FC236}">
                <a16:creationId xmlns:a16="http://schemas.microsoft.com/office/drawing/2014/main" id="{D52C262A-B19B-3AC6-935B-0B4DE2C7C46F}"/>
              </a:ext>
            </a:extLst>
          </p:cNvPr>
          <p:cNvSpPr txBox="1"/>
          <p:nvPr/>
        </p:nvSpPr>
        <p:spPr>
          <a:xfrm>
            <a:off x="5906986" y="5591980"/>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Mod U15</a:t>
            </a:r>
            <a:endParaRPr lang="fr-FR" sz="1600" u="sng" dirty="0">
              <a:solidFill>
                <a:srgbClr val="FF0000"/>
              </a:solidFill>
              <a:latin typeface="SignPainter-HouseScript" panose="02000006070000020004" pitchFamily="2" charset="0"/>
            </a:endParaRPr>
          </a:p>
        </p:txBody>
      </p:sp>
      <p:sp>
        <p:nvSpPr>
          <p:cNvPr id="60" name="ZoneTexte 59">
            <a:extLst>
              <a:ext uri="{FF2B5EF4-FFF2-40B4-BE49-F238E27FC236}">
                <a16:creationId xmlns:a16="http://schemas.microsoft.com/office/drawing/2014/main" id="{0D60486E-74D1-848B-F934-95A78ECF50D0}"/>
              </a:ext>
            </a:extLst>
          </p:cNvPr>
          <p:cNvSpPr txBox="1"/>
          <p:nvPr/>
        </p:nvSpPr>
        <p:spPr>
          <a:xfrm>
            <a:off x="7679510" y="4555178"/>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STAPS</a:t>
            </a:r>
            <a:endParaRPr lang="fr-FR" sz="1600" u="sng" dirty="0">
              <a:solidFill>
                <a:srgbClr val="FF0000"/>
              </a:solidFill>
              <a:latin typeface="SignPainter-HouseScript" panose="02000006070000020004" pitchFamily="2" charset="0"/>
            </a:endParaRPr>
          </a:p>
        </p:txBody>
      </p:sp>
      <p:sp>
        <p:nvSpPr>
          <p:cNvPr id="61" name="ZoneTexte 60">
            <a:extLst>
              <a:ext uri="{FF2B5EF4-FFF2-40B4-BE49-F238E27FC236}">
                <a16:creationId xmlns:a16="http://schemas.microsoft.com/office/drawing/2014/main" id="{509EA3E3-73D7-B1B8-78CF-2D37D881EF7A}"/>
              </a:ext>
            </a:extLst>
          </p:cNvPr>
          <p:cNvSpPr txBox="1"/>
          <p:nvPr/>
        </p:nvSpPr>
        <p:spPr>
          <a:xfrm>
            <a:off x="8692602" y="3680761"/>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BMF</a:t>
            </a:r>
            <a:endParaRPr lang="fr-FR" sz="1600" u="sng" dirty="0">
              <a:solidFill>
                <a:srgbClr val="FF0000"/>
              </a:solidFill>
              <a:latin typeface="SignPainter-HouseScript" panose="02000006070000020004" pitchFamily="2" charset="0"/>
            </a:endParaRPr>
          </a:p>
        </p:txBody>
      </p:sp>
      <p:sp>
        <p:nvSpPr>
          <p:cNvPr id="62" name="ZoneTexte 61">
            <a:extLst>
              <a:ext uri="{FF2B5EF4-FFF2-40B4-BE49-F238E27FC236}">
                <a16:creationId xmlns:a16="http://schemas.microsoft.com/office/drawing/2014/main" id="{D81EA228-FD23-D9CE-EE4C-AFC54474FC5F}"/>
              </a:ext>
            </a:extLst>
          </p:cNvPr>
          <p:cNvSpPr txBox="1"/>
          <p:nvPr/>
        </p:nvSpPr>
        <p:spPr>
          <a:xfrm>
            <a:off x="7972701" y="5687106"/>
            <a:ext cx="1165350" cy="338554"/>
          </a:xfrm>
          <a:prstGeom prst="rect">
            <a:avLst/>
          </a:prstGeom>
          <a:noFill/>
        </p:spPr>
        <p:txBody>
          <a:bodyPr wrap="square" rtlCol="0">
            <a:spAutoFit/>
          </a:bodyPr>
          <a:lstStyle/>
          <a:p>
            <a:pPr algn="ctr"/>
            <a:r>
              <a:rPr lang="fr-FR" sz="1600" dirty="0">
                <a:solidFill>
                  <a:srgbClr val="FF0000"/>
                </a:solidFill>
                <a:latin typeface="SignPainter-HouseScript" panose="02000006070000020004" pitchFamily="2" charset="0"/>
              </a:rPr>
              <a:t>BMF</a:t>
            </a:r>
            <a:endParaRPr lang="fr-FR" sz="1600" u="sng" dirty="0">
              <a:solidFill>
                <a:srgbClr val="FF0000"/>
              </a:solidFill>
              <a:latin typeface="SignPainter-HouseScript" panose="02000006070000020004" pitchFamily="2" charset="0"/>
            </a:endParaRPr>
          </a:p>
        </p:txBody>
      </p:sp>
      <p:sp>
        <p:nvSpPr>
          <p:cNvPr id="63" name="ZoneTexte 62">
            <a:extLst>
              <a:ext uri="{FF2B5EF4-FFF2-40B4-BE49-F238E27FC236}">
                <a16:creationId xmlns:a16="http://schemas.microsoft.com/office/drawing/2014/main" id="{C17D7EC3-6A06-BA14-314C-FA75ECDE0FD8}"/>
              </a:ext>
            </a:extLst>
          </p:cNvPr>
          <p:cNvSpPr txBox="1"/>
          <p:nvPr/>
        </p:nvSpPr>
        <p:spPr>
          <a:xfrm>
            <a:off x="8282022" y="122153"/>
            <a:ext cx="3778418" cy="1200329"/>
          </a:xfrm>
          <a:prstGeom prst="rect">
            <a:avLst/>
          </a:prstGeom>
          <a:noFill/>
        </p:spPr>
        <p:txBody>
          <a:bodyPr wrap="square" rtlCol="0">
            <a:spAutoFit/>
          </a:bodyPr>
          <a:lstStyle/>
          <a:p>
            <a:pPr algn="ctr"/>
            <a:r>
              <a:rPr lang="fr-FR" dirty="0"/>
              <a:t>Gwenaël ODIE</a:t>
            </a:r>
          </a:p>
          <a:p>
            <a:pPr algn="ctr"/>
            <a:r>
              <a:rPr lang="fr-FR" dirty="0"/>
              <a:t>Vice président</a:t>
            </a:r>
          </a:p>
          <a:p>
            <a:pPr algn="ctr"/>
            <a:r>
              <a:rPr lang="fr-FR" u="sng" dirty="0"/>
              <a:t>Responsable communication et sections jeunes</a:t>
            </a:r>
          </a:p>
        </p:txBody>
      </p:sp>
      <p:pic>
        <p:nvPicPr>
          <p:cNvPr id="7" name="Picture 2" descr="La personne - Icônes social gratuites">
            <a:extLst>
              <a:ext uri="{FF2B5EF4-FFF2-40B4-BE49-F238E27FC236}">
                <a16:creationId xmlns:a16="http://schemas.microsoft.com/office/drawing/2014/main" id="{C4FBA073-FAA4-5E4D-80B4-407C8E105A9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42356" y="1533590"/>
            <a:ext cx="2268553" cy="226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29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73982"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452436"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88209" y="828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5294202"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00424F-5342-032E-D02E-D26F47972538}"/>
              </a:ext>
            </a:extLst>
          </p:cNvPr>
          <p:cNvSpPr txBox="1"/>
          <p:nvPr/>
        </p:nvSpPr>
        <p:spPr>
          <a:xfrm>
            <a:off x="304616" y="-69899"/>
            <a:ext cx="4940437" cy="523220"/>
          </a:xfrm>
          <a:prstGeom prst="rect">
            <a:avLst/>
          </a:prstGeom>
          <a:noFill/>
        </p:spPr>
        <p:txBody>
          <a:bodyPr wrap="square" rtlCol="0">
            <a:spAutoFit/>
          </a:bodyPr>
          <a:lstStyle/>
          <a:p>
            <a:r>
              <a:rPr lang="fr-FR" sz="2800" i="1" dirty="0">
                <a:solidFill>
                  <a:schemeClr val="bg1"/>
                </a:solidFill>
                <a:cs typeface="Charmonman" pitchFamily="2" charset="-34"/>
              </a:rPr>
              <a:t>Catégories : U6/U7 et U8/U9</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29133" y="828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8882A41-610E-98EF-CA16-86B6CCE706BF}"/>
              </a:ext>
            </a:extLst>
          </p:cNvPr>
          <p:cNvSpPr/>
          <p:nvPr/>
        </p:nvSpPr>
        <p:spPr>
          <a:xfrm>
            <a:off x="5294204" y="0"/>
            <a:ext cx="4016628" cy="9545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Image 41">
            <a:extLst>
              <a:ext uri="{FF2B5EF4-FFF2-40B4-BE49-F238E27FC236}">
                <a16:creationId xmlns:a16="http://schemas.microsoft.com/office/drawing/2014/main" id="{CBF51BFF-8C3F-9308-AD1F-99C56B13ABEB}"/>
              </a:ext>
            </a:extLst>
          </p:cNvPr>
          <p:cNvPicPr>
            <a:picLocks noChangeAspect="1"/>
          </p:cNvPicPr>
          <p:nvPr/>
        </p:nvPicPr>
        <p:blipFill>
          <a:blip r:embed="rId3"/>
          <a:stretch>
            <a:fillRect/>
          </a:stretch>
        </p:blipFill>
        <p:spPr>
          <a:xfrm>
            <a:off x="5829586" y="49406"/>
            <a:ext cx="3464275" cy="883800"/>
          </a:xfrm>
          <a:prstGeom prst="rect">
            <a:avLst/>
          </a:prstGeom>
        </p:spPr>
      </p:pic>
      <p:sp>
        <p:nvSpPr>
          <p:cNvPr id="43" name="ZoneTexte 42">
            <a:extLst>
              <a:ext uri="{FF2B5EF4-FFF2-40B4-BE49-F238E27FC236}">
                <a16:creationId xmlns:a16="http://schemas.microsoft.com/office/drawing/2014/main" id="{71EBD5FB-8909-7D55-5CC7-785F5C3F230F}"/>
              </a:ext>
            </a:extLst>
          </p:cNvPr>
          <p:cNvSpPr txBox="1"/>
          <p:nvPr/>
        </p:nvSpPr>
        <p:spPr>
          <a:xfrm>
            <a:off x="5944894" y="49406"/>
            <a:ext cx="2311302"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En recrutement</a:t>
            </a:r>
          </a:p>
          <a:p>
            <a:r>
              <a:rPr lang="fr-FR" dirty="0">
                <a:solidFill>
                  <a:schemeClr val="bg1"/>
                </a:solidFill>
                <a:latin typeface="SignPainter-HouseScript" panose="02000006070000020004" pitchFamily="2" charset="0"/>
              </a:rPr>
              <a:t>X</a:t>
            </a:r>
          </a:p>
          <a:p>
            <a:r>
              <a:rPr lang="fr-FR" sz="1400" dirty="0">
                <a:solidFill>
                  <a:schemeClr val="accent1">
                    <a:lumMod val="60000"/>
                    <a:lumOff val="40000"/>
                  </a:schemeClr>
                </a:solidFill>
              </a:rPr>
              <a:t>X</a:t>
            </a:r>
          </a:p>
        </p:txBody>
      </p:sp>
      <p:sp>
        <p:nvSpPr>
          <p:cNvPr id="44" name="Rectangle : coins arrondis 43">
            <a:extLst>
              <a:ext uri="{FF2B5EF4-FFF2-40B4-BE49-F238E27FC236}">
                <a16:creationId xmlns:a16="http://schemas.microsoft.com/office/drawing/2014/main" id="{F670D340-3F65-FF5D-977E-E8540EA8EB69}"/>
              </a:ext>
            </a:extLst>
          </p:cNvPr>
          <p:cNvSpPr/>
          <p:nvPr/>
        </p:nvSpPr>
        <p:spPr>
          <a:xfrm>
            <a:off x="8282898" y="151103"/>
            <a:ext cx="900373" cy="680405"/>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Foot Animation</a:t>
            </a:r>
          </a:p>
        </p:txBody>
      </p:sp>
      <p:pic>
        <p:nvPicPr>
          <p:cNvPr id="47" name="Picture 2" descr="La FDE62 en vidéo - fde62">
            <a:extLst>
              <a:ext uri="{FF2B5EF4-FFF2-40B4-BE49-F238E27FC236}">
                <a16:creationId xmlns:a16="http://schemas.microsoft.com/office/drawing/2014/main" id="{D6096D07-CF61-BF9B-6C7A-8A21115EE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722" y="858348"/>
            <a:ext cx="2716396" cy="2957600"/>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1D178F7C-BCF5-BB78-3F96-5BF2522162B6}"/>
              </a:ext>
            </a:extLst>
          </p:cNvPr>
          <p:cNvSpPr txBox="1"/>
          <p:nvPr/>
        </p:nvSpPr>
        <p:spPr>
          <a:xfrm>
            <a:off x="545043" y="1843983"/>
            <a:ext cx="1549433" cy="1446550"/>
          </a:xfrm>
          <a:prstGeom prst="rect">
            <a:avLst/>
          </a:prstGeom>
          <a:noFill/>
        </p:spPr>
        <p:txBody>
          <a:bodyPr wrap="square" rtlCol="0">
            <a:spAutoFit/>
          </a:bodyPr>
          <a:lstStyle/>
          <a:p>
            <a:pPr algn="ctr"/>
            <a:r>
              <a:rPr lang="fr-FR" sz="4400" b="1" dirty="0">
                <a:latin typeface="SignPainter-HouseScript" panose="02000006070000020004" pitchFamily="2" charset="0"/>
              </a:rPr>
              <a:t>U6</a:t>
            </a:r>
          </a:p>
          <a:p>
            <a:pPr algn="ctr"/>
            <a:r>
              <a:rPr lang="fr-FR" sz="4400" b="1" dirty="0">
                <a:latin typeface="SignPainter-HouseScript" panose="02000006070000020004" pitchFamily="2" charset="0"/>
              </a:rPr>
              <a:t>U7</a:t>
            </a:r>
            <a:endParaRPr lang="fr-FR" sz="4400" dirty="0">
              <a:latin typeface="SignPainter-HouseScript" panose="02000006070000020004" pitchFamily="2" charset="0"/>
            </a:endParaRPr>
          </a:p>
        </p:txBody>
      </p:sp>
      <p:grpSp>
        <p:nvGrpSpPr>
          <p:cNvPr id="54" name="Groupe 53">
            <a:extLst>
              <a:ext uri="{FF2B5EF4-FFF2-40B4-BE49-F238E27FC236}">
                <a16:creationId xmlns:a16="http://schemas.microsoft.com/office/drawing/2014/main" id="{0336C542-D4CD-CC8F-C255-97043D638796}"/>
              </a:ext>
            </a:extLst>
          </p:cNvPr>
          <p:cNvGrpSpPr/>
          <p:nvPr/>
        </p:nvGrpSpPr>
        <p:grpSpPr>
          <a:xfrm>
            <a:off x="2707374" y="1706071"/>
            <a:ext cx="3464275" cy="883800"/>
            <a:chOff x="3632158" y="2056533"/>
            <a:chExt cx="3464275" cy="883800"/>
          </a:xfrm>
        </p:grpSpPr>
        <p:pic>
          <p:nvPicPr>
            <p:cNvPr id="51" name="Image 50">
              <a:extLst>
                <a:ext uri="{FF2B5EF4-FFF2-40B4-BE49-F238E27FC236}">
                  <a16:creationId xmlns:a16="http://schemas.microsoft.com/office/drawing/2014/main" id="{04054395-0E3F-1759-8E04-79BFC51657AF}"/>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52" name="ZoneTexte 51">
              <a:extLst>
                <a:ext uri="{FF2B5EF4-FFF2-40B4-BE49-F238E27FC236}">
                  <a16:creationId xmlns:a16="http://schemas.microsoft.com/office/drawing/2014/main" id="{C79A041B-8A70-1628-95A3-F50AC30467AF}"/>
                </a:ext>
              </a:extLst>
            </p:cNvPr>
            <p:cNvSpPr txBox="1"/>
            <p:nvPr/>
          </p:nvSpPr>
          <p:spPr>
            <a:xfrm>
              <a:off x="3747466" y="2056533"/>
              <a:ext cx="2311302"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Thomas BRIN - STAPS</a:t>
              </a:r>
            </a:p>
            <a:p>
              <a:r>
                <a:rPr lang="fr-FR" dirty="0">
                  <a:solidFill>
                    <a:schemeClr val="bg1"/>
                  </a:solidFill>
                  <a:latin typeface="SignPainter-HouseScript" panose="02000006070000020004" pitchFamily="2" charset="0"/>
                </a:rPr>
                <a:t>O677124381</a:t>
              </a:r>
            </a:p>
            <a:p>
              <a:r>
                <a:rPr lang="fr-FR" sz="1400" dirty="0">
                  <a:solidFill>
                    <a:schemeClr val="accent1">
                      <a:lumMod val="60000"/>
                      <a:lumOff val="40000"/>
                    </a:schemeClr>
                  </a:solidFill>
                </a:rPr>
                <a:t>thomasbrin1@gmail.com </a:t>
              </a:r>
            </a:p>
          </p:txBody>
        </p:sp>
        <p:sp>
          <p:nvSpPr>
            <p:cNvPr id="53" name="Rectangle : coins arrondis 52">
              <a:extLst>
                <a:ext uri="{FF2B5EF4-FFF2-40B4-BE49-F238E27FC236}">
                  <a16:creationId xmlns:a16="http://schemas.microsoft.com/office/drawing/2014/main" id="{A7A5FD5B-6748-5148-943D-8C081E386AB2}"/>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U6/U7</a:t>
              </a:r>
            </a:p>
          </p:txBody>
        </p:sp>
      </p:grpSp>
      <p:pic>
        <p:nvPicPr>
          <p:cNvPr id="49" name="Image 48">
            <a:extLst>
              <a:ext uri="{FF2B5EF4-FFF2-40B4-BE49-F238E27FC236}">
                <a16:creationId xmlns:a16="http://schemas.microsoft.com/office/drawing/2014/main" id="{1813F140-B3FD-4338-D9A9-75466AC98EFA}"/>
              </a:ext>
            </a:extLst>
          </p:cNvPr>
          <p:cNvPicPr>
            <a:picLocks noChangeAspect="1"/>
          </p:cNvPicPr>
          <p:nvPr/>
        </p:nvPicPr>
        <p:blipFill>
          <a:blip r:embed="rId5"/>
          <a:stretch>
            <a:fillRect/>
          </a:stretch>
        </p:blipFill>
        <p:spPr>
          <a:xfrm>
            <a:off x="1895773" y="1680037"/>
            <a:ext cx="980817" cy="953759"/>
          </a:xfrm>
          <a:prstGeom prst="rect">
            <a:avLst/>
          </a:prstGeom>
        </p:spPr>
      </p:pic>
      <p:cxnSp>
        <p:nvCxnSpPr>
          <p:cNvPr id="56" name="Connecteur droit 55">
            <a:extLst>
              <a:ext uri="{FF2B5EF4-FFF2-40B4-BE49-F238E27FC236}">
                <a16:creationId xmlns:a16="http://schemas.microsoft.com/office/drawing/2014/main" id="{764D0624-570F-E521-7DB8-7AF3C9D9FC5F}"/>
              </a:ext>
            </a:extLst>
          </p:cNvPr>
          <p:cNvCxnSpPr>
            <a:cxnSpLocks/>
          </p:cNvCxnSpPr>
          <p:nvPr/>
        </p:nvCxnSpPr>
        <p:spPr>
          <a:xfrm>
            <a:off x="6407450" y="1047998"/>
            <a:ext cx="0" cy="3223948"/>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nvGrpSpPr>
          <p:cNvPr id="58" name="Groupe 57">
            <a:extLst>
              <a:ext uri="{FF2B5EF4-FFF2-40B4-BE49-F238E27FC236}">
                <a16:creationId xmlns:a16="http://schemas.microsoft.com/office/drawing/2014/main" id="{61C1EDEE-5256-1544-E9D5-24FAAAD244D3}"/>
              </a:ext>
            </a:extLst>
          </p:cNvPr>
          <p:cNvGrpSpPr/>
          <p:nvPr/>
        </p:nvGrpSpPr>
        <p:grpSpPr>
          <a:xfrm>
            <a:off x="2175070" y="2633225"/>
            <a:ext cx="3464275" cy="883800"/>
            <a:chOff x="3632158" y="2056533"/>
            <a:chExt cx="3464275" cy="883800"/>
          </a:xfrm>
        </p:grpSpPr>
        <p:pic>
          <p:nvPicPr>
            <p:cNvPr id="59" name="Image 58">
              <a:extLst>
                <a:ext uri="{FF2B5EF4-FFF2-40B4-BE49-F238E27FC236}">
                  <a16:creationId xmlns:a16="http://schemas.microsoft.com/office/drawing/2014/main" id="{62C7C7B2-CD37-26B7-A7C6-8D15CDB96192}"/>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60" name="ZoneTexte 59">
              <a:extLst>
                <a:ext uri="{FF2B5EF4-FFF2-40B4-BE49-F238E27FC236}">
                  <a16:creationId xmlns:a16="http://schemas.microsoft.com/office/drawing/2014/main" id="{8B953814-9638-0ED7-32B9-A9EC43A55640}"/>
                </a:ext>
              </a:extLst>
            </p:cNvPr>
            <p:cNvSpPr txBox="1"/>
            <p:nvPr/>
          </p:nvSpPr>
          <p:spPr>
            <a:xfrm>
              <a:off x="3747466" y="2056533"/>
              <a:ext cx="2311302" cy="861774"/>
            </a:xfrm>
            <a:prstGeom prst="rect">
              <a:avLst/>
            </a:prstGeom>
            <a:noFill/>
          </p:spPr>
          <p:txBody>
            <a:bodyPr wrap="square" rtlCol="0">
              <a:spAutoFit/>
            </a:bodyPr>
            <a:lstStyle/>
            <a:p>
              <a:r>
                <a:rPr lang="fr-FR" dirty="0" err="1">
                  <a:solidFill>
                    <a:schemeClr val="bg1"/>
                  </a:solidFill>
                  <a:latin typeface="SignPainter-HouseScript" panose="02000006070000020004" pitchFamily="2" charset="0"/>
                </a:rPr>
                <a:t>Evan</a:t>
              </a:r>
              <a:r>
                <a:rPr lang="fr-FR" dirty="0">
                  <a:solidFill>
                    <a:schemeClr val="bg1"/>
                  </a:solidFill>
                  <a:latin typeface="SignPainter-HouseScript" panose="02000006070000020004" pitchFamily="2" charset="0"/>
                </a:rPr>
                <a:t> EGONNEAU</a:t>
              </a:r>
            </a:p>
            <a:p>
              <a:r>
                <a:rPr lang="fr-FR" dirty="0">
                  <a:solidFill>
                    <a:schemeClr val="bg1"/>
                  </a:solidFill>
                  <a:latin typeface="SignPainter-HouseScript" panose="02000006070000020004" pitchFamily="2" charset="0"/>
                </a:rPr>
                <a:t>Armel PARANT</a:t>
              </a:r>
            </a:p>
            <a:p>
              <a:r>
                <a:rPr lang="fr-FR" sz="1400" dirty="0">
                  <a:solidFill>
                    <a:schemeClr val="bg1"/>
                  </a:solidFill>
                </a:rPr>
                <a:t>+ parents</a:t>
              </a:r>
            </a:p>
          </p:txBody>
        </p:sp>
        <p:sp>
          <p:nvSpPr>
            <p:cNvPr id="61" name="Rectangle : coins arrondis 60">
              <a:extLst>
                <a:ext uri="{FF2B5EF4-FFF2-40B4-BE49-F238E27FC236}">
                  <a16:creationId xmlns:a16="http://schemas.microsoft.com/office/drawing/2014/main" id="{96FA29B2-B549-FD57-8E69-7905965A18E1}"/>
                </a:ext>
              </a:extLst>
            </p:cNvPr>
            <p:cNvSpPr/>
            <p:nvPr/>
          </p:nvSpPr>
          <p:spPr>
            <a:xfrm>
              <a:off x="6085470" y="2158230"/>
              <a:ext cx="900373" cy="680405"/>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U6/U7</a:t>
              </a:r>
            </a:p>
          </p:txBody>
        </p:sp>
      </p:grpSp>
      <p:pic>
        <p:nvPicPr>
          <p:cNvPr id="66" name="Picture 2" descr="La FDE62 en vidéo - fde62">
            <a:extLst>
              <a:ext uri="{FF2B5EF4-FFF2-40B4-BE49-F238E27FC236}">
                <a16:creationId xmlns:a16="http://schemas.microsoft.com/office/drawing/2014/main" id="{67DBC257-A11C-D0CB-E282-F5E642EF0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847" y="1067811"/>
            <a:ext cx="2716396" cy="2957600"/>
          </a:xfrm>
          <a:prstGeom prst="rect">
            <a:avLst/>
          </a:prstGeom>
          <a:noFill/>
          <a:extLst>
            <a:ext uri="{909E8E84-426E-40DD-AFC4-6F175D3DCCD1}">
              <a14:hiddenFill xmlns:a14="http://schemas.microsoft.com/office/drawing/2010/main">
                <a:solidFill>
                  <a:srgbClr val="FFFFFF"/>
                </a:solidFill>
              </a14:hiddenFill>
            </a:ext>
          </a:extLst>
        </p:spPr>
      </p:pic>
      <p:sp>
        <p:nvSpPr>
          <p:cNvPr id="67" name="ZoneTexte 66">
            <a:extLst>
              <a:ext uri="{FF2B5EF4-FFF2-40B4-BE49-F238E27FC236}">
                <a16:creationId xmlns:a16="http://schemas.microsoft.com/office/drawing/2014/main" id="{CCA94471-D2FD-DE54-A0FE-5B403C4FCEC4}"/>
              </a:ext>
            </a:extLst>
          </p:cNvPr>
          <p:cNvSpPr txBox="1"/>
          <p:nvPr/>
        </p:nvSpPr>
        <p:spPr>
          <a:xfrm>
            <a:off x="5973168" y="2053446"/>
            <a:ext cx="1549433" cy="1446550"/>
          </a:xfrm>
          <a:prstGeom prst="rect">
            <a:avLst/>
          </a:prstGeom>
          <a:noFill/>
        </p:spPr>
        <p:txBody>
          <a:bodyPr wrap="square" rtlCol="0">
            <a:spAutoFit/>
          </a:bodyPr>
          <a:lstStyle/>
          <a:p>
            <a:pPr algn="ctr"/>
            <a:r>
              <a:rPr lang="fr-FR" sz="4400" b="1" dirty="0">
                <a:latin typeface="SignPainter-HouseScript" panose="02000006070000020004" pitchFamily="2" charset="0"/>
              </a:rPr>
              <a:t>U8</a:t>
            </a:r>
          </a:p>
          <a:p>
            <a:pPr algn="ctr"/>
            <a:r>
              <a:rPr lang="fr-FR" sz="4400" b="1" dirty="0">
                <a:latin typeface="SignPainter-HouseScript" panose="02000006070000020004" pitchFamily="2" charset="0"/>
              </a:rPr>
              <a:t>U9</a:t>
            </a:r>
            <a:endParaRPr lang="fr-FR" sz="4400" dirty="0">
              <a:latin typeface="SignPainter-HouseScript" panose="02000006070000020004" pitchFamily="2" charset="0"/>
            </a:endParaRPr>
          </a:p>
        </p:txBody>
      </p:sp>
      <p:grpSp>
        <p:nvGrpSpPr>
          <p:cNvPr id="68" name="Groupe 67">
            <a:extLst>
              <a:ext uri="{FF2B5EF4-FFF2-40B4-BE49-F238E27FC236}">
                <a16:creationId xmlns:a16="http://schemas.microsoft.com/office/drawing/2014/main" id="{16415A75-C52A-5E8C-BA9A-8195A25228F4}"/>
              </a:ext>
            </a:extLst>
          </p:cNvPr>
          <p:cNvGrpSpPr/>
          <p:nvPr/>
        </p:nvGrpSpPr>
        <p:grpSpPr>
          <a:xfrm>
            <a:off x="7938549" y="1074042"/>
            <a:ext cx="3464275" cy="883800"/>
            <a:chOff x="3632158" y="2056533"/>
            <a:chExt cx="3464275" cy="883800"/>
          </a:xfrm>
        </p:grpSpPr>
        <p:pic>
          <p:nvPicPr>
            <p:cNvPr id="69" name="Image 68">
              <a:extLst>
                <a:ext uri="{FF2B5EF4-FFF2-40B4-BE49-F238E27FC236}">
                  <a16:creationId xmlns:a16="http://schemas.microsoft.com/office/drawing/2014/main" id="{B6D80E3B-C135-659F-EF4A-25B8442BEADC}"/>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70" name="ZoneTexte 69">
              <a:extLst>
                <a:ext uri="{FF2B5EF4-FFF2-40B4-BE49-F238E27FC236}">
                  <a16:creationId xmlns:a16="http://schemas.microsoft.com/office/drawing/2014/main" id="{0CD7D5E1-8F47-BFF1-C4B1-533676E7CBB5}"/>
                </a:ext>
              </a:extLst>
            </p:cNvPr>
            <p:cNvSpPr txBox="1"/>
            <p:nvPr/>
          </p:nvSpPr>
          <p:spPr>
            <a:xfrm>
              <a:off x="3747465" y="2056533"/>
              <a:ext cx="2502339"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Florent GUILBAUD – Mod U13</a:t>
              </a:r>
            </a:p>
            <a:p>
              <a:r>
                <a:rPr lang="fr-FR" dirty="0">
                  <a:solidFill>
                    <a:schemeClr val="bg1"/>
                  </a:solidFill>
                  <a:latin typeface="SignPainter-HouseScript" panose="02000006070000020004" pitchFamily="2" charset="0"/>
                </a:rPr>
                <a:t>0623099434</a:t>
              </a:r>
            </a:p>
            <a:p>
              <a:r>
                <a:rPr lang="fr-FR" sz="1400" dirty="0">
                  <a:solidFill>
                    <a:schemeClr val="accent1">
                      <a:lumMod val="60000"/>
                      <a:lumOff val="40000"/>
                    </a:schemeClr>
                  </a:solidFill>
                </a:rPr>
                <a:t>florent.guilbaud44@gmail.com </a:t>
              </a:r>
            </a:p>
          </p:txBody>
        </p:sp>
        <p:sp>
          <p:nvSpPr>
            <p:cNvPr id="71" name="Rectangle : coins arrondis 70">
              <a:extLst>
                <a:ext uri="{FF2B5EF4-FFF2-40B4-BE49-F238E27FC236}">
                  <a16:creationId xmlns:a16="http://schemas.microsoft.com/office/drawing/2014/main" id="{95C56F1F-F5F9-C10D-313D-E5D70ED48ACE}"/>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U8/U9</a:t>
              </a:r>
            </a:p>
            <a:p>
              <a:pPr algn="ctr"/>
              <a:r>
                <a:rPr lang="fr-FR" sz="900" dirty="0" err="1"/>
                <a:t>Niv</a:t>
              </a:r>
              <a:r>
                <a:rPr lang="fr-FR" sz="900" dirty="0"/>
                <a:t> 4-5</a:t>
              </a:r>
            </a:p>
          </p:txBody>
        </p:sp>
      </p:grpSp>
      <p:pic>
        <p:nvPicPr>
          <p:cNvPr id="48" name="Image 47">
            <a:extLst>
              <a:ext uri="{FF2B5EF4-FFF2-40B4-BE49-F238E27FC236}">
                <a16:creationId xmlns:a16="http://schemas.microsoft.com/office/drawing/2014/main" id="{6AC87A34-F66F-E986-45B3-3C2D5E3F881E}"/>
              </a:ext>
            </a:extLst>
          </p:cNvPr>
          <p:cNvPicPr>
            <a:picLocks noChangeAspect="1"/>
          </p:cNvPicPr>
          <p:nvPr/>
        </p:nvPicPr>
        <p:blipFill>
          <a:blip r:embed="rId6"/>
          <a:stretch>
            <a:fillRect/>
          </a:stretch>
        </p:blipFill>
        <p:spPr>
          <a:xfrm>
            <a:off x="7027616" y="994302"/>
            <a:ext cx="1015601" cy="987585"/>
          </a:xfrm>
          <a:prstGeom prst="rect">
            <a:avLst/>
          </a:prstGeom>
        </p:spPr>
      </p:pic>
      <p:grpSp>
        <p:nvGrpSpPr>
          <p:cNvPr id="72" name="Groupe 71">
            <a:extLst>
              <a:ext uri="{FF2B5EF4-FFF2-40B4-BE49-F238E27FC236}">
                <a16:creationId xmlns:a16="http://schemas.microsoft.com/office/drawing/2014/main" id="{A7772558-8756-E694-E1BD-1D125DAF742C}"/>
              </a:ext>
            </a:extLst>
          </p:cNvPr>
          <p:cNvGrpSpPr/>
          <p:nvPr/>
        </p:nvGrpSpPr>
        <p:grpSpPr>
          <a:xfrm>
            <a:off x="7535416" y="2027658"/>
            <a:ext cx="3464275" cy="883800"/>
            <a:chOff x="3632158" y="2056533"/>
            <a:chExt cx="3464275" cy="883800"/>
          </a:xfrm>
        </p:grpSpPr>
        <p:pic>
          <p:nvPicPr>
            <p:cNvPr id="73" name="Image 72">
              <a:extLst>
                <a:ext uri="{FF2B5EF4-FFF2-40B4-BE49-F238E27FC236}">
                  <a16:creationId xmlns:a16="http://schemas.microsoft.com/office/drawing/2014/main" id="{A78ABDB7-65A9-18D4-41EB-B657D6D65704}"/>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74" name="ZoneTexte 73">
              <a:extLst>
                <a:ext uri="{FF2B5EF4-FFF2-40B4-BE49-F238E27FC236}">
                  <a16:creationId xmlns:a16="http://schemas.microsoft.com/office/drawing/2014/main" id="{7B620977-E6A3-B606-C375-8C594FB01D5B}"/>
                </a:ext>
              </a:extLst>
            </p:cNvPr>
            <p:cNvSpPr txBox="1"/>
            <p:nvPr/>
          </p:nvSpPr>
          <p:spPr>
            <a:xfrm>
              <a:off x="3747466" y="2056533"/>
              <a:ext cx="2311302"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Sébastien FORTINEAU</a:t>
              </a:r>
            </a:p>
            <a:p>
              <a:r>
                <a:rPr lang="fr-FR" dirty="0">
                  <a:solidFill>
                    <a:schemeClr val="bg1"/>
                  </a:solidFill>
                  <a:latin typeface="SignPainter-HouseScript" panose="02000006070000020004" pitchFamily="2" charset="0"/>
                </a:rPr>
                <a:t>Benoit PERRIGAUD</a:t>
              </a:r>
            </a:p>
            <a:p>
              <a:r>
                <a:rPr lang="fr-FR" sz="1400" dirty="0">
                  <a:solidFill>
                    <a:schemeClr val="bg1"/>
                  </a:solidFill>
                </a:rPr>
                <a:t>+ parents</a:t>
              </a:r>
            </a:p>
          </p:txBody>
        </p:sp>
        <p:sp>
          <p:nvSpPr>
            <p:cNvPr id="75" name="Rectangle : coins arrondis 74">
              <a:extLst>
                <a:ext uri="{FF2B5EF4-FFF2-40B4-BE49-F238E27FC236}">
                  <a16:creationId xmlns:a16="http://schemas.microsoft.com/office/drawing/2014/main" id="{417164D4-AE5F-4139-ACBD-4C100A89A430}"/>
                </a:ext>
              </a:extLst>
            </p:cNvPr>
            <p:cNvSpPr/>
            <p:nvPr/>
          </p:nvSpPr>
          <p:spPr>
            <a:xfrm>
              <a:off x="6085470" y="2158230"/>
              <a:ext cx="900373" cy="680405"/>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U8/U9</a:t>
              </a:r>
            </a:p>
            <a:p>
              <a:pPr algn="ctr"/>
              <a:r>
                <a:rPr lang="fr-FR" sz="900" dirty="0" err="1"/>
                <a:t>Niv</a:t>
              </a:r>
              <a:r>
                <a:rPr lang="fr-FR" sz="900" dirty="0"/>
                <a:t> 4-5</a:t>
              </a:r>
            </a:p>
          </p:txBody>
        </p:sp>
      </p:grpSp>
      <p:grpSp>
        <p:nvGrpSpPr>
          <p:cNvPr id="81" name="Groupe 80">
            <a:extLst>
              <a:ext uri="{FF2B5EF4-FFF2-40B4-BE49-F238E27FC236}">
                <a16:creationId xmlns:a16="http://schemas.microsoft.com/office/drawing/2014/main" id="{F6376848-43B1-2BCD-28FD-DB3C9C0AE860}"/>
              </a:ext>
            </a:extLst>
          </p:cNvPr>
          <p:cNvGrpSpPr/>
          <p:nvPr/>
        </p:nvGrpSpPr>
        <p:grpSpPr>
          <a:xfrm>
            <a:off x="7554820" y="3994825"/>
            <a:ext cx="3464275" cy="883800"/>
            <a:chOff x="3632158" y="2056533"/>
            <a:chExt cx="3464275" cy="883800"/>
          </a:xfrm>
        </p:grpSpPr>
        <p:pic>
          <p:nvPicPr>
            <p:cNvPr id="82" name="Image 81">
              <a:extLst>
                <a:ext uri="{FF2B5EF4-FFF2-40B4-BE49-F238E27FC236}">
                  <a16:creationId xmlns:a16="http://schemas.microsoft.com/office/drawing/2014/main" id="{39C2160A-3A44-D524-542E-BCC5E2E1333B}"/>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83" name="ZoneTexte 82">
              <a:extLst>
                <a:ext uri="{FF2B5EF4-FFF2-40B4-BE49-F238E27FC236}">
                  <a16:creationId xmlns:a16="http://schemas.microsoft.com/office/drawing/2014/main" id="{CF96421B-0EBE-7D0C-B44F-72B9C3114C83}"/>
                </a:ext>
              </a:extLst>
            </p:cNvPr>
            <p:cNvSpPr txBox="1"/>
            <p:nvPr/>
          </p:nvSpPr>
          <p:spPr>
            <a:xfrm>
              <a:off x="3747466" y="2056533"/>
              <a:ext cx="2311302"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Louis VIAUD</a:t>
              </a:r>
            </a:p>
            <a:p>
              <a:r>
                <a:rPr lang="fr-FR" dirty="0">
                  <a:solidFill>
                    <a:schemeClr val="bg1"/>
                  </a:solidFill>
                  <a:latin typeface="SignPainter-HouseScript" panose="02000006070000020004" pitchFamily="2" charset="0"/>
                </a:rPr>
                <a:t>Lilian GRIVEAU</a:t>
              </a:r>
            </a:p>
            <a:p>
              <a:r>
                <a:rPr lang="fr-FR" sz="1400" dirty="0">
                  <a:solidFill>
                    <a:schemeClr val="bg1"/>
                  </a:solidFill>
                </a:rPr>
                <a:t>+ parents</a:t>
              </a:r>
            </a:p>
          </p:txBody>
        </p:sp>
        <p:sp>
          <p:nvSpPr>
            <p:cNvPr id="84" name="Rectangle : coins arrondis 83">
              <a:extLst>
                <a:ext uri="{FF2B5EF4-FFF2-40B4-BE49-F238E27FC236}">
                  <a16:creationId xmlns:a16="http://schemas.microsoft.com/office/drawing/2014/main" id="{743EA735-8209-5804-B856-D6A1E9FEA836}"/>
                </a:ext>
              </a:extLst>
            </p:cNvPr>
            <p:cNvSpPr/>
            <p:nvPr/>
          </p:nvSpPr>
          <p:spPr>
            <a:xfrm>
              <a:off x="6085470" y="2158230"/>
              <a:ext cx="900373" cy="680405"/>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Dirigeants U8/U9</a:t>
              </a:r>
            </a:p>
            <a:p>
              <a:pPr algn="ctr"/>
              <a:r>
                <a:rPr lang="fr-FR" sz="900" dirty="0" err="1"/>
                <a:t>Niv</a:t>
              </a:r>
              <a:r>
                <a:rPr lang="fr-FR" sz="900" dirty="0"/>
                <a:t> 1-2-3</a:t>
              </a:r>
            </a:p>
          </p:txBody>
        </p:sp>
      </p:grpSp>
      <p:sp>
        <p:nvSpPr>
          <p:cNvPr id="2" name="Triangle rectangle 1">
            <a:extLst>
              <a:ext uri="{FF2B5EF4-FFF2-40B4-BE49-F238E27FC236}">
                <a16:creationId xmlns:a16="http://schemas.microsoft.com/office/drawing/2014/main" id="{3E9315A7-52FE-A2FD-1D53-E47474819097}"/>
              </a:ext>
            </a:extLst>
          </p:cNvPr>
          <p:cNvSpPr/>
          <p:nvPr/>
        </p:nvSpPr>
        <p:spPr>
          <a:xfrm rot="10800000">
            <a:off x="4616436" y="718782"/>
            <a:ext cx="661524" cy="235751"/>
          </a:xfrm>
          <a:prstGeom prst="rtTriangle">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FE4EC71D-0848-BF92-A0E1-BF573C6771C5}"/>
              </a:ext>
            </a:extLst>
          </p:cNvPr>
          <p:cNvGrpSpPr/>
          <p:nvPr/>
        </p:nvGrpSpPr>
        <p:grpSpPr>
          <a:xfrm>
            <a:off x="7859340" y="3041808"/>
            <a:ext cx="3464275" cy="883800"/>
            <a:chOff x="3632158" y="2056533"/>
            <a:chExt cx="3464275" cy="883800"/>
          </a:xfrm>
        </p:grpSpPr>
        <p:pic>
          <p:nvPicPr>
            <p:cNvPr id="11" name="Image 10">
              <a:extLst>
                <a:ext uri="{FF2B5EF4-FFF2-40B4-BE49-F238E27FC236}">
                  <a16:creationId xmlns:a16="http://schemas.microsoft.com/office/drawing/2014/main" id="{AEB57CC9-9348-8B70-2E36-00EA279B1996}"/>
                </a:ext>
              </a:extLst>
            </p:cNvPr>
            <p:cNvPicPr>
              <a:picLocks noChangeAspect="1"/>
            </p:cNvPicPr>
            <p:nvPr/>
          </p:nvPicPr>
          <p:blipFill>
            <a:blip r:embed="rId3"/>
            <a:stretch>
              <a:fillRect/>
            </a:stretch>
          </p:blipFill>
          <p:spPr>
            <a:xfrm>
              <a:off x="3632158" y="2056533"/>
              <a:ext cx="3464275" cy="883800"/>
            </a:xfrm>
            <a:prstGeom prst="rect">
              <a:avLst/>
            </a:prstGeom>
          </p:spPr>
        </p:pic>
        <p:sp>
          <p:nvSpPr>
            <p:cNvPr id="13" name="ZoneTexte 12">
              <a:extLst>
                <a:ext uri="{FF2B5EF4-FFF2-40B4-BE49-F238E27FC236}">
                  <a16:creationId xmlns:a16="http://schemas.microsoft.com/office/drawing/2014/main" id="{BE2B6C16-4CC3-4D63-37BE-F094A4774734}"/>
                </a:ext>
              </a:extLst>
            </p:cNvPr>
            <p:cNvSpPr txBox="1"/>
            <p:nvPr/>
          </p:nvSpPr>
          <p:spPr>
            <a:xfrm>
              <a:off x="3747465" y="2056533"/>
              <a:ext cx="2502339" cy="861774"/>
            </a:xfrm>
            <a:prstGeom prst="rect">
              <a:avLst/>
            </a:prstGeom>
            <a:noFill/>
          </p:spPr>
          <p:txBody>
            <a:bodyPr wrap="square" rtlCol="0">
              <a:spAutoFit/>
            </a:bodyPr>
            <a:lstStyle/>
            <a:p>
              <a:r>
                <a:rPr lang="fr-FR" dirty="0">
                  <a:solidFill>
                    <a:schemeClr val="bg1"/>
                  </a:solidFill>
                  <a:latin typeface="SignPainter-HouseScript" panose="02000006070000020004" pitchFamily="2" charset="0"/>
                </a:rPr>
                <a:t>A déterminer</a:t>
              </a:r>
            </a:p>
            <a:p>
              <a:r>
                <a:rPr lang="fr-FR" dirty="0">
                  <a:solidFill>
                    <a:schemeClr val="bg1"/>
                  </a:solidFill>
                  <a:latin typeface="SignPainter-HouseScript" panose="02000006070000020004" pitchFamily="2" charset="0"/>
                </a:rPr>
                <a:t>?</a:t>
              </a:r>
            </a:p>
            <a:p>
              <a:r>
                <a:rPr lang="fr-FR" sz="1400" dirty="0">
                  <a:solidFill>
                    <a:schemeClr val="accent1">
                      <a:lumMod val="60000"/>
                      <a:lumOff val="40000"/>
                    </a:schemeClr>
                  </a:solidFill>
                </a:rPr>
                <a:t>?</a:t>
              </a:r>
            </a:p>
          </p:txBody>
        </p:sp>
        <p:sp>
          <p:nvSpPr>
            <p:cNvPr id="14" name="Rectangle : coins arrondis 13">
              <a:extLst>
                <a:ext uri="{FF2B5EF4-FFF2-40B4-BE49-F238E27FC236}">
                  <a16:creationId xmlns:a16="http://schemas.microsoft.com/office/drawing/2014/main" id="{B3613B79-E4F3-C98D-A37B-CB5DDA4F34DA}"/>
                </a:ext>
              </a:extLst>
            </p:cNvPr>
            <p:cNvSpPr/>
            <p:nvPr/>
          </p:nvSpPr>
          <p:spPr>
            <a:xfrm>
              <a:off x="6085470" y="2158230"/>
              <a:ext cx="900373" cy="68040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Responsable U8/U9</a:t>
              </a:r>
            </a:p>
            <a:p>
              <a:pPr algn="ctr"/>
              <a:r>
                <a:rPr lang="fr-FR" sz="900" dirty="0" err="1"/>
                <a:t>Niv</a:t>
              </a:r>
              <a:r>
                <a:rPr lang="fr-FR" sz="900" dirty="0"/>
                <a:t> 1-2-3</a:t>
              </a:r>
            </a:p>
          </p:txBody>
        </p:sp>
      </p:grpSp>
      <p:pic>
        <p:nvPicPr>
          <p:cNvPr id="8" name="Image 7">
            <a:extLst>
              <a:ext uri="{FF2B5EF4-FFF2-40B4-BE49-F238E27FC236}">
                <a16:creationId xmlns:a16="http://schemas.microsoft.com/office/drawing/2014/main" id="{B6FC5DDB-AA1D-0450-DD83-C96D9C4E6DE3}"/>
              </a:ext>
            </a:extLst>
          </p:cNvPr>
          <p:cNvPicPr>
            <a:picLocks noChangeAspect="1"/>
          </p:cNvPicPr>
          <p:nvPr/>
        </p:nvPicPr>
        <p:blipFill>
          <a:blip r:embed="rId7"/>
          <a:stretch>
            <a:fillRect/>
          </a:stretch>
        </p:blipFill>
        <p:spPr>
          <a:xfrm>
            <a:off x="7019297" y="3003002"/>
            <a:ext cx="981534" cy="991063"/>
          </a:xfrm>
          <a:prstGeom prst="rect">
            <a:avLst/>
          </a:prstGeom>
        </p:spPr>
      </p:pic>
      <p:sp>
        <p:nvSpPr>
          <p:cNvPr id="5" name="ZoneTexte 4">
            <a:extLst>
              <a:ext uri="{FF2B5EF4-FFF2-40B4-BE49-F238E27FC236}">
                <a16:creationId xmlns:a16="http://schemas.microsoft.com/office/drawing/2014/main" id="{8A325C95-E656-5CA8-15FB-B00FAA28F165}"/>
              </a:ext>
            </a:extLst>
          </p:cNvPr>
          <p:cNvSpPr txBox="1"/>
          <p:nvPr/>
        </p:nvSpPr>
        <p:spPr>
          <a:xfrm>
            <a:off x="28217" y="314821"/>
            <a:ext cx="4940437" cy="400110"/>
          </a:xfrm>
          <a:prstGeom prst="rect">
            <a:avLst/>
          </a:prstGeom>
          <a:noFill/>
        </p:spPr>
        <p:txBody>
          <a:bodyPr wrap="square" rtlCol="0">
            <a:spAutoFit/>
          </a:bodyPr>
          <a:lstStyle/>
          <a:p>
            <a:r>
              <a:rPr lang="fr-FR" sz="2000" i="1" dirty="0">
                <a:solidFill>
                  <a:srgbClr val="FFFF00"/>
                </a:solidFill>
                <a:cs typeface="Charmonman" pitchFamily="2" charset="-34"/>
              </a:rPr>
              <a:t>Saison 2023/2024</a:t>
            </a:r>
          </a:p>
        </p:txBody>
      </p:sp>
      <p:sp>
        <p:nvSpPr>
          <p:cNvPr id="7" name="Rectangle : coins arrondis 6">
            <a:extLst>
              <a:ext uri="{FF2B5EF4-FFF2-40B4-BE49-F238E27FC236}">
                <a16:creationId xmlns:a16="http://schemas.microsoft.com/office/drawing/2014/main" id="{C0F25495-E650-108B-9DC3-2CD32552A207}"/>
              </a:ext>
            </a:extLst>
          </p:cNvPr>
          <p:cNvSpPr/>
          <p:nvPr/>
        </p:nvSpPr>
        <p:spPr>
          <a:xfrm>
            <a:off x="7027616" y="3003002"/>
            <a:ext cx="4295999" cy="99106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2" descr="Maillot de football - Icônes mode gratuites">
            <a:extLst>
              <a:ext uri="{FF2B5EF4-FFF2-40B4-BE49-F238E27FC236}">
                <a16:creationId xmlns:a16="http://schemas.microsoft.com/office/drawing/2014/main" id="{419271C9-ED84-8D67-941B-89B395A23B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7487" y="5196348"/>
            <a:ext cx="640106" cy="6401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ate - Icônes interface gratuites">
            <a:extLst>
              <a:ext uri="{FF2B5EF4-FFF2-40B4-BE49-F238E27FC236}">
                <a16:creationId xmlns:a16="http://schemas.microsoft.com/office/drawing/2014/main" id="{7B8E2A1E-316E-A617-E4E7-D38342E40E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9709" y="5205101"/>
            <a:ext cx="559842" cy="5345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Objectif - Icônes affaires et finances gratuites">
            <a:extLst>
              <a:ext uri="{FF2B5EF4-FFF2-40B4-BE49-F238E27FC236}">
                <a16:creationId xmlns:a16="http://schemas.microsoft.com/office/drawing/2014/main" id="{DE99F9B4-46ED-80F2-1D97-18AEA38BA1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58741" y="5140914"/>
            <a:ext cx="615231" cy="61523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Icônes Nouveau - Icônes gratuites 14,872">
            <a:extLst>
              <a:ext uri="{FF2B5EF4-FFF2-40B4-BE49-F238E27FC236}">
                <a16:creationId xmlns:a16="http://schemas.microsoft.com/office/drawing/2014/main" id="{8CB83F88-7437-40A3-C8FF-58C702070D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08677" y="4997373"/>
            <a:ext cx="599653" cy="599653"/>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a:extLst>
              <a:ext uri="{FF2B5EF4-FFF2-40B4-BE49-F238E27FC236}">
                <a16:creationId xmlns:a16="http://schemas.microsoft.com/office/drawing/2014/main" id="{1C6B6AC5-A604-D985-99CA-2A6833235DE3}"/>
              </a:ext>
            </a:extLst>
          </p:cNvPr>
          <p:cNvSpPr txBox="1"/>
          <p:nvPr/>
        </p:nvSpPr>
        <p:spPr>
          <a:xfrm>
            <a:off x="286555" y="5823399"/>
            <a:ext cx="2246467" cy="584775"/>
          </a:xfrm>
          <a:prstGeom prst="rect">
            <a:avLst/>
          </a:prstGeom>
          <a:noFill/>
        </p:spPr>
        <p:txBody>
          <a:bodyPr wrap="square" rtlCol="0">
            <a:spAutoFit/>
          </a:bodyPr>
          <a:lstStyle/>
          <a:p>
            <a:pPr algn="ctr"/>
            <a:r>
              <a:rPr lang="fr-FR" sz="1600" b="1" dirty="0">
                <a:latin typeface="SignPainter-HouseScript" panose="02000006070000020004" pitchFamily="2" charset="0"/>
              </a:rPr>
              <a:t>U6/U7 : </a:t>
            </a:r>
            <a:r>
              <a:rPr lang="fr-FR" sz="1600" dirty="0">
                <a:latin typeface="SignPainter-HouseScript" panose="02000006070000020004" pitchFamily="2" charset="0"/>
              </a:rPr>
              <a:t>Environ 20 Joueurs</a:t>
            </a:r>
          </a:p>
          <a:p>
            <a:pPr algn="ctr"/>
            <a:r>
              <a:rPr lang="fr-FR" sz="1600" b="1" dirty="0">
                <a:latin typeface="SignPainter-HouseScript" panose="02000006070000020004" pitchFamily="2" charset="0"/>
              </a:rPr>
              <a:t>U8/U9 : </a:t>
            </a:r>
            <a:r>
              <a:rPr lang="fr-FR" sz="1600" dirty="0">
                <a:latin typeface="SignPainter-HouseScript" panose="02000006070000020004" pitchFamily="2" charset="0"/>
              </a:rPr>
              <a:t>Environ 40 Joueurs</a:t>
            </a:r>
          </a:p>
        </p:txBody>
      </p:sp>
      <p:sp>
        <p:nvSpPr>
          <p:cNvPr id="29" name="ZoneTexte 28">
            <a:extLst>
              <a:ext uri="{FF2B5EF4-FFF2-40B4-BE49-F238E27FC236}">
                <a16:creationId xmlns:a16="http://schemas.microsoft.com/office/drawing/2014/main" id="{BE2A699A-D1EA-9047-2A1F-B56CB5F387A5}"/>
              </a:ext>
            </a:extLst>
          </p:cNvPr>
          <p:cNvSpPr txBox="1"/>
          <p:nvPr/>
        </p:nvSpPr>
        <p:spPr>
          <a:xfrm>
            <a:off x="2232168" y="5811429"/>
            <a:ext cx="2805875" cy="584775"/>
          </a:xfrm>
          <a:prstGeom prst="rect">
            <a:avLst/>
          </a:prstGeom>
          <a:noFill/>
        </p:spPr>
        <p:txBody>
          <a:bodyPr wrap="square" rtlCol="0">
            <a:spAutoFit/>
          </a:bodyPr>
          <a:lstStyle/>
          <a:p>
            <a:pPr algn="ctr"/>
            <a:r>
              <a:rPr lang="fr-FR" sz="1600" b="1" dirty="0">
                <a:latin typeface="SignPainter-HouseScript" panose="02000006070000020004" pitchFamily="2" charset="0"/>
              </a:rPr>
              <a:t>Reprise le 26 Aout : </a:t>
            </a:r>
            <a:r>
              <a:rPr lang="fr-FR" sz="1600" dirty="0">
                <a:latin typeface="SignPainter-HouseScript" panose="02000006070000020004" pitchFamily="2" charset="0"/>
              </a:rPr>
              <a:t>Journée Club</a:t>
            </a:r>
          </a:p>
          <a:p>
            <a:pPr algn="ctr"/>
            <a:r>
              <a:rPr lang="fr-FR" sz="1600" b="1" dirty="0">
                <a:latin typeface="SignPainter-HouseScript" panose="02000006070000020004" pitchFamily="2" charset="0"/>
              </a:rPr>
              <a:t>Entrainement : </a:t>
            </a:r>
            <a:r>
              <a:rPr lang="fr-FR" sz="1600" dirty="0">
                <a:latin typeface="SignPainter-HouseScript" panose="02000006070000020004" pitchFamily="2" charset="0"/>
              </a:rPr>
              <a:t>Mercredi 30 Aout à 10H</a:t>
            </a:r>
          </a:p>
        </p:txBody>
      </p:sp>
      <p:sp>
        <p:nvSpPr>
          <p:cNvPr id="30" name="ZoneTexte 29">
            <a:extLst>
              <a:ext uri="{FF2B5EF4-FFF2-40B4-BE49-F238E27FC236}">
                <a16:creationId xmlns:a16="http://schemas.microsoft.com/office/drawing/2014/main" id="{EACE7125-C987-4279-5129-B8CA01CEEB9A}"/>
              </a:ext>
            </a:extLst>
          </p:cNvPr>
          <p:cNvSpPr txBox="1"/>
          <p:nvPr/>
        </p:nvSpPr>
        <p:spPr>
          <a:xfrm>
            <a:off x="6713921" y="5766536"/>
            <a:ext cx="3641881" cy="584775"/>
          </a:xfrm>
          <a:prstGeom prst="rect">
            <a:avLst/>
          </a:prstGeom>
          <a:noFill/>
        </p:spPr>
        <p:txBody>
          <a:bodyPr wrap="square" rtlCol="0">
            <a:spAutoFit/>
          </a:bodyPr>
          <a:lstStyle/>
          <a:p>
            <a:pPr algn="ctr"/>
            <a:r>
              <a:rPr lang="fr-FR" sz="1600" b="1" dirty="0">
                <a:latin typeface="SignPainter-HouseScript" panose="02000006070000020004" pitchFamily="2" charset="0"/>
              </a:rPr>
              <a:t>Objectifs : </a:t>
            </a:r>
            <a:r>
              <a:rPr lang="fr-FR" sz="1600" dirty="0">
                <a:latin typeface="SignPainter-HouseScript" panose="02000006070000020004" pitchFamily="2" charset="0"/>
              </a:rPr>
              <a:t>Focus sur les comportements techniques</a:t>
            </a:r>
          </a:p>
          <a:p>
            <a:pPr algn="ctr"/>
            <a:r>
              <a:rPr lang="fr-FR" sz="1600" dirty="0">
                <a:latin typeface="SignPainter-HouseScript" panose="02000006070000020004" pitchFamily="2" charset="0"/>
              </a:rPr>
              <a:t>Jonglerie, parcours technique, coordination</a:t>
            </a:r>
          </a:p>
        </p:txBody>
      </p:sp>
      <p:sp>
        <p:nvSpPr>
          <p:cNvPr id="31" name="ZoneTexte 30">
            <a:extLst>
              <a:ext uri="{FF2B5EF4-FFF2-40B4-BE49-F238E27FC236}">
                <a16:creationId xmlns:a16="http://schemas.microsoft.com/office/drawing/2014/main" id="{9388A2E9-DA6B-B25C-5CC4-68C801954720}"/>
              </a:ext>
            </a:extLst>
          </p:cNvPr>
          <p:cNvSpPr txBox="1"/>
          <p:nvPr/>
        </p:nvSpPr>
        <p:spPr>
          <a:xfrm>
            <a:off x="8813316" y="5549892"/>
            <a:ext cx="4190377" cy="1323439"/>
          </a:xfrm>
          <a:prstGeom prst="rect">
            <a:avLst/>
          </a:prstGeom>
          <a:noFill/>
        </p:spPr>
        <p:txBody>
          <a:bodyPr wrap="square" rtlCol="0">
            <a:spAutoFit/>
          </a:bodyPr>
          <a:lstStyle/>
          <a:p>
            <a:pPr algn="ctr"/>
            <a:r>
              <a:rPr lang="fr-FR" sz="1600" b="1" dirty="0">
                <a:latin typeface="SignPainter-HouseScript" panose="02000006070000020004" pitchFamily="2" charset="0"/>
              </a:rPr>
              <a:t>L’encadrement </a:t>
            </a:r>
          </a:p>
          <a:p>
            <a:pPr algn="ctr"/>
            <a:r>
              <a:rPr lang="fr-FR" sz="1600" b="1" dirty="0">
                <a:latin typeface="SignPainter-HouseScript" panose="02000006070000020004" pitchFamily="2" charset="0"/>
              </a:rPr>
              <a:t>Les séances </a:t>
            </a:r>
          </a:p>
          <a:p>
            <a:pPr algn="ctr"/>
            <a:r>
              <a:rPr lang="fr-FR" sz="1600" dirty="0">
                <a:latin typeface="SignPainter-HouseScript" panose="02000006070000020004" pitchFamily="2" charset="0"/>
              </a:rPr>
              <a:t>U6/U7 : 10H/11H</a:t>
            </a:r>
          </a:p>
          <a:p>
            <a:pPr algn="ctr"/>
            <a:r>
              <a:rPr lang="fr-FR" sz="1600" dirty="0">
                <a:latin typeface="SignPainter-HouseScript" panose="02000006070000020004" pitchFamily="2" charset="0"/>
              </a:rPr>
              <a:t> U8/U9 : 11H/12H30</a:t>
            </a:r>
          </a:p>
          <a:p>
            <a:pPr algn="ctr"/>
            <a:endParaRPr lang="fr-FR" sz="1600" dirty="0">
              <a:latin typeface="SignPainter-HouseScript" panose="02000006070000020004" pitchFamily="2" charset="0"/>
            </a:endParaRPr>
          </a:p>
        </p:txBody>
      </p:sp>
      <p:sp>
        <p:nvSpPr>
          <p:cNvPr id="24" name="ZoneTexte 23">
            <a:extLst>
              <a:ext uri="{FF2B5EF4-FFF2-40B4-BE49-F238E27FC236}">
                <a16:creationId xmlns:a16="http://schemas.microsoft.com/office/drawing/2014/main" id="{A86E8FD9-C2FF-9DAC-BB70-044A501F4A57}"/>
              </a:ext>
            </a:extLst>
          </p:cNvPr>
          <p:cNvSpPr txBox="1"/>
          <p:nvPr/>
        </p:nvSpPr>
        <p:spPr>
          <a:xfrm>
            <a:off x="4494557" y="5802380"/>
            <a:ext cx="2889705" cy="830997"/>
          </a:xfrm>
          <a:prstGeom prst="rect">
            <a:avLst/>
          </a:prstGeom>
          <a:noFill/>
        </p:spPr>
        <p:txBody>
          <a:bodyPr wrap="square" rtlCol="0">
            <a:spAutoFit/>
          </a:bodyPr>
          <a:lstStyle/>
          <a:p>
            <a:pPr algn="ctr"/>
            <a:r>
              <a:rPr lang="fr-FR" sz="1600" b="1" dirty="0">
                <a:latin typeface="SignPainter-HouseScript" panose="02000006070000020004" pitchFamily="2" charset="0"/>
              </a:rPr>
              <a:t>Mercredi :</a:t>
            </a:r>
            <a:r>
              <a:rPr lang="fr-FR" sz="1600" dirty="0">
                <a:latin typeface="SignPainter-HouseScript" panose="02000006070000020004" pitchFamily="2" charset="0"/>
              </a:rPr>
              <a:t> 10H/11H (U6/U7)</a:t>
            </a:r>
          </a:p>
          <a:p>
            <a:pPr algn="ctr"/>
            <a:r>
              <a:rPr lang="fr-FR" sz="1600" b="1" dirty="0">
                <a:latin typeface="SignPainter-HouseScript" panose="02000006070000020004" pitchFamily="2" charset="0"/>
              </a:rPr>
              <a:t>Mercredi : </a:t>
            </a:r>
            <a:r>
              <a:rPr lang="fr-FR" sz="1600" dirty="0">
                <a:latin typeface="SignPainter-HouseScript" panose="02000006070000020004" pitchFamily="2" charset="0"/>
              </a:rPr>
              <a:t>11H/12H30 (U8/U9)</a:t>
            </a:r>
          </a:p>
          <a:p>
            <a:pPr algn="ctr"/>
            <a:r>
              <a:rPr lang="fr-FR" sz="1600" b="1" dirty="0">
                <a:latin typeface="SignPainter-HouseScript" panose="02000006070000020004" pitchFamily="2" charset="0"/>
              </a:rPr>
              <a:t>Samedi : </a:t>
            </a:r>
            <a:r>
              <a:rPr lang="fr-FR" sz="1600" dirty="0">
                <a:latin typeface="SignPainter-HouseScript" panose="02000006070000020004" pitchFamily="2" charset="0"/>
              </a:rPr>
              <a:t>Matin entrainement ou Plateau</a:t>
            </a:r>
          </a:p>
        </p:txBody>
      </p:sp>
      <p:pic>
        <p:nvPicPr>
          <p:cNvPr id="25" name="Picture 2" descr="icône de glyphe noir d'entraînement physique. ballon de football, sifflet.  activités sportives. mode de vie sain. cours d'EP dans les écoles, les  universités. symbole de la silhouette sur l'espace blanc. illustration  vectorielle">
            <a:extLst>
              <a:ext uri="{FF2B5EF4-FFF2-40B4-BE49-F238E27FC236}">
                <a16:creationId xmlns:a16="http://schemas.microsoft.com/office/drawing/2014/main" id="{9DFAAC11-8D5B-9D88-068F-F17BBD1BC42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8145" t="23787" r="16157" b="23505"/>
          <a:stretch/>
        </p:blipFill>
        <p:spPr bwMode="auto">
          <a:xfrm>
            <a:off x="5573549" y="5289837"/>
            <a:ext cx="619243" cy="4968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La personne - Icônes social gratuites">
            <a:extLst>
              <a:ext uri="{FF2B5EF4-FFF2-40B4-BE49-F238E27FC236}">
                <a16:creationId xmlns:a16="http://schemas.microsoft.com/office/drawing/2014/main" id="{A657794A-59C4-E262-B661-5B76B5DB0A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94904" y="-97464"/>
            <a:ext cx="1021234" cy="102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77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391734618"/>
              </p:ext>
            </p:extLst>
          </p:nvPr>
        </p:nvGraphicFramePr>
        <p:xfrm>
          <a:off x="803778" y="1684828"/>
          <a:ext cx="10727532" cy="3191740"/>
        </p:xfrm>
        <a:graphic>
          <a:graphicData uri="http://schemas.openxmlformats.org/drawingml/2006/table">
            <a:tbl>
              <a:tblPr firstRow="1" bandRow="1">
                <a:tableStyleId>{5C22544A-7EE6-4342-B048-85BDC9FD1C3A}</a:tableStyleId>
              </a:tblPr>
              <a:tblGrid>
                <a:gridCol w="1787922">
                  <a:extLst>
                    <a:ext uri="{9D8B030D-6E8A-4147-A177-3AD203B41FA5}">
                      <a16:colId xmlns:a16="http://schemas.microsoft.com/office/drawing/2014/main" val="3977710195"/>
                    </a:ext>
                  </a:extLst>
                </a:gridCol>
                <a:gridCol w="1787922">
                  <a:extLst>
                    <a:ext uri="{9D8B030D-6E8A-4147-A177-3AD203B41FA5}">
                      <a16:colId xmlns:a16="http://schemas.microsoft.com/office/drawing/2014/main" val="2289950232"/>
                    </a:ext>
                  </a:extLst>
                </a:gridCol>
                <a:gridCol w="1787922">
                  <a:extLst>
                    <a:ext uri="{9D8B030D-6E8A-4147-A177-3AD203B41FA5}">
                      <a16:colId xmlns:a16="http://schemas.microsoft.com/office/drawing/2014/main" val="2021536379"/>
                    </a:ext>
                  </a:extLst>
                </a:gridCol>
                <a:gridCol w="1787922">
                  <a:extLst>
                    <a:ext uri="{9D8B030D-6E8A-4147-A177-3AD203B41FA5}">
                      <a16:colId xmlns:a16="http://schemas.microsoft.com/office/drawing/2014/main" val="1105410954"/>
                    </a:ext>
                  </a:extLst>
                </a:gridCol>
                <a:gridCol w="1787922">
                  <a:extLst>
                    <a:ext uri="{9D8B030D-6E8A-4147-A177-3AD203B41FA5}">
                      <a16:colId xmlns:a16="http://schemas.microsoft.com/office/drawing/2014/main" val="384327981"/>
                    </a:ext>
                  </a:extLst>
                </a:gridCol>
                <a:gridCol w="1787922">
                  <a:extLst>
                    <a:ext uri="{9D8B030D-6E8A-4147-A177-3AD203B41FA5}">
                      <a16:colId xmlns:a16="http://schemas.microsoft.com/office/drawing/2014/main" val="2202570993"/>
                    </a:ext>
                  </a:extLst>
                </a:gridCol>
              </a:tblGrid>
              <a:tr h="548382">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2643358">
                <a:tc gridSpan="2">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557" y="2648040"/>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6192656" y="3405623"/>
            <a:ext cx="1864366" cy="369332"/>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6096000" y="3721870"/>
            <a:ext cx="1961022" cy="523220"/>
          </a:xfrm>
          <a:prstGeom prst="rect">
            <a:avLst/>
          </a:prstGeom>
          <a:noFill/>
        </p:spPr>
        <p:txBody>
          <a:bodyPr wrap="square" rtlCol="0">
            <a:spAutoFit/>
          </a:bodyPr>
          <a:lstStyle/>
          <a:p>
            <a:pPr algn="ctr"/>
            <a:r>
              <a:rPr lang="fr-FR" sz="1400" b="1" dirty="0"/>
              <a:t>En ligne en fin d’après-midi sur le site du club</a:t>
            </a:r>
            <a:endParaRPr lang="fr-FR" sz="1400" dirty="0"/>
          </a:p>
        </p:txBody>
      </p:sp>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623" y="2479047"/>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4500832" y="3411172"/>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4302331" y="3727419"/>
            <a:ext cx="1961022" cy="523220"/>
          </a:xfrm>
          <a:prstGeom prst="rect">
            <a:avLst/>
          </a:prstGeom>
          <a:noFill/>
        </p:spPr>
        <p:txBody>
          <a:bodyPr wrap="square" rtlCol="0">
            <a:spAutoFit/>
          </a:bodyPr>
          <a:lstStyle/>
          <a:p>
            <a:pPr algn="ctr"/>
            <a:r>
              <a:rPr lang="fr-FR" sz="1400" b="1" dirty="0"/>
              <a:t>U6/U7 : 10H/11H</a:t>
            </a:r>
          </a:p>
          <a:p>
            <a:pPr algn="ctr"/>
            <a:r>
              <a:rPr lang="fr-FR" sz="1400" b="1" dirty="0"/>
              <a:t>U8/U9 : 11H/12H30</a:t>
            </a:r>
            <a:endParaRPr lang="fr-FR" sz="1400" dirty="0"/>
          </a:p>
        </p:txBody>
      </p:sp>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270" y="2733060"/>
            <a:ext cx="1961022" cy="531110"/>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838559" y="3593831"/>
            <a:ext cx="2315865" cy="369332"/>
          </a:xfrm>
          <a:prstGeom prst="rect">
            <a:avLst/>
          </a:prstGeom>
          <a:noFill/>
        </p:spPr>
        <p:txBody>
          <a:bodyPr wrap="square" rtlCol="0">
            <a:spAutoFit/>
          </a:bodyPr>
          <a:lstStyle/>
          <a:p>
            <a:r>
              <a:rPr lang="fr-FR" b="1" dirty="0">
                <a:latin typeface="Desdemona" pitchFamily="82" charset="77"/>
              </a:rPr>
              <a:t>Réponse 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2114821" y="3509025"/>
            <a:ext cx="2192670" cy="738664"/>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2573" y="2495819"/>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9860782" y="3427944"/>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46" name="ZoneTexte 45">
            <a:extLst>
              <a:ext uri="{FF2B5EF4-FFF2-40B4-BE49-F238E27FC236}">
                <a16:creationId xmlns:a16="http://schemas.microsoft.com/office/drawing/2014/main" id="{5D7A7166-3923-5254-9421-60C6FB58678E}"/>
              </a:ext>
            </a:extLst>
          </p:cNvPr>
          <p:cNvSpPr txBox="1"/>
          <p:nvPr/>
        </p:nvSpPr>
        <p:spPr>
          <a:xfrm>
            <a:off x="9712368" y="4222948"/>
            <a:ext cx="1961022" cy="523220"/>
          </a:xfrm>
          <a:prstGeom prst="rect">
            <a:avLst/>
          </a:prstGeom>
          <a:noFill/>
        </p:spPr>
        <p:txBody>
          <a:bodyPr wrap="square" rtlCol="0">
            <a:spAutoFit/>
          </a:bodyPr>
          <a:lstStyle/>
          <a:p>
            <a:pPr algn="ctr"/>
            <a:r>
              <a:rPr lang="fr-FR" sz="1400" b="1" dirty="0"/>
              <a:t>Suivant les convocations</a:t>
            </a:r>
            <a:endParaRPr lang="fr-FR" sz="1400" dirty="0"/>
          </a:p>
        </p:txBody>
      </p:sp>
      <p:sp>
        <p:nvSpPr>
          <p:cNvPr id="48" name="ZoneTexte 47">
            <a:extLst>
              <a:ext uri="{FF2B5EF4-FFF2-40B4-BE49-F238E27FC236}">
                <a16:creationId xmlns:a16="http://schemas.microsoft.com/office/drawing/2014/main" id="{A606897F-9486-0137-A6BE-E1B3C35E7EA8}"/>
              </a:ext>
            </a:extLst>
          </p:cNvPr>
          <p:cNvSpPr txBox="1"/>
          <p:nvPr/>
        </p:nvSpPr>
        <p:spPr>
          <a:xfrm>
            <a:off x="10359489" y="3679094"/>
            <a:ext cx="1961022" cy="369332"/>
          </a:xfrm>
          <a:prstGeom prst="rect">
            <a:avLst/>
          </a:prstGeom>
          <a:noFill/>
        </p:spPr>
        <p:txBody>
          <a:bodyPr wrap="square" rtlCol="0">
            <a:spAutoFit/>
          </a:bodyPr>
          <a:lstStyle/>
          <a:p>
            <a:r>
              <a:rPr lang="fr-FR" b="1" dirty="0">
                <a:latin typeface="Desdemona" pitchFamily="82" charset="77"/>
              </a:rPr>
              <a:t>ou</a:t>
            </a:r>
            <a:endParaRPr lang="fr-FR" dirty="0">
              <a:latin typeface="Desdemona" pitchFamily="82" charset="77"/>
            </a:endParaRPr>
          </a:p>
        </p:txBody>
      </p:sp>
      <p:sp>
        <p:nvSpPr>
          <p:cNvPr id="49" name="ZoneTexte 48">
            <a:extLst>
              <a:ext uri="{FF2B5EF4-FFF2-40B4-BE49-F238E27FC236}">
                <a16:creationId xmlns:a16="http://schemas.microsoft.com/office/drawing/2014/main" id="{9B06F8EC-FA04-9E2E-0C8C-65EE750DF5BB}"/>
              </a:ext>
            </a:extLst>
          </p:cNvPr>
          <p:cNvSpPr txBox="1"/>
          <p:nvPr/>
        </p:nvSpPr>
        <p:spPr>
          <a:xfrm>
            <a:off x="10153653" y="3932033"/>
            <a:ext cx="1961022" cy="369332"/>
          </a:xfrm>
          <a:prstGeom prst="rect">
            <a:avLst/>
          </a:prstGeom>
          <a:noFill/>
        </p:spPr>
        <p:txBody>
          <a:bodyPr wrap="square" rtlCol="0">
            <a:spAutoFit/>
          </a:bodyPr>
          <a:lstStyle/>
          <a:p>
            <a:r>
              <a:rPr lang="fr-FR" b="1" dirty="0">
                <a:latin typeface="Desdemona" pitchFamily="82" charset="77"/>
              </a:rPr>
              <a:t>Plateau</a:t>
            </a:r>
            <a:endParaRPr lang="fr-FR" dirty="0">
              <a:latin typeface="Desdemona" pitchFamily="82" charset="77"/>
            </a:endParaRPr>
          </a:p>
        </p:txBody>
      </p:sp>
      <p:pic>
        <p:nvPicPr>
          <p:cNvPr id="5130" name="Picture 10" descr="Du repos - Icônes bien-être gratuites">
            <a:extLst>
              <a:ext uri="{FF2B5EF4-FFF2-40B4-BE49-F238E27FC236}">
                <a16:creationId xmlns:a16="http://schemas.microsoft.com/office/drawing/2014/main" id="{F3BFAFE8-CB87-DFD2-A0EF-C1F2FE985A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9361" y="3076465"/>
            <a:ext cx="720811" cy="720811"/>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18F5FCAC-EBF5-2316-8CE1-84B5A0FAD32C}"/>
              </a:ext>
            </a:extLst>
          </p:cNvPr>
          <p:cNvSpPr/>
          <p:nvPr/>
        </p:nvSpPr>
        <p:spPr>
          <a:xfrm>
            <a:off x="803778" y="1684828"/>
            <a:ext cx="3606176" cy="3191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5152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474004144"/>
              </p:ext>
            </p:extLst>
          </p:nvPr>
        </p:nvGraphicFramePr>
        <p:xfrm>
          <a:off x="-2" y="-1"/>
          <a:ext cx="12191970" cy="6553199"/>
        </p:xfrm>
        <a:graphic>
          <a:graphicData uri="http://schemas.openxmlformats.org/drawingml/2006/table">
            <a:tbl>
              <a:tblPr firstRow="1" bandRow="1">
                <a:tableStyleId>{5C22544A-7EE6-4342-B048-85BDC9FD1C3A}</a:tableStyleId>
              </a:tblPr>
              <a:tblGrid>
                <a:gridCol w="6095985">
                  <a:extLst>
                    <a:ext uri="{9D8B030D-6E8A-4147-A177-3AD203B41FA5}">
                      <a16:colId xmlns:a16="http://schemas.microsoft.com/office/drawing/2014/main" val="3977710195"/>
                    </a:ext>
                  </a:extLst>
                </a:gridCol>
                <a:gridCol w="6095985">
                  <a:extLst>
                    <a:ext uri="{9D8B030D-6E8A-4147-A177-3AD203B41FA5}">
                      <a16:colId xmlns:a16="http://schemas.microsoft.com/office/drawing/2014/main" val="2289950232"/>
                    </a:ext>
                  </a:extLst>
                </a:gridCol>
              </a:tblGrid>
              <a:tr h="1125924">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96351771"/>
                  </a:ext>
                </a:extLst>
              </a:tr>
              <a:tr h="5427275">
                <a:tc gridSpan="2">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311" y="1480722"/>
            <a:ext cx="4127378" cy="1117832"/>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4975555" y="2721665"/>
            <a:ext cx="7896025" cy="369332"/>
          </a:xfrm>
          <a:prstGeom prst="rect">
            <a:avLst/>
          </a:prstGeom>
          <a:noFill/>
        </p:spPr>
        <p:txBody>
          <a:bodyPr wrap="square" rtlCol="0">
            <a:spAutoFit/>
          </a:bodyPr>
          <a:lstStyle/>
          <a:p>
            <a:r>
              <a:rPr lang="fr-FR" b="1" dirty="0">
                <a:latin typeface="Desdemona" pitchFamily="82" charset="77"/>
              </a:rPr>
              <a:t>Réponse 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2449988" y="3089510"/>
            <a:ext cx="7475987" cy="307777"/>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7170" name="Picture 2" descr="Obligation d'utiliser un logiciel de caisse certifié">
            <a:extLst>
              <a:ext uri="{FF2B5EF4-FFF2-40B4-BE49-F238E27FC236}">
                <a16:creationId xmlns:a16="http://schemas.microsoft.com/office/drawing/2014/main" id="{73E82B08-F59A-650B-AE10-E5593BEFE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151" y="3658423"/>
            <a:ext cx="2308546" cy="230854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DBA5B44-8CD9-FD61-A88D-BFC94216AC82}"/>
              </a:ext>
            </a:extLst>
          </p:cNvPr>
          <p:cNvSpPr txBox="1"/>
          <p:nvPr/>
        </p:nvSpPr>
        <p:spPr>
          <a:xfrm>
            <a:off x="3646947" y="3616301"/>
            <a:ext cx="7896022" cy="1631216"/>
          </a:xfrm>
          <a:prstGeom prst="rect">
            <a:avLst/>
          </a:prstGeom>
          <a:noFill/>
        </p:spPr>
        <p:txBody>
          <a:bodyPr wrap="square" rtlCol="0">
            <a:spAutoFit/>
          </a:bodyPr>
          <a:lstStyle/>
          <a:p>
            <a:pPr marL="285750" indent="-285750">
              <a:buFontTx/>
              <a:buChar char="-"/>
            </a:pPr>
            <a:r>
              <a:rPr lang="fr-FR" sz="2000" b="1" dirty="0">
                <a:solidFill>
                  <a:srgbClr val="0086C2"/>
                </a:solidFill>
              </a:rPr>
              <a:t>Réponse avant le MERCREDI SOIR</a:t>
            </a:r>
          </a:p>
          <a:p>
            <a:pPr marL="285750" indent="-285750">
              <a:buFontTx/>
              <a:buChar char="-"/>
            </a:pPr>
            <a:r>
              <a:rPr lang="fr-FR" sz="2000" b="1" dirty="0">
                <a:solidFill>
                  <a:srgbClr val="0086C2"/>
                </a:solidFill>
              </a:rPr>
              <a:t>ACTIVER les notifications</a:t>
            </a:r>
          </a:p>
          <a:p>
            <a:pPr marL="285750" indent="-285750">
              <a:buFontTx/>
              <a:buChar char="-"/>
            </a:pPr>
            <a:r>
              <a:rPr lang="fr-FR" sz="2000" b="1" dirty="0">
                <a:solidFill>
                  <a:srgbClr val="0086C2"/>
                </a:solidFill>
              </a:rPr>
              <a:t>La messagerie doit rester un lieu pour échanger entre parents et éducateurs, utile pour transmettre des informations. Vous pouvez échanger entre parents mais en messagerie privée !</a:t>
            </a:r>
          </a:p>
        </p:txBody>
      </p:sp>
      <p:sp>
        <p:nvSpPr>
          <p:cNvPr id="3" name="ZoneTexte 2">
            <a:extLst>
              <a:ext uri="{FF2B5EF4-FFF2-40B4-BE49-F238E27FC236}">
                <a16:creationId xmlns:a16="http://schemas.microsoft.com/office/drawing/2014/main" id="{71A66A5C-ADA2-5F60-F7E8-6CE1A3FA705E}"/>
              </a:ext>
            </a:extLst>
          </p:cNvPr>
          <p:cNvSpPr txBox="1"/>
          <p:nvPr/>
        </p:nvSpPr>
        <p:spPr>
          <a:xfrm>
            <a:off x="4694615" y="5377278"/>
            <a:ext cx="3354917" cy="400110"/>
          </a:xfrm>
          <a:prstGeom prst="rect">
            <a:avLst/>
          </a:prstGeom>
          <a:noFill/>
        </p:spPr>
        <p:txBody>
          <a:bodyPr wrap="square" rtlCol="0">
            <a:spAutoFit/>
          </a:bodyPr>
          <a:lstStyle/>
          <a:p>
            <a:r>
              <a:rPr lang="fr-FR" sz="2000" b="1" dirty="0">
                <a:solidFill>
                  <a:srgbClr val="FF0000"/>
                </a:solidFill>
              </a:rPr>
              <a:t>Nous serons modérateurs !</a:t>
            </a:r>
          </a:p>
        </p:txBody>
      </p:sp>
    </p:spTree>
    <p:extLst>
      <p:ext uri="{BB962C8B-B14F-4D97-AF65-F5344CB8AC3E}">
        <p14:creationId xmlns:p14="http://schemas.microsoft.com/office/powerpoint/2010/main" val="239357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nvGraphicFramePr>
        <p:xfrm>
          <a:off x="803778" y="1684828"/>
          <a:ext cx="10727532" cy="3191740"/>
        </p:xfrm>
        <a:graphic>
          <a:graphicData uri="http://schemas.openxmlformats.org/drawingml/2006/table">
            <a:tbl>
              <a:tblPr firstRow="1" bandRow="1">
                <a:tableStyleId>{5C22544A-7EE6-4342-B048-85BDC9FD1C3A}</a:tableStyleId>
              </a:tblPr>
              <a:tblGrid>
                <a:gridCol w="1787922">
                  <a:extLst>
                    <a:ext uri="{9D8B030D-6E8A-4147-A177-3AD203B41FA5}">
                      <a16:colId xmlns:a16="http://schemas.microsoft.com/office/drawing/2014/main" val="3977710195"/>
                    </a:ext>
                  </a:extLst>
                </a:gridCol>
                <a:gridCol w="1787922">
                  <a:extLst>
                    <a:ext uri="{9D8B030D-6E8A-4147-A177-3AD203B41FA5}">
                      <a16:colId xmlns:a16="http://schemas.microsoft.com/office/drawing/2014/main" val="2289950232"/>
                    </a:ext>
                  </a:extLst>
                </a:gridCol>
                <a:gridCol w="1787922">
                  <a:extLst>
                    <a:ext uri="{9D8B030D-6E8A-4147-A177-3AD203B41FA5}">
                      <a16:colId xmlns:a16="http://schemas.microsoft.com/office/drawing/2014/main" val="2021536379"/>
                    </a:ext>
                  </a:extLst>
                </a:gridCol>
                <a:gridCol w="1787922">
                  <a:extLst>
                    <a:ext uri="{9D8B030D-6E8A-4147-A177-3AD203B41FA5}">
                      <a16:colId xmlns:a16="http://schemas.microsoft.com/office/drawing/2014/main" val="1105410954"/>
                    </a:ext>
                  </a:extLst>
                </a:gridCol>
                <a:gridCol w="1787922">
                  <a:extLst>
                    <a:ext uri="{9D8B030D-6E8A-4147-A177-3AD203B41FA5}">
                      <a16:colId xmlns:a16="http://schemas.microsoft.com/office/drawing/2014/main" val="384327981"/>
                    </a:ext>
                  </a:extLst>
                </a:gridCol>
                <a:gridCol w="1787922">
                  <a:extLst>
                    <a:ext uri="{9D8B030D-6E8A-4147-A177-3AD203B41FA5}">
                      <a16:colId xmlns:a16="http://schemas.microsoft.com/office/drawing/2014/main" val="2202570993"/>
                    </a:ext>
                  </a:extLst>
                </a:gridCol>
              </a:tblGrid>
              <a:tr h="548382">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2643358">
                <a:tc gridSpan="2">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557" y="2648040"/>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6294501" y="3411172"/>
            <a:ext cx="1656153" cy="369332"/>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6096000" y="3721870"/>
            <a:ext cx="1961022" cy="523220"/>
          </a:xfrm>
          <a:prstGeom prst="rect">
            <a:avLst/>
          </a:prstGeom>
          <a:noFill/>
        </p:spPr>
        <p:txBody>
          <a:bodyPr wrap="square" rtlCol="0">
            <a:spAutoFit/>
          </a:bodyPr>
          <a:lstStyle/>
          <a:p>
            <a:pPr algn="ctr"/>
            <a:r>
              <a:rPr lang="fr-FR" sz="1400" b="1" dirty="0"/>
              <a:t>En ligne en fin d’après-midi sur le site du club</a:t>
            </a:r>
            <a:endParaRPr lang="fr-FR" sz="1400" dirty="0"/>
          </a:p>
        </p:txBody>
      </p:sp>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623" y="2479047"/>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4500832" y="3411172"/>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4302331" y="3727419"/>
            <a:ext cx="1961022" cy="523220"/>
          </a:xfrm>
          <a:prstGeom prst="rect">
            <a:avLst/>
          </a:prstGeom>
          <a:noFill/>
        </p:spPr>
        <p:txBody>
          <a:bodyPr wrap="square" rtlCol="0">
            <a:spAutoFit/>
          </a:bodyPr>
          <a:lstStyle/>
          <a:p>
            <a:pPr algn="ctr"/>
            <a:r>
              <a:rPr lang="fr-FR" sz="1400" b="1" dirty="0"/>
              <a:t>U6/U7 : 10H/11H</a:t>
            </a:r>
          </a:p>
          <a:p>
            <a:pPr algn="ctr"/>
            <a:r>
              <a:rPr lang="fr-FR" sz="1400" b="1" dirty="0"/>
              <a:t>U8/U9 : 11H/12H30</a:t>
            </a:r>
            <a:endParaRPr lang="fr-FR" sz="1400" dirty="0"/>
          </a:p>
        </p:txBody>
      </p:sp>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270" y="2733060"/>
            <a:ext cx="1961022" cy="531110"/>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881106" y="3542802"/>
            <a:ext cx="2315865" cy="369332"/>
          </a:xfrm>
          <a:prstGeom prst="rect">
            <a:avLst/>
          </a:prstGeom>
          <a:noFill/>
        </p:spPr>
        <p:txBody>
          <a:bodyPr wrap="square" rtlCol="0">
            <a:spAutoFit/>
          </a:bodyPr>
          <a:lstStyle/>
          <a:p>
            <a:r>
              <a:rPr lang="fr-FR" b="1" dirty="0">
                <a:latin typeface="Desdemona" pitchFamily="82" charset="77"/>
              </a:rPr>
              <a:t>Réponse 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2220589" y="3451890"/>
            <a:ext cx="2192670" cy="738664"/>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2573" y="2495819"/>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9860782" y="3427944"/>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46" name="ZoneTexte 45">
            <a:extLst>
              <a:ext uri="{FF2B5EF4-FFF2-40B4-BE49-F238E27FC236}">
                <a16:creationId xmlns:a16="http://schemas.microsoft.com/office/drawing/2014/main" id="{5D7A7166-3923-5254-9421-60C6FB58678E}"/>
              </a:ext>
            </a:extLst>
          </p:cNvPr>
          <p:cNvSpPr txBox="1"/>
          <p:nvPr/>
        </p:nvSpPr>
        <p:spPr>
          <a:xfrm>
            <a:off x="9712368" y="4222948"/>
            <a:ext cx="1961022" cy="523220"/>
          </a:xfrm>
          <a:prstGeom prst="rect">
            <a:avLst/>
          </a:prstGeom>
          <a:noFill/>
        </p:spPr>
        <p:txBody>
          <a:bodyPr wrap="square" rtlCol="0">
            <a:spAutoFit/>
          </a:bodyPr>
          <a:lstStyle/>
          <a:p>
            <a:pPr algn="ctr"/>
            <a:r>
              <a:rPr lang="fr-FR" sz="1400" b="1" dirty="0"/>
              <a:t>Suivant les convocations</a:t>
            </a:r>
            <a:endParaRPr lang="fr-FR" sz="1400" dirty="0"/>
          </a:p>
        </p:txBody>
      </p:sp>
      <p:sp>
        <p:nvSpPr>
          <p:cNvPr id="48" name="ZoneTexte 47">
            <a:extLst>
              <a:ext uri="{FF2B5EF4-FFF2-40B4-BE49-F238E27FC236}">
                <a16:creationId xmlns:a16="http://schemas.microsoft.com/office/drawing/2014/main" id="{A606897F-9486-0137-A6BE-E1B3C35E7EA8}"/>
              </a:ext>
            </a:extLst>
          </p:cNvPr>
          <p:cNvSpPr txBox="1"/>
          <p:nvPr/>
        </p:nvSpPr>
        <p:spPr>
          <a:xfrm>
            <a:off x="10359489" y="3679094"/>
            <a:ext cx="1961022" cy="369332"/>
          </a:xfrm>
          <a:prstGeom prst="rect">
            <a:avLst/>
          </a:prstGeom>
          <a:noFill/>
        </p:spPr>
        <p:txBody>
          <a:bodyPr wrap="square" rtlCol="0">
            <a:spAutoFit/>
          </a:bodyPr>
          <a:lstStyle/>
          <a:p>
            <a:r>
              <a:rPr lang="fr-FR" b="1" dirty="0">
                <a:latin typeface="Desdemona" pitchFamily="82" charset="77"/>
              </a:rPr>
              <a:t>ou</a:t>
            </a:r>
            <a:endParaRPr lang="fr-FR" dirty="0">
              <a:latin typeface="Desdemona" pitchFamily="82" charset="77"/>
            </a:endParaRPr>
          </a:p>
        </p:txBody>
      </p:sp>
      <p:sp>
        <p:nvSpPr>
          <p:cNvPr id="49" name="ZoneTexte 48">
            <a:extLst>
              <a:ext uri="{FF2B5EF4-FFF2-40B4-BE49-F238E27FC236}">
                <a16:creationId xmlns:a16="http://schemas.microsoft.com/office/drawing/2014/main" id="{9B06F8EC-FA04-9E2E-0C8C-65EE750DF5BB}"/>
              </a:ext>
            </a:extLst>
          </p:cNvPr>
          <p:cNvSpPr txBox="1"/>
          <p:nvPr/>
        </p:nvSpPr>
        <p:spPr>
          <a:xfrm>
            <a:off x="10153653" y="3932033"/>
            <a:ext cx="1961022" cy="369332"/>
          </a:xfrm>
          <a:prstGeom prst="rect">
            <a:avLst/>
          </a:prstGeom>
          <a:noFill/>
        </p:spPr>
        <p:txBody>
          <a:bodyPr wrap="square" rtlCol="0">
            <a:spAutoFit/>
          </a:bodyPr>
          <a:lstStyle/>
          <a:p>
            <a:r>
              <a:rPr lang="fr-FR" b="1" dirty="0">
                <a:latin typeface="Desdemona" pitchFamily="82" charset="77"/>
              </a:rPr>
              <a:t>Plateau</a:t>
            </a:r>
            <a:endParaRPr lang="fr-FR" dirty="0">
              <a:latin typeface="Desdemona" pitchFamily="82" charset="77"/>
            </a:endParaRPr>
          </a:p>
        </p:txBody>
      </p:sp>
      <p:pic>
        <p:nvPicPr>
          <p:cNvPr id="5130" name="Picture 10" descr="Du repos - Icônes bien-être gratuites">
            <a:extLst>
              <a:ext uri="{FF2B5EF4-FFF2-40B4-BE49-F238E27FC236}">
                <a16:creationId xmlns:a16="http://schemas.microsoft.com/office/drawing/2014/main" id="{F3BFAFE8-CB87-DFD2-A0EF-C1F2FE985A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9361" y="3076465"/>
            <a:ext cx="720811" cy="720811"/>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18F5FCAC-EBF5-2316-8CE1-84B5A0FAD32C}"/>
              </a:ext>
            </a:extLst>
          </p:cNvPr>
          <p:cNvSpPr/>
          <p:nvPr/>
        </p:nvSpPr>
        <p:spPr>
          <a:xfrm>
            <a:off x="4358751" y="1691327"/>
            <a:ext cx="1801463" cy="3191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4995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3"/>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extLst>
              <p:ext uri="{D42A27DB-BD31-4B8C-83A1-F6EECF244321}">
                <p14:modId xmlns:p14="http://schemas.microsoft.com/office/powerpoint/2010/main" val="1550531179"/>
              </p:ext>
            </p:extLst>
          </p:nvPr>
        </p:nvGraphicFramePr>
        <p:xfrm>
          <a:off x="-1" y="-1"/>
          <a:ext cx="12191989" cy="6553199"/>
        </p:xfrm>
        <a:graphic>
          <a:graphicData uri="http://schemas.openxmlformats.org/drawingml/2006/table">
            <a:tbl>
              <a:tblPr firstRow="1" bandRow="1">
                <a:tableStyleId>{5C22544A-7EE6-4342-B048-85BDC9FD1C3A}</a:tableStyleId>
              </a:tblPr>
              <a:tblGrid>
                <a:gridCol w="12191989">
                  <a:extLst>
                    <a:ext uri="{9D8B030D-6E8A-4147-A177-3AD203B41FA5}">
                      <a16:colId xmlns:a16="http://schemas.microsoft.com/office/drawing/2014/main" val="2021536379"/>
                    </a:ext>
                  </a:extLst>
                </a:gridCol>
              </a:tblGrid>
              <a:tr h="1125924">
                <a:tc>
                  <a:txBody>
                    <a:bodyPr/>
                    <a:lstStyle/>
                    <a:p>
                      <a:pPr algn="ctr"/>
                      <a:r>
                        <a:rPr lang="fr-F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1096351771"/>
                  </a:ext>
                </a:extLst>
              </a:tr>
              <a:tr h="5427275">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4875" y="1334634"/>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8366903" y="2302146"/>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8168402" y="2618393"/>
            <a:ext cx="1961022" cy="523220"/>
          </a:xfrm>
          <a:prstGeom prst="rect">
            <a:avLst/>
          </a:prstGeom>
          <a:noFill/>
        </p:spPr>
        <p:txBody>
          <a:bodyPr wrap="square" rtlCol="0">
            <a:spAutoFit/>
          </a:bodyPr>
          <a:lstStyle/>
          <a:p>
            <a:pPr algn="ctr"/>
            <a:r>
              <a:rPr lang="fr-FR" sz="1400" b="1" dirty="0"/>
              <a:t>U6/U7 : 10H/11H</a:t>
            </a:r>
          </a:p>
          <a:p>
            <a:pPr algn="ctr"/>
            <a:r>
              <a:rPr lang="fr-FR" sz="1400" b="1" dirty="0"/>
              <a:t>U8/U9 : 11H/12H30</a:t>
            </a:r>
            <a:endParaRPr lang="fr-FR" sz="1400" dirty="0"/>
          </a:p>
        </p:txBody>
      </p:sp>
      <p:pic>
        <p:nvPicPr>
          <p:cNvPr id="2" name="Picture 2" descr="La FDE62 en vidéo - fde62">
            <a:extLst>
              <a:ext uri="{FF2B5EF4-FFF2-40B4-BE49-F238E27FC236}">
                <a16:creationId xmlns:a16="http://schemas.microsoft.com/office/drawing/2014/main" id="{1CCF0AC1-F34A-E1AB-F117-FECFB2DFEB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8892" y="2099983"/>
            <a:ext cx="2716396" cy="29576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1CEC594-F502-13DE-5641-A98D568BE017}"/>
              </a:ext>
            </a:extLst>
          </p:cNvPr>
          <p:cNvSpPr txBox="1"/>
          <p:nvPr/>
        </p:nvSpPr>
        <p:spPr>
          <a:xfrm>
            <a:off x="446666" y="2453800"/>
            <a:ext cx="1549433" cy="1446550"/>
          </a:xfrm>
          <a:prstGeom prst="rect">
            <a:avLst/>
          </a:prstGeom>
          <a:noFill/>
        </p:spPr>
        <p:txBody>
          <a:bodyPr wrap="square" rtlCol="0">
            <a:spAutoFit/>
          </a:bodyPr>
          <a:lstStyle/>
          <a:p>
            <a:pPr algn="ctr"/>
            <a:r>
              <a:rPr lang="fr-FR" sz="4400" b="1" dirty="0">
                <a:latin typeface="SignPainter-HouseScript" panose="02000006070000020004" pitchFamily="2" charset="0"/>
              </a:rPr>
              <a:t>U6</a:t>
            </a:r>
          </a:p>
          <a:p>
            <a:pPr algn="ctr"/>
            <a:r>
              <a:rPr lang="fr-FR" sz="4400" b="1" dirty="0">
                <a:latin typeface="SignPainter-HouseScript" panose="02000006070000020004" pitchFamily="2" charset="0"/>
              </a:rPr>
              <a:t>U7</a:t>
            </a:r>
            <a:endParaRPr lang="fr-FR" sz="4400" dirty="0">
              <a:latin typeface="SignPainter-HouseScript" panose="02000006070000020004" pitchFamily="2" charset="0"/>
            </a:endParaRPr>
          </a:p>
        </p:txBody>
      </p:sp>
      <p:sp>
        <p:nvSpPr>
          <p:cNvPr id="7" name="ZoneTexte 6">
            <a:extLst>
              <a:ext uri="{FF2B5EF4-FFF2-40B4-BE49-F238E27FC236}">
                <a16:creationId xmlns:a16="http://schemas.microsoft.com/office/drawing/2014/main" id="{310B4D0A-E565-4EF3-9BC2-9DF388EE310A}"/>
              </a:ext>
            </a:extLst>
          </p:cNvPr>
          <p:cNvSpPr txBox="1"/>
          <p:nvPr/>
        </p:nvSpPr>
        <p:spPr>
          <a:xfrm>
            <a:off x="402985" y="3805862"/>
            <a:ext cx="1549433" cy="1446550"/>
          </a:xfrm>
          <a:prstGeom prst="rect">
            <a:avLst/>
          </a:prstGeom>
          <a:noFill/>
        </p:spPr>
        <p:txBody>
          <a:bodyPr wrap="square" rtlCol="0">
            <a:spAutoFit/>
          </a:bodyPr>
          <a:lstStyle/>
          <a:p>
            <a:pPr algn="ctr"/>
            <a:r>
              <a:rPr lang="fr-FR" sz="4400" b="1" dirty="0">
                <a:latin typeface="SignPainter-HouseScript" panose="02000006070000020004" pitchFamily="2" charset="0"/>
              </a:rPr>
              <a:t>U8</a:t>
            </a:r>
          </a:p>
          <a:p>
            <a:pPr algn="ctr"/>
            <a:r>
              <a:rPr lang="fr-FR" sz="4400" b="1" dirty="0">
                <a:latin typeface="SignPainter-HouseScript" panose="02000006070000020004" pitchFamily="2" charset="0"/>
              </a:rPr>
              <a:t>U9</a:t>
            </a:r>
            <a:endParaRPr lang="fr-FR" sz="4400" dirty="0">
              <a:latin typeface="SignPainter-HouseScript" panose="02000006070000020004" pitchFamily="2" charset="0"/>
            </a:endParaRPr>
          </a:p>
        </p:txBody>
      </p:sp>
      <p:pic>
        <p:nvPicPr>
          <p:cNvPr id="8" name="Picture 12" descr="Icône Football dans le style iOS Filled">
            <a:extLst>
              <a:ext uri="{FF2B5EF4-FFF2-40B4-BE49-F238E27FC236}">
                <a16:creationId xmlns:a16="http://schemas.microsoft.com/office/drawing/2014/main" id="{5A0C58F7-11F0-A43F-BEAC-E46829226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178" y="2389712"/>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CCA3774B-9D73-2D69-5DC6-2DC9A791C8B4}"/>
              </a:ext>
            </a:extLst>
          </p:cNvPr>
          <p:cNvSpPr txBox="1"/>
          <p:nvPr/>
        </p:nvSpPr>
        <p:spPr>
          <a:xfrm>
            <a:off x="2678819" y="2368884"/>
            <a:ext cx="3029369" cy="1169551"/>
          </a:xfrm>
          <a:prstGeom prst="rect">
            <a:avLst/>
          </a:prstGeom>
          <a:noFill/>
        </p:spPr>
        <p:txBody>
          <a:bodyPr wrap="square" rtlCol="0">
            <a:spAutoFit/>
          </a:bodyPr>
          <a:lstStyle/>
          <a:p>
            <a:r>
              <a:rPr lang="fr-FR" sz="1400" b="1" dirty="0"/>
              <a:t>Séance du Mercredi 10H/11H :</a:t>
            </a:r>
          </a:p>
          <a:p>
            <a:r>
              <a:rPr lang="fr-FR" sz="1400" b="1" dirty="0"/>
              <a:t>(4 temps)</a:t>
            </a:r>
          </a:p>
          <a:p>
            <a:pPr marL="285750" indent="-285750">
              <a:buFontTx/>
              <a:buChar char="-"/>
            </a:pPr>
            <a:r>
              <a:rPr lang="fr-FR" sz="1400" dirty="0"/>
              <a:t>Valentin METIER</a:t>
            </a:r>
          </a:p>
          <a:p>
            <a:pPr marL="285750" indent="-285750">
              <a:buFontTx/>
              <a:buChar char="-"/>
            </a:pPr>
            <a:r>
              <a:rPr lang="fr-FR" sz="1400" dirty="0"/>
              <a:t>Killian LORIEU</a:t>
            </a:r>
          </a:p>
          <a:p>
            <a:pPr marL="285750" indent="-285750">
              <a:buFontTx/>
              <a:buChar char="-"/>
            </a:pPr>
            <a:r>
              <a:rPr lang="fr-FR" sz="1400" dirty="0"/>
              <a:t>Hugo CHANDEBOIS</a:t>
            </a:r>
          </a:p>
        </p:txBody>
      </p:sp>
      <p:pic>
        <p:nvPicPr>
          <p:cNvPr id="16" name="Picture 12" descr="Icône Football dans le style iOS Filled">
            <a:extLst>
              <a:ext uri="{FF2B5EF4-FFF2-40B4-BE49-F238E27FC236}">
                <a16:creationId xmlns:a16="http://schemas.microsoft.com/office/drawing/2014/main" id="{B0D3BECA-86D7-4F7E-6289-A707EE147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349" y="4109772"/>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a:extLst>
              <a:ext uri="{FF2B5EF4-FFF2-40B4-BE49-F238E27FC236}">
                <a16:creationId xmlns:a16="http://schemas.microsoft.com/office/drawing/2014/main" id="{3862AE6B-A2D1-43E7-024D-C9E42C3D66B7}"/>
              </a:ext>
            </a:extLst>
          </p:cNvPr>
          <p:cNvSpPr txBox="1"/>
          <p:nvPr/>
        </p:nvSpPr>
        <p:spPr>
          <a:xfrm>
            <a:off x="2614990" y="4088944"/>
            <a:ext cx="3029369" cy="1384995"/>
          </a:xfrm>
          <a:prstGeom prst="rect">
            <a:avLst/>
          </a:prstGeom>
          <a:noFill/>
        </p:spPr>
        <p:txBody>
          <a:bodyPr wrap="square" rtlCol="0">
            <a:spAutoFit/>
          </a:bodyPr>
          <a:lstStyle/>
          <a:p>
            <a:r>
              <a:rPr lang="fr-FR" sz="1400" b="1" dirty="0"/>
              <a:t>Séance du Mercredi 11H/12H :</a:t>
            </a:r>
          </a:p>
          <a:p>
            <a:r>
              <a:rPr lang="fr-FR" sz="1400" b="1" dirty="0"/>
              <a:t>(4 temps)</a:t>
            </a:r>
          </a:p>
          <a:p>
            <a:pPr marL="285750" indent="-285750">
              <a:buFontTx/>
              <a:buChar char="-"/>
            </a:pPr>
            <a:r>
              <a:rPr lang="fr-FR" sz="1400" dirty="0"/>
              <a:t>Valentin METIER</a:t>
            </a:r>
          </a:p>
          <a:p>
            <a:pPr marL="285750" indent="-285750">
              <a:buFontTx/>
              <a:buChar char="-"/>
            </a:pPr>
            <a:r>
              <a:rPr lang="fr-FR" sz="1400" dirty="0"/>
              <a:t>Killian LORIEU</a:t>
            </a:r>
          </a:p>
          <a:p>
            <a:pPr marL="285750" indent="-285750">
              <a:buFontTx/>
              <a:buChar char="-"/>
            </a:pPr>
            <a:r>
              <a:rPr lang="fr-FR" sz="1400" dirty="0"/>
              <a:t>Hugo CHANDEBOIS</a:t>
            </a:r>
          </a:p>
          <a:p>
            <a:pPr marL="285750" indent="-285750">
              <a:buFontTx/>
              <a:buChar char="-"/>
            </a:pPr>
            <a:r>
              <a:rPr lang="fr-FR" sz="1400" dirty="0"/>
              <a:t>Valentin METIER</a:t>
            </a:r>
          </a:p>
        </p:txBody>
      </p:sp>
      <p:cxnSp>
        <p:nvCxnSpPr>
          <p:cNvPr id="30" name="Connecteur droit 29">
            <a:extLst>
              <a:ext uri="{FF2B5EF4-FFF2-40B4-BE49-F238E27FC236}">
                <a16:creationId xmlns:a16="http://schemas.microsoft.com/office/drawing/2014/main" id="{AA80246D-06CC-2DE3-D632-38956B368FF4}"/>
              </a:ext>
            </a:extLst>
          </p:cNvPr>
          <p:cNvCxnSpPr>
            <a:cxnSpLocks/>
          </p:cNvCxnSpPr>
          <p:nvPr/>
        </p:nvCxnSpPr>
        <p:spPr>
          <a:xfrm>
            <a:off x="6349577" y="2031372"/>
            <a:ext cx="0" cy="3213686"/>
          </a:xfrm>
          <a:prstGeom prst="line">
            <a:avLst/>
          </a:prstGeom>
          <a:ln w="28575">
            <a:prstDash val="sysDot"/>
          </a:ln>
        </p:spPr>
        <p:style>
          <a:lnRef idx="1">
            <a:schemeClr val="dk1"/>
          </a:lnRef>
          <a:fillRef idx="0">
            <a:schemeClr val="dk1"/>
          </a:fillRef>
          <a:effectRef idx="0">
            <a:schemeClr val="dk1"/>
          </a:effectRef>
          <a:fontRef idx="minor">
            <a:schemeClr val="tx1"/>
          </a:fontRef>
        </p:style>
      </p:cxnSp>
      <p:pic>
        <p:nvPicPr>
          <p:cNvPr id="34" name="Picture 2" descr="Obligation d'utiliser un logiciel de caisse certifié">
            <a:extLst>
              <a:ext uri="{FF2B5EF4-FFF2-40B4-BE49-F238E27FC236}">
                <a16:creationId xmlns:a16="http://schemas.microsoft.com/office/drawing/2014/main" id="{C5F5CA1D-6A6C-C00C-C2B6-DD06671996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0747" y="3325179"/>
            <a:ext cx="2308546" cy="2308546"/>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a:extLst>
              <a:ext uri="{FF2B5EF4-FFF2-40B4-BE49-F238E27FC236}">
                <a16:creationId xmlns:a16="http://schemas.microsoft.com/office/drawing/2014/main" id="{672D6CCB-B940-DBD8-AC7A-051F2F2FA04A}"/>
              </a:ext>
            </a:extLst>
          </p:cNvPr>
          <p:cNvSpPr txBox="1"/>
          <p:nvPr/>
        </p:nvSpPr>
        <p:spPr>
          <a:xfrm>
            <a:off x="8496727" y="3442613"/>
            <a:ext cx="7896022" cy="646331"/>
          </a:xfrm>
          <a:prstGeom prst="rect">
            <a:avLst/>
          </a:prstGeom>
          <a:noFill/>
        </p:spPr>
        <p:txBody>
          <a:bodyPr wrap="square" rtlCol="0">
            <a:spAutoFit/>
          </a:bodyPr>
          <a:lstStyle/>
          <a:p>
            <a:r>
              <a:rPr lang="fr-FR" b="1" dirty="0">
                <a:solidFill>
                  <a:srgbClr val="0086C2"/>
                </a:solidFill>
              </a:rPr>
              <a:t>- Respect des heures d’entrainements</a:t>
            </a:r>
          </a:p>
          <a:p>
            <a:pPr marL="285750" indent="-285750">
              <a:buFontTx/>
              <a:buChar char="-"/>
            </a:pPr>
            <a:r>
              <a:rPr lang="fr-FR" b="1" dirty="0">
                <a:solidFill>
                  <a:srgbClr val="0086C2"/>
                </a:solidFill>
              </a:rPr>
              <a:t>Utilisation des vestiaires</a:t>
            </a:r>
          </a:p>
        </p:txBody>
      </p:sp>
      <p:pic>
        <p:nvPicPr>
          <p:cNvPr id="9218" name="Picture 2" descr="Sticker symbole douche - TenStickers">
            <a:extLst>
              <a:ext uri="{FF2B5EF4-FFF2-40B4-BE49-F238E27FC236}">
                <a16:creationId xmlns:a16="http://schemas.microsoft.com/office/drawing/2014/main" id="{914CC4EC-19B1-A9C4-678C-F626DE4FB4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4192" y="4210736"/>
            <a:ext cx="1301348" cy="1301348"/>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343B5061-2D78-4D35-76FB-94A4DF53FEB9}"/>
              </a:ext>
            </a:extLst>
          </p:cNvPr>
          <p:cNvSpPr txBox="1"/>
          <p:nvPr/>
        </p:nvSpPr>
        <p:spPr>
          <a:xfrm>
            <a:off x="8113426" y="5474387"/>
            <a:ext cx="4172513" cy="1015663"/>
          </a:xfrm>
          <a:prstGeom prst="rect">
            <a:avLst/>
          </a:prstGeom>
          <a:noFill/>
        </p:spPr>
        <p:txBody>
          <a:bodyPr wrap="square" rtlCol="0">
            <a:spAutoFit/>
          </a:bodyPr>
          <a:lstStyle/>
          <a:p>
            <a:pPr algn="ctr"/>
            <a:r>
              <a:rPr lang="fr-FR" sz="2000" b="1" dirty="0">
                <a:solidFill>
                  <a:srgbClr val="FF0000"/>
                </a:solidFill>
              </a:rPr>
              <a:t>Il est important que les enfants puissent se responsabiliser et grandir ensemble</a:t>
            </a:r>
          </a:p>
        </p:txBody>
      </p:sp>
    </p:spTree>
    <p:extLst>
      <p:ext uri="{BB962C8B-B14F-4D97-AF65-F5344CB8AC3E}">
        <p14:creationId xmlns:p14="http://schemas.microsoft.com/office/powerpoint/2010/main" val="355030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a:extLst>
              <a:ext uri="{FF2B5EF4-FFF2-40B4-BE49-F238E27FC236}">
                <a16:creationId xmlns:a16="http://schemas.microsoft.com/office/drawing/2014/main" id="{0A6D3DA0-A21C-8B6F-077A-F5BBE40F023E}"/>
              </a:ext>
            </a:extLst>
          </p:cNvPr>
          <p:cNvCxnSpPr>
            <a:cxnSpLocks/>
          </p:cNvCxnSpPr>
          <p:nvPr/>
        </p:nvCxnSpPr>
        <p:spPr>
          <a:xfrm flipV="1">
            <a:off x="150234" y="2200275"/>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812C858-3B24-4732-1A86-DFD4E3D13F0A}"/>
              </a:ext>
            </a:extLst>
          </p:cNvPr>
          <p:cNvCxnSpPr>
            <a:cxnSpLocks/>
          </p:cNvCxnSpPr>
          <p:nvPr/>
        </p:nvCxnSpPr>
        <p:spPr>
          <a:xfrm flipV="1">
            <a:off x="338137" y="4600575"/>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D1FDA6E-F27A-231E-3ED5-65EDF9719747}"/>
              </a:ext>
            </a:extLst>
          </p:cNvPr>
          <p:cNvCxnSpPr>
            <a:cxnSpLocks/>
          </p:cNvCxnSpPr>
          <p:nvPr/>
        </p:nvCxnSpPr>
        <p:spPr>
          <a:xfrm>
            <a:off x="11996950" y="-22586"/>
            <a:ext cx="0" cy="4657725"/>
          </a:xfrm>
          <a:prstGeom prst="straightConnector1">
            <a:avLst/>
          </a:prstGeom>
          <a:ln w="44450" cap="rnd">
            <a:solidFill>
              <a:srgbClr val="FFF4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CD8BC8-DF2A-BE10-4ED8-B37791330DBC}"/>
              </a:ext>
            </a:extLst>
          </p:cNvPr>
          <p:cNvSpPr/>
          <p:nvPr/>
        </p:nvSpPr>
        <p:spPr>
          <a:xfrm>
            <a:off x="2728913" y="6553200"/>
            <a:ext cx="9463087" cy="3047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2A3B760-456C-91EE-0DE4-F0420B8AF195}"/>
              </a:ext>
            </a:extLst>
          </p:cNvPr>
          <p:cNvPicPr>
            <a:picLocks noChangeAspect="1"/>
          </p:cNvPicPr>
          <p:nvPr/>
        </p:nvPicPr>
        <p:blipFill>
          <a:blip r:embed="rId2"/>
          <a:stretch>
            <a:fillRect/>
          </a:stretch>
        </p:blipFill>
        <p:spPr>
          <a:xfrm>
            <a:off x="11739564" y="6553200"/>
            <a:ext cx="257386" cy="304800"/>
          </a:xfrm>
          <a:prstGeom prst="rect">
            <a:avLst/>
          </a:prstGeom>
        </p:spPr>
      </p:pic>
      <p:sp>
        <p:nvSpPr>
          <p:cNvPr id="22" name="ZoneTexte 21">
            <a:extLst>
              <a:ext uri="{FF2B5EF4-FFF2-40B4-BE49-F238E27FC236}">
                <a16:creationId xmlns:a16="http://schemas.microsoft.com/office/drawing/2014/main" id="{F5B13705-2ACC-DA28-D869-020A76E1BE3E}"/>
              </a:ext>
            </a:extLst>
          </p:cNvPr>
          <p:cNvSpPr txBox="1"/>
          <p:nvPr/>
        </p:nvSpPr>
        <p:spPr>
          <a:xfrm>
            <a:off x="4275876" y="6553200"/>
            <a:ext cx="8206484" cy="369332"/>
          </a:xfrm>
          <a:prstGeom prst="rect">
            <a:avLst/>
          </a:prstGeom>
          <a:noFill/>
        </p:spPr>
        <p:txBody>
          <a:bodyPr wrap="square" rtlCol="0">
            <a:spAutoFit/>
          </a:bodyPr>
          <a:lstStyle/>
          <a:p>
            <a:r>
              <a:rPr lang="fr-FR" dirty="0">
                <a:solidFill>
                  <a:schemeClr val="bg1"/>
                </a:solidFill>
                <a:latin typeface="SignPainter-HouseScript" panose="02000006070000020004" pitchFamily="2" charset="0"/>
                <a:cs typeface="Charmonman" pitchFamily="2" charset="-34"/>
              </a:rPr>
              <a:t>US PHILIBERTINE FOOTBALL – « Une Grande Famille, pour un Grand Club, dans un Grand Lieu »</a:t>
            </a:r>
          </a:p>
        </p:txBody>
      </p:sp>
      <p:sp>
        <p:nvSpPr>
          <p:cNvPr id="23" name="Rectangle 22">
            <a:extLst>
              <a:ext uri="{FF2B5EF4-FFF2-40B4-BE49-F238E27FC236}">
                <a16:creationId xmlns:a16="http://schemas.microsoft.com/office/drawing/2014/main" id="{5AE20AD7-66CD-D7FF-44EB-F84C7DC6B2A3}"/>
              </a:ext>
            </a:extLst>
          </p:cNvPr>
          <p:cNvSpPr/>
          <p:nvPr/>
        </p:nvSpPr>
        <p:spPr>
          <a:xfrm>
            <a:off x="2" y="0"/>
            <a:ext cx="9389226" cy="7204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4" name="Ellipse 23">
            <a:extLst>
              <a:ext uri="{FF2B5EF4-FFF2-40B4-BE49-F238E27FC236}">
                <a16:creationId xmlns:a16="http://schemas.microsoft.com/office/drawing/2014/main" id="{1755C475-46D8-094E-AA2C-ED4FC0FAE84E}"/>
              </a:ext>
            </a:extLst>
          </p:cNvPr>
          <p:cNvSpPr/>
          <p:nvPr/>
        </p:nvSpPr>
        <p:spPr>
          <a:xfrm>
            <a:off x="150234" y="55418"/>
            <a:ext cx="604404" cy="609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3</a:t>
            </a:r>
            <a:endParaRPr lang="fr-FR" b="1" dirty="0">
              <a:solidFill>
                <a:schemeClr val="tx1"/>
              </a:solidFill>
            </a:endParaRPr>
          </a:p>
        </p:txBody>
      </p:sp>
      <p:sp>
        <p:nvSpPr>
          <p:cNvPr id="25" name="Parenthèse fermante 24">
            <a:extLst>
              <a:ext uri="{FF2B5EF4-FFF2-40B4-BE49-F238E27FC236}">
                <a16:creationId xmlns:a16="http://schemas.microsoft.com/office/drawing/2014/main" id="{9F880288-C76F-0B57-E028-2000C9080E9E}"/>
              </a:ext>
            </a:extLst>
          </p:cNvPr>
          <p:cNvSpPr/>
          <p:nvPr/>
        </p:nvSpPr>
        <p:spPr>
          <a:xfrm>
            <a:off x="754638" y="27709"/>
            <a:ext cx="110402" cy="665018"/>
          </a:xfrm>
          <a:prstGeom prst="rightBracket">
            <a:avLst/>
          </a:prstGeom>
          <a:ln w="22225">
            <a:solidFill>
              <a:srgbClr val="FFF4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a:extLst>
              <a:ext uri="{FF2B5EF4-FFF2-40B4-BE49-F238E27FC236}">
                <a16:creationId xmlns:a16="http://schemas.microsoft.com/office/drawing/2014/main" id="{2500424F-5342-032E-D02E-D26F47972538}"/>
              </a:ext>
            </a:extLst>
          </p:cNvPr>
          <p:cNvSpPr txBox="1"/>
          <p:nvPr/>
        </p:nvSpPr>
        <p:spPr>
          <a:xfrm>
            <a:off x="997439" y="78787"/>
            <a:ext cx="9887901" cy="523220"/>
          </a:xfrm>
          <a:prstGeom prst="rect">
            <a:avLst/>
          </a:prstGeom>
          <a:noFill/>
        </p:spPr>
        <p:txBody>
          <a:bodyPr wrap="square" rtlCol="0">
            <a:spAutoFit/>
          </a:bodyPr>
          <a:lstStyle/>
          <a:p>
            <a:r>
              <a:rPr lang="fr-FR" sz="2800" i="1" dirty="0">
                <a:solidFill>
                  <a:schemeClr val="bg1"/>
                </a:solidFill>
                <a:cs typeface="Charmonman" pitchFamily="2" charset="-34"/>
              </a:rPr>
              <a:t>L’emploi du temps d’un licencié USPF en foot d’animation</a:t>
            </a:r>
          </a:p>
        </p:txBody>
      </p:sp>
      <p:cxnSp>
        <p:nvCxnSpPr>
          <p:cNvPr id="15" name="Connecteur droit avec flèche 14">
            <a:extLst>
              <a:ext uri="{FF2B5EF4-FFF2-40B4-BE49-F238E27FC236}">
                <a16:creationId xmlns:a16="http://schemas.microsoft.com/office/drawing/2014/main" id="{0146D732-206A-68A9-1D4F-6F2A8C2868A7}"/>
              </a:ext>
            </a:extLst>
          </p:cNvPr>
          <p:cNvCxnSpPr>
            <a:cxnSpLocks/>
          </p:cNvCxnSpPr>
          <p:nvPr/>
        </p:nvCxnSpPr>
        <p:spPr>
          <a:xfrm>
            <a:off x="11739564" y="21214"/>
            <a:ext cx="0" cy="2257425"/>
          </a:xfrm>
          <a:prstGeom prst="straightConnector1">
            <a:avLst/>
          </a:prstGeom>
          <a:ln w="44450" cap="rnd">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13" name="Tableau 13">
            <a:extLst>
              <a:ext uri="{FF2B5EF4-FFF2-40B4-BE49-F238E27FC236}">
                <a16:creationId xmlns:a16="http://schemas.microsoft.com/office/drawing/2014/main" id="{E4CF5F2E-3815-55A1-AF30-74BACE773489}"/>
              </a:ext>
            </a:extLst>
          </p:cNvPr>
          <p:cNvGraphicFramePr>
            <a:graphicFrameLocks noGrp="1"/>
          </p:cNvGraphicFramePr>
          <p:nvPr/>
        </p:nvGraphicFramePr>
        <p:xfrm>
          <a:off x="803778" y="1684828"/>
          <a:ext cx="10727532" cy="3191740"/>
        </p:xfrm>
        <a:graphic>
          <a:graphicData uri="http://schemas.openxmlformats.org/drawingml/2006/table">
            <a:tbl>
              <a:tblPr firstRow="1" bandRow="1">
                <a:tableStyleId>{5C22544A-7EE6-4342-B048-85BDC9FD1C3A}</a:tableStyleId>
              </a:tblPr>
              <a:tblGrid>
                <a:gridCol w="1787922">
                  <a:extLst>
                    <a:ext uri="{9D8B030D-6E8A-4147-A177-3AD203B41FA5}">
                      <a16:colId xmlns:a16="http://schemas.microsoft.com/office/drawing/2014/main" val="3977710195"/>
                    </a:ext>
                  </a:extLst>
                </a:gridCol>
                <a:gridCol w="1787922">
                  <a:extLst>
                    <a:ext uri="{9D8B030D-6E8A-4147-A177-3AD203B41FA5}">
                      <a16:colId xmlns:a16="http://schemas.microsoft.com/office/drawing/2014/main" val="2289950232"/>
                    </a:ext>
                  </a:extLst>
                </a:gridCol>
                <a:gridCol w="1787922">
                  <a:extLst>
                    <a:ext uri="{9D8B030D-6E8A-4147-A177-3AD203B41FA5}">
                      <a16:colId xmlns:a16="http://schemas.microsoft.com/office/drawing/2014/main" val="2021536379"/>
                    </a:ext>
                  </a:extLst>
                </a:gridCol>
                <a:gridCol w="1787922">
                  <a:extLst>
                    <a:ext uri="{9D8B030D-6E8A-4147-A177-3AD203B41FA5}">
                      <a16:colId xmlns:a16="http://schemas.microsoft.com/office/drawing/2014/main" val="1105410954"/>
                    </a:ext>
                  </a:extLst>
                </a:gridCol>
                <a:gridCol w="1787922">
                  <a:extLst>
                    <a:ext uri="{9D8B030D-6E8A-4147-A177-3AD203B41FA5}">
                      <a16:colId xmlns:a16="http://schemas.microsoft.com/office/drawing/2014/main" val="384327981"/>
                    </a:ext>
                  </a:extLst>
                </a:gridCol>
                <a:gridCol w="1787922">
                  <a:extLst>
                    <a:ext uri="{9D8B030D-6E8A-4147-A177-3AD203B41FA5}">
                      <a16:colId xmlns:a16="http://schemas.microsoft.com/office/drawing/2014/main" val="2202570993"/>
                    </a:ext>
                  </a:extLst>
                </a:gridCol>
              </a:tblGrid>
              <a:tr h="548382">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LUNDI</a:t>
                      </a:r>
                    </a:p>
                  </a:txBody>
                  <a:tcPr anchor="ctr">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MARDI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MERCREDI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JEUDI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VENDREDI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r>
                        <a:rPr lang="fr-FR"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SAMEDI</a:t>
                      </a:r>
                    </a:p>
                  </a:txBody>
                  <a:tcPr anchor="ctr">
                    <a:lnL w="12700" cap="flat" cmpd="sng" algn="ctr">
                      <a:solidFill>
                        <a:schemeClr val="tx1"/>
                      </a:solidFill>
                      <a:prstDash val="solid"/>
                      <a:round/>
                      <a:headEnd type="none" w="med" len="med"/>
                      <a:tailEnd type="none" w="med" len="med"/>
                    </a:lnL>
                    <a:solidFill>
                      <a:srgbClr val="FFFF00"/>
                    </a:solidFill>
                  </a:tcPr>
                </a:tc>
                <a:extLst>
                  <a:ext uri="{0D108BD9-81ED-4DB2-BD59-A6C34878D82A}">
                    <a16:rowId xmlns:a16="http://schemas.microsoft.com/office/drawing/2014/main" val="1096351771"/>
                  </a:ext>
                </a:extLst>
              </a:tr>
              <a:tr h="2643358">
                <a:tc gridSpan="2">
                  <a:txBody>
                    <a:bodyPr/>
                    <a:lstStyle/>
                    <a:p>
                      <a:pPr algn="ctr"/>
                      <a:endParaRPr lang="fr-FR" dirty="0"/>
                    </a:p>
                  </a:txBody>
                  <a:tcPr anchor="ct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9172348"/>
                  </a:ext>
                </a:extLst>
              </a:tr>
            </a:tbl>
          </a:graphicData>
        </a:graphic>
      </p:graphicFrame>
      <p:pic>
        <p:nvPicPr>
          <p:cNvPr id="19" name="Picture 2" descr="Des documents - Icônes fichiers et dossiers gratuites">
            <a:extLst>
              <a:ext uri="{FF2B5EF4-FFF2-40B4-BE49-F238E27FC236}">
                <a16:creationId xmlns:a16="http://schemas.microsoft.com/office/drawing/2014/main" id="{5BD89F63-600D-0D60-1734-1C1E37D20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557" y="2648040"/>
            <a:ext cx="597091" cy="597091"/>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472555F-EB3F-EC39-D445-EB6C9BE1F834}"/>
              </a:ext>
            </a:extLst>
          </p:cNvPr>
          <p:cNvSpPr txBox="1"/>
          <p:nvPr/>
        </p:nvSpPr>
        <p:spPr>
          <a:xfrm>
            <a:off x="6263353" y="3411172"/>
            <a:ext cx="1687301" cy="369332"/>
          </a:xfrm>
          <a:prstGeom prst="rect">
            <a:avLst/>
          </a:prstGeom>
          <a:noFill/>
        </p:spPr>
        <p:txBody>
          <a:bodyPr wrap="square" rtlCol="0">
            <a:spAutoFit/>
          </a:bodyPr>
          <a:lstStyle/>
          <a:p>
            <a:r>
              <a:rPr lang="fr-FR" b="1" dirty="0">
                <a:latin typeface="Desdemona" pitchFamily="82" charset="77"/>
              </a:rPr>
              <a:t>Convocations</a:t>
            </a:r>
            <a:endParaRPr lang="fr-FR" dirty="0">
              <a:latin typeface="Desdemona" pitchFamily="82" charset="77"/>
            </a:endParaRPr>
          </a:p>
        </p:txBody>
      </p:sp>
      <p:sp>
        <p:nvSpPr>
          <p:cNvPr id="28" name="ZoneTexte 27">
            <a:extLst>
              <a:ext uri="{FF2B5EF4-FFF2-40B4-BE49-F238E27FC236}">
                <a16:creationId xmlns:a16="http://schemas.microsoft.com/office/drawing/2014/main" id="{4D4883D9-03BA-A323-A18D-72F024C2CF52}"/>
              </a:ext>
            </a:extLst>
          </p:cNvPr>
          <p:cNvSpPr txBox="1"/>
          <p:nvPr/>
        </p:nvSpPr>
        <p:spPr>
          <a:xfrm>
            <a:off x="6096000" y="3721870"/>
            <a:ext cx="1961022" cy="523220"/>
          </a:xfrm>
          <a:prstGeom prst="rect">
            <a:avLst/>
          </a:prstGeom>
          <a:noFill/>
        </p:spPr>
        <p:txBody>
          <a:bodyPr wrap="square" rtlCol="0">
            <a:spAutoFit/>
          </a:bodyPr>
          <a:lstStyle/>
          <a:p>
            <a:pPr algn="ctr"/>
            <a:r>
              <a:rPr lang="fr-FR" sz="1400" b="1" dirty="0"/>
              <a:t>En ligne en fin d’après-midi sur le site du club</a:t>
            </a:r>
            <a:endParaRPr lang="fr-FR" sz="1400" dirty="0"/>
          </a:p>
        </p:txBody>
      </p:sp>
      <p:pic>
        <p:nvPicPr>
          <p:cNvPr id="31" name="Picture 12" descr="Icône Football dans le style iOS Filled">
            <a:extLst>
              <a:ext uri="{FF2B5EF4-FFF2-40B4-BE49-F238E27FC236}">
                <a16:creationId xmlns:a16="http://schemas.microsoft.com/office/drawing/2014/main" id="{773C3736-481D-EB49-23CF-457E73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623" y="2479047"/>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A5CA97C2-3151-03D4-2AB7-67902CC8B83E}"/>
              </a:ext>
            </a:extLst>
          </p:cNvPr>
          <p:cNvSpPr txBox="1"/>
          <p:nvPr/>
        </p:nvSpPr>
        <p:spPr>
          <a:xfrm>
            <a:off x="4500832" y="3411172"/>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33" name="ZoneTexte 32">
            <a:extLst>
              <a:ext uri="{FF2B5EF4-FFF2-40B4-BE49-F238E27FC236}">
                <a16:creationId xmlns:a16="http://schemas.microsoft.com/office/drawing/2014/main" id="{D06F5EEE-0BFE-5181-C78E-776A154F2042}"/>
              </a:ext>
            </a:extLst>
          </p:cNvPr>
          <p:cNvSpPr txBox="1"/>
          <p:nvPr/>
        </p:nvSpPr>
        <p:spPr>
          <a:xfrm>
            <a:off x="4302331" y="3727419"/>
            <a:ext cx="1961022" cy="523220"/>
          </a:xfrm>
          <a:prstGeom prst="rect">
            <a:avLst/>
          </a:prstGeom>
          <a:noFill/>
        </p:spPr>
        <p:txBody>
          <a:bodyPr wrap="square" rtlCol="0">
            <a:spAutoFit/>
          </a:bodyPr>
          <a:lstStyle/>
          <a:p>
            <a:pPr algn="ctr"/>
            <a:r>
              <a:rPr lang="fr-FR" sz="1400" b="1" dirty="0"/>
              <a:t>U6/U7 : 10H/11H</a:t>
            </a:r>
          </a:p>
          <a:p>
            <a:pPr algn="ctr"/>
            <a:r>
              <a:rPr lang="fr-FR" sz="1400" b="1" dirty="0"/>
              <a:t>U8/U9 : 11H/12H30</a:t>
            </a:r>
            <a:endParaRPr lang="fr-FR" sz="1400" dirty="0"/>
          </a:p>
        </p:txBody>
      </p:sp>
      <p:pic>
        <p:nvPicPr>
          <p:cNvPr id="5128" name="Picture 8" descr="Best Free Sports Team Management App | Download Spond">
            <a:extLst>
              <a:ext uri="{FF2B5EF4-FFF2-40B4-BE49-F238E27FC236}">
                <a16:creationId xmlns:a16="http://schemas.microsoft.com/office/drawing/2014/main" id="{64EC4544-598C-AA6C-E081-33AE2C0C6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270" y="2733060"/>
            <a:ext cx="1961022" cy="531110"/>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4336266C-B71E-6B34-94D5-3C1C93B8C3F1}"/>
              </a:ext>
            </a:extLst>
          </p:cNvPr>
          <p:cNvSpPr txBox="1"/>
          <p:nvPr/>
        </p:nvSpPr>
        <p:spPr>
          <a:xfrm>
            <a:off x="821033" y="3494428"/>
            <a:ext cx="2315865" cy="369332"/>
          </a:xfrm>
          <a:prstGeom prst="rect">
            <a:avLst/>
          </a:prstGeom>
          <a:noFill/>
        </p:spPr>
        <p:txBody>
          <a:bodyPr wrap="square" rtlCol="0">
            <a:spAutoFit/>
          </a:bodyPr>
          <a:lstStyle/>
          <a:p>
            <a:r>
              <a:rPr lang="fr-FR" b="1" dirty="0">
                <a:latin typeface="Desdemona" pitchFamily="82" charset="77"/>
              </a:rPr>
              <a:t>Réponse application</a:t>
            </a:r>
            <a:endParaRPr lang="fr-FR" dirty="0">
              <a:latin typeface="Desdemona" pitchFamily="82" charset="77"/>
            </a:endParaRPr>
          </a:p>
        </p:txBody>
      </p:sp>
      <p:sp>
        <p:nvSpPr>
          <p:cNvPr id="43" name="ZoneTexte 42">
            <a:extLst>
              <a:ext uri="{FF2B5EF4-FFF2-40B4-BE49-F238E27FC236}">
                <a16:creationId xmlns:a16="http://schemas.microsoft.com/office/drawing/2014/main" id="{917B5A17-8BA7-DF82-BEEF-D8561110F459}"/>
              </a:ext>
            </a:extLst>
          </p:cNvPr>
          <p:cNvSpPr txBox="1"/>
          <p:nvPr/>
        </p:nvSpPr>
        <p:spPr>
          <a:xfrm>
            <a:off x="2165820" y="3427944"/>
            <a:ext cx="2192670" cy="738664"/>
          </a:xfrm>
          <a:prstGeom prst="rect">
            <a:avLst/>
          </a:prstGeom>
          <a:noFill/>
        </p:spPr>
        <p:txBody>
          <a:bodyPr wrap="square" rtlCol="0">
            <a:spAutoFit/>
          </a:bodyPr>
          <a:lstStyle/>
          <a:p>
            <a:pPr algn="ctr"/>
            <a:r>
              <a:rPr lang="fr-FR" sz="1400" b="1" dirty="0"/>
              <a:t>Permet de connaitre les absences et présences des évènements de la semaine</a:t>
            </a:r>
            <a:endParaRPr lang="fr-FR" sz="1400" dirty="0"/>
          </a:p>
        </p:txBody>
      </p:sp>
      <p:pic>
        <p:nvPicPr>
          <p:cNvPr id="44" name="Picture 12" descr="Icône Football dans le style iOS Filled">
            <a:extLst>
              <a:ext uri="{FF2B5EF4-FFF2-40B4-BE49-F238E27FC236}">
                <a16:creationId xmlns:a16="http://schemas.microsoft.com/office/drawing/2014/main" id="{808233F9-8597-8F13-27A8-9EF9E66B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2573" y="2495819"/>
            <a:ext cx="865641" cy="865641"/>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a:extLst>
              <a:ext uri="{FF2B5EF4-FFF2-40B4-BE49-F238E27FC236}">
                <a16:creationId xmlns:a16="http://schemas.microsoft.com/office/drawing/2014/main" id="{7DAF728C-E24A-1DE3-9315-239C02936351}"/>
              </a:ext>
            </a:extLst>
          </p:cNvPr>
          <p:cNvSpPr txBox="1"/>
          <p:nvPr/>
        </p:nvSpPr>
        <p:spPr>
          <a:xfrm>
            <a:off x="9860782" y="3427944"/>
            <a:ext cx="1961022" cy="369332"/>
          </a:xfrm>
          <a:prstGeom prst="rect">
            <a:avLst/>
          </a:prstGeom>
          <a:noFill/>
        </p:spPr>
        <p:txBody>
          <a:bodyPr wrap="square" rtlCol="0">
            <a:spAutoFit/>
          </a:bodyPr>
          <a:lstStyle/>
          <a:p>
            <a:r>
              <a:rPr lang="fr-FR" b="1" dirty="0">
                <a:latin typeface="Desdemona" pitchFamily="82" charset="77"/>
              </a:rPr>
              <a:t>Entrainement</a:t>
            </a:r>
            <a:endParaRPr lang="fr-FR" dirty="0">
              <a:latin typeface="Desdemona" pitchFamily="82" charset="77"/>
            </a:endParaRPr>
          </a:p>
        </p:txBody>
      </p:sp>
      <p:sp>
        <p:nvSpPr>
          <p:cNvPr id="46" name="ZoneTexte 45">
            <a:extLst>
              <a:ext uri="{FF2B5EF4-FFF2-40B4-BE49-F238E27FC236}">
                <a16:creationId xmlns:a16="http://schemas.microsoft.com/office/drawing/2014/main" id="{5D7A7166-3923-5254-9421-60C6FB58678E}"/>
              </a:ext>
            </a:extLst>
          </p:cNvPr>
          <p:cNvSpPr txBox="1"/>
          <p:nvPr/>
        </p:nvSpPr>
        <p:spPr>
          <a:xfrm>
            <a:off x="9712368" y="4222948"/>
            <a:ext cx="1961022" cy="523220"/>
          </a:xfrm>
          <a:prstGeom prst="rect">
            <a:avLst/>
          </a:prstGeom>
          <a:noFill/>
        </p:spPr>
        <p:txBody>
          <a:bodyPr wrap="square" rtlCol="0">
            <a:spAutoFit/>
          </a:bodyPr>
          <a:lstStyle/>
          <a:p>
            <a:pPr algn="ctr"/>
            <a:r>
              <a:rPr lang="fr-FR" sz="1400" b="1" dirty="0"/>
              <a:t>Suivant les convocations</a:t>
            </a:r>
            <a:endParaRPr lang="fr-FR" sz="1400" dirty="0"/>
          </a:p>
        </p:txBody>
      </p:sp>
      <p:sp>
        <p:nvSpPr>
          <p:cNvPr id="48" name="ZoneTexte 47">
            <a:extLst>
              <a:ext uri="{FF2B5EF4-FFF2-40B4-BE49-F238E27FC236}">
                <a16:creationId xmlns:a16="http://schemas.microsoft.com/office/drawing/2014/main" id="{A606897F-9486-0137-A6BE-E1B3C35E7EA8}"/>
              </a:ext>
            </a:extLst>
          </p:cNvPr>
          <p:cNvSpPr txBox="1"/>
          <p:nvPr/>
        </p:nvSpPr>
        <p:spPr>
          <a:xfrm>
            <a:off x="10359489" y="3679094"/>
            <a:ext cx="1961022" cy="369332"/>
          </a:xfrm>
          <a:prstGeom prst="rect">
            <a:avLst/>
          </a:prstGeom>
          <a:noFill/>
        </p:spPr>
        <p:txBody>
          <a:bodyPr wrap="square" rtlCol="0">
            <a:spAutoFit/>
          </a:bodyPr>
          <a:lstStyle/>
          <a:p>
            <a:r>
              <a:rPr lang="fr-FR" b="1" dirty="0">
                <a:latin typeface="Desdemona" pitchFamily="82" charset="77"/>
              </a:rPr>
              <a:t>ou</a:t>
            </a:r>
            <a:endParaRPr lang="fr-FR" dirty="0">
              <a:latin typeface="Desdemona" pitchFamily="82" charset="77"/>
            </a:endParaRPr>
          </a:p>
        </p:txBody>
      </p:sp>
      <p:sp>
        <p:nvSpPr>
          <p:cNvPr id="49" name="ZoneTexte 48">
            <a:extLst>
              <a:ext uri="{FF2B5EF4-FFF2-40B4-BE49-F238E27FC236}">
                <a16:creationId xmlns:a16="http://schemas.microsoft.com/office/drawing/2014/main" id="{9B06F8EC-FA04-9E2E-0C8C-65EE750DF5BB}"/>
              </a:ext>
            </a:extLst>
          </p:cNvPr>
          <p:cNvSpPr txBox="1"/>
          <p:nvPr/>
        </p:nvSpPr>
        <p:spPr>
          <a:xfrm>
            <a:off x="10153653" y="3932033"/>
            <a:ext cx="1961022" cy="369332"/>
          </a:xfrm>
          <a:prstGeom prst="rect">
            <a:avLst/>
          </a:prstGeom>
          <a:noFill/>
        </p:spPr>
        <p:txBody>
          <a:bodyPr wrap="square" rtlCol="0">
            <a:spAutoFit/>
          </a:bodyPr>
          <a:lstStyle/>
          <a:p>
            <a:r>
              <a:rPr lang="fr-FR" b="1" dirty="0">
                <a:latin typeface="Desdemona" pitchFamily="82" charset="77"/>
              </a:rPr>
              <a:t>Plateau</a:t>
            </a:r>
            <a:endParaRPr lang="fr-FR" dirty="0">
              <a:latin typeface="Desdemona" pitchFamily="82" charset="77"/>
            </a:endParaRPr>
          </a:p>
        </p:txBody>
      </p:sp>
      <p:pic>
        <p:nvPicPr>
          <p:cNvPr id="5130" name="Picture 10" descr="Du repos - Icônes bien-être gratuites">
            <a:extLst>
              <a:ext uri="{FF2B5EF4-FFF2-40B4-BE49-F238E27FC236}">
                <a16:creationId xmlns:a16="http://schemas.microsoft.com/office/drawing/2014/main" id="{F3BFAFE8-CB87-DFD2-A0EF-C1F2FE985A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9361" y="3076465"/>
            <a:ext cx="720811" cy="720811"/>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18F5FCAC-EBF5-2316-8CE1-84B5A0FAD32C}"/>
              </a:ext>
            </a:extLst>
          </p:cNvPr>
          <p:cNvSpPr/>
          <p:nvPr/>
        </p:nvSpPr>
        <p:spPr>
          <a:xfrm>
            <a:off x="6149111" y="1684827"/>
            <a:ext cx="1801463" cy="3191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5223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1914</Words>
  <Application>Microsoft Macintosh PowerPoint</Application>
  <PresentationFormat>Grand écran</PresentationFormat>
  <Paragraphs>415</Paragraphs>
  <Slides>19</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19</vt:i4>
      </vt:variant>
    </vt:vector>
  </HeadingPairs>
  <TitlesOfParts>
    <vt:vector size="28" baseType="lpstr">
      <vt:lpstr>Arial</vt:lpstr>
      <vt:lpstr>BlissCaps Light</vt:lpstr>
      <vt:lpstr>Calibri</vt:lpstr>
      <vt:lpstr>Calibri Light</vt:lpstr>
      <vt:lpstr>Desdemona</vt:lpstr>
      <vt:lpstr>Impact</vt:lpstr>
      <vt:lpstr>Lao UI</vt:lpstr>
      <vt:lpstr>SignPainter-HouseScript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Valentin Métier</dc:creator>
  <cp:lastModifiedBy>Valentin Métier</cp:lastModifiedBy>
  <cp:revision>13</cp:revision>
  <dcterms:created xsi:type="dcterms:W3CDTF">2023-05-23T12:40:08Z</dcterms:created>
  <dcterms:modified xsi:type="dcterms:W3CDTF">2023-08-26T09:30:41Z</dcterms:modified>
</cp:coreProperties>
</file>