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1" r:id="rId3"/>
    <p:sldId id="307" r:id="rId4"/>
    <p:sldId id="304" r:id="rId5"/>
    <p:sldId id="267" r:id="rId6"/>
    <p:sldId id="268" r:id="rId7"/>
    <p:sldId id="278" r:id="rId8"/>
    <p:sldId id="279" r:id="rId9"/>
    <p:sldId id="280" r:id="rId10"/>
    <p:sldId id="270" r:id="rId11"/>
    <p:sldId id="301" r:id="rId12"/>
    <p:sldId id="305" r:id="rId13"/>
    <p:sldId id="306" r:id="rId14"/>
    <p:sldId id="441" r:id="rId15"/>
    <p:sldId id="566" r:id="rId16"/>
    <p:sldId id="567" r:id="rId17"/>
    <p:sldId id="303"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C2"/>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7"/>
    <p:restoredTop sz="94856"/>
  </p:normalViewPr>
  <p:slideViewPr>
    <p:cSldViewPr snapToGrid="0">
      <p:cViewPr>
        <p:scale>
          <a:sx n="87" d="100"/>
          <a:sy n="87" d="100"/>
        </p:scale>
        <p:origin x="1536" y="9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D43AF-988E-204F-A3B8-4E2E2FB5D57B}" type="datetimeFigureOut">
              <a:rPr lang="fr-FR" smtClean="0"/>
              <a:t>26/08/2023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B77DB-F600-2245-B4D8-902B9FD45D77}" type="slidenum">
              <a:rPr lang="fr-FR" smtClean="0"/>
              <a:t>‹N°›</a:t>
            </a:fld>
            <a:endParaRPr lang="fr-FR"/>
          </a:p>
        </p:txBody>
      </p:sp>
    </p:spTree>
    <p:extLst>
      <p:ext uri="{BB962C8B-B14F-4D97-AF65-F5344CB8AC3E}">
        <p14:creationId xmlns:p14="http://schemas.microsoft.com/office/powerpoint/2010/main" val="3242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1DB77DB-F600-2245-B4D8-902B9FD45D77}" type="slidenum">
              <a:rPr lang="fr-FR" smtClean="0"/>
              <a:t>10</a:t>
            </a:fld>
            <a:endParaRPr lang="fr-FR"/>
          </a:p>
        </p:txBody>
      </p:sp>
    </p:spTree>
    <p:extLst>
      <p:ext uri="{BB962C8B-B14F-4D97-AF65-F5344CB8AC3E}">
        <p14:creationId xmlns:p14="http://schemas.microsoft.com/office/powerpoint/2010/main" val="405940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14</a:t>
            </a:fld>
            <a:endParaRPr lang="fr-FR" dirty="0"/>
          </a:p>
        </p:txBody>
      </p:sp>
    </p:spTree>
    <p:extLst>
      <p:ext uri="{BB962C8B-B14F-4D97-AF65-F5344CB8AC3E}">
        <p14:creationId xmlns:p14="http://schemas.microsoft.com/office/powerpoint/2010/main" val="286269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15</a:t>
            </a:fld>
            <a:endParaRPr lang="fr-FR" dirty="0"/>
          </a:p>
        </p:txBody>
      </p:sp>
    </p:spTree>
    <p:extLst>
      <p:ext uri="{BB962C8B-B14F-4D97-AF65-F5344CB8AC3E}">
        <p14:creationId xmlns:p14="http://schemas.microsoft.com/office/powerpoint/2010/main" val="345191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16</a:t>
            </a:fld>
            <a:endParaRPr lang="fr-FR" dirty="0"/>
          </a:p>
        </p:txBody>
      </p:sp>
    </p:spTree>
    <p:extLst>
      <p:ext uri="{BB962C8B-B14F-4D97-AF65-F5344CB8AC3E}">
        <p14:creationId xmlns:p14="http://schemas.microsoft.com/office/powerpoint/2010/main" val="312291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D883E-A64C-9CE9-6DE7-913DFA2A45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CF5FE9-33A9-4DEB-D88D-EE1AFEEEA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8CB5276-0EF8-BBC5-1A46-36041034F70D}"/>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6B588654-5D01-5276-5654-0CC2A852FE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079A7A-AECF-FCF4-87E7-D8982FD54CD5}"/>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57712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F04FA-08CE-8980-2023-83E1E6A208F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4DDF49-FDEF-30D6-2580-A628335F46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FD9524-20C9-9922-7B4F-3CB381686AD1}"/>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94E6148F-AA7D-5E25-4D67-8476876099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E92831-5CCD-B5F4-79AE-B9FF52F047A4}"/>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57228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070C505-CB24-FE8D-0AA9-09277F2E1A9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3BF24AA-5722-367C-D410-DAEBF2099B6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CF1ADE-CBFE-DC2C-7770-A7B0F128518B}"/>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83C30F28-7650-516A-8A7C-07A0C6102D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DA2D27-58A9-74B5-B5F8-ECEE4A2F0D94}"/>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55762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DC8EB-E51F-CB74-FF7B-D04E83E09F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42BEFB6-0FAE-2F92-A236-EBF7A84BDF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B96C32-D80D-C649-1B15-44C177775ACD}"/>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1797A77D-FC76-B268-EC3A-B9A207B4FF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D04A3C-65BC-8BD1-4FB5-0CAD32C15881}"/>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231226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72C4A-BE78-217A-0293-5C094D4D947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E595101-0113-5C49-2D04-F84A5B6A9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9B8253-AEE3-1C65-080D-E5751C39748A}"/>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F2DF8B98-7754-BD95-6A0C-079C4E427C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B2A209-8C3E-F998-0AFA-C360B748E31B}"/>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026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28843-DEDA-4248-4217-C3B376E4A7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185C43-8F49-AC9F-CDC0-C4EC7D9D0AE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5A00B4-6500-4E9D-1077-6DB415CFD5A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5D3749-9118-714E-FEA4-B18B60FC9815}"/>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6" name="Espace réservé du pied de page 5">
            <a:extLst>
              <a:ext uri="{FF2B5EF4-FFF2-40B4-BE49-F238E27FC236}">
                <a16:creationId xmlns:a16="http://schemas.microsoft.com/office/drawing/2014/main" id="{BB089D6C-695E-3C8F-A378-A4AAD4660C8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68DE04-C7BF-1FF6-69C1-1CBC4119037D}"/>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3548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21E16-858B-FEB7-D326-4041BF58D23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C2B3646-DE5F-037B-6F71-CB4A5A972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7191A8-6C42-515D-C20E-264CAE6E798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54756DC-110C-A20F-7259-D1A2A7556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A67AA7-7610-AC6F-3204-FF01D404A2E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A3C956E-3C31-E18C-5ED6-B1139085592B}"/>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8" name="Espace réservé du pied de page 7">
            <a:extLst>
              <a:ext uri="{FF2B5EF4-FFF2-40B4-BE49-F238E27FC236}">
                <a16:creationId xmlns:a16="http://schemas.microsoft.com/office/drawing/2014/main" id="{4C7DA86A-77CE-AEC8-47BD-F00F6453FA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EAACB71-5C13-93C9-4A24-2234693AEBB8}"/>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251073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231B0-490A-B523-8A4F-80543546F4C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056D43B-3D80-A323-6C30-95C072D41C29}"/>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4" name="Espace réservé du pied de page 3">
            <a:extLst>
              <a:ext uri="{FF2B5EF4-FFF2-40B4-BE49-F238E27FC236}">
                <a16:creationId xmlns:a16="http://schemas.microsoft.com/office/drawing/2014/main" id="{1A8CBE67-83BF-630A-F94B-E1D3F0810C2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42E6D21-C2B3-AAD1-183D-9039F601790B}"/>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26219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AC9CDC-4930-5814-1E4A-2E9DE145AC6C}"/>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3" name="Espace réservé du pied de page 2">
            <a:extLst>
              <a:ext uri="{FF2B5EF4-FFF2-40B4-BE49-F238E27FC236}">
                <a16:creationId xmlns:a16="http://schemas.microsoft.com/office/drawing/2014/main" id="{90E7E139-10EF-51C1-C896-A9447A3117F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638F3B1-3D78-DB58-9AB1-9377AFA6BD3D}"/>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3273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2F12C-4271-043E-7695-64167FC1BC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6043301-2DDC-9AF7-840A-02160C47B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D266202-A78A-7934-537E-C3BD84CDE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AA88D0-F142-7B6A-9CD1-6C4980B9F867}"/>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6" name="Espace réservé du pied de page 5">
            <a:extLst>
              <a:ext uri="{FF2B5EF4-FFF2-40B4-BE49-F238E27FC236}">
                <a16:creationId xmlns:a16="http://schemas.microsoft.com/office/drawing/2014/main" id="{8A67599C-25E9-9528-93E2-81D83E36DC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9F4B51-E9B9-64DA-6993-184BBFAD9A6E}"/>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413390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D868A3-7FC4-7C21-5019-BF15DAD07D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4B0E20-103B-84DD-DB36-FCC394D07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D1B2291-E9BA-E2FB-C76A-A3EA6DA70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BEEA29-DA6D-DCD3-8A08-453DAF04BCF5}"/>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6" name="Espace réservé du pied de page 5">
            <a:extLst>
              <a:ext uri="{FF2B5EF4-FFF2-40B4-BE49-F238E27FC236}">
                <a16:creationId xmlns:a16="http://schemas.microsoft.com/office/drawing/2014/main" id="{D979B21D-7A50-CEFC-8D2B-9FA121C1A7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C44AD1-DFE0-BD2E-A6A0-23AC414328E1}"/>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58566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57E435-F97B-76DC-154A-BAAE97B53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C4FF1B-5532-B572-87AE-5BE31A6A8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7E9E6C-3596-63BD-1C46-51BBC1931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67C2887E-88BF-BDE5-F4A6-F18D42024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85F20E2-6683-4BB8-9169-3336553F5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49492-FF95-E746-9A5B-42E275FF104D}" type="slidenum">
              <a:rPr lang="fr-FR" smtClean="0"/>
              <a:t>‹N°›</a:t>
            </a:fld>
            <a:endParaRPr lang="fr-FR"/>
          </a:p>
        </p:txBody>
      </p:sp>
    </p:spTree>
    <p:extLst>
      <p:ext uri="{BB962C8B-B14F-4D97-AF65-F5344CB8AC3E}">
        <p14:creationId xmlns:p14="http://schemas.microsoft.com/office/powerpoint/2010/main" val="221256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43.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uspfootball.com/billetteri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mailto:boursierkarine0@gmail.com" TargetMode="External"/><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1.png"/><Relationship Id="rId10" Type="http://schemas.openxmlformats.org/officeDocument/2006/relationships/image" Target="../media/image14.png"/><Relationship Id="rId4" Type="http://schemas.openxmlformats.org/officeDocument/2006/relationships/image" Target="../media/image30.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8.png"/><Relationship Id="rId21" Type="http://schemas.openxmlformats.org/officeDocument/2006/relationships/image" Target="../media/image25.png"/><Relationship Id="rId7" Type="http://schemas.microsoft.com/office/2007/relationships/hdphoto" Target="../media/hdphoto1.wdp"/><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5.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7.jpe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32.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8.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39.png"/><Relationship Id="rId1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17.png"/><Relationship Id="rId12"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8.png"/><Relationship Id="rId5" Type="http://schemas.openxmlformats.org/officeDocument/2006/relationships/image" Target="../media/image49.png"/><Relationship Id="rId15" Type="http://schemas.openxmlformats.org/officeDocument/2006/relationships/image" Target="../media/image53.png"/><Relationship Id="rId10" Type="http://schemas.openxmlformats.org/officeDocument/2006/relationships/image" Target="../media/image18.png"/><Relationship Id="rId4" Type="http://schemas.openxmlformats.org/officeDocument/2006/relationships/image" Target="../media/image39.png"/><Relationship Id="rId9" Type="http://schemas.openxmlformats.org/officeDocument/2006/relationships/image" Target="../media/image46.png"/><Relationship Id="rId1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664D0F-D043-BE44-3461-AEC0B46D96B4}"/>
              </a:ext>
            </a:extLst>
          </p:cNvPr>
          <p:cNvPicPr>
            <a:picLocks noChangeAspect="1"/>
          </p:cNvPicPr>
          <p:nvPr/>
        </p:nvPicPr>
        <p:blipFill rotWithShape="1">
          <a:blip r:embed="rId2"/>
          <a:srcRect t="-1" r="388" b="-3964"/>
          <a:stretch/>
        </p:blipFill>
        <p:spPr>
          <a:xfrm>
            <a:off x="0" y="0"/>
            <a:ext cx="4829752" cy="7129849"/>
          </a:xfrm>
          <a:prstGeom prst="rect">
            <a:avLst/>
          </a:prstGeom>
        </p:spPr>
      </p:pic>
      <p:sp>
        <p:nvSpPr>
          <p:cNvPr id="5" name="Rectangle 4">
            <a:extLst>
              <a:ext uri="{FF2B5EF4-FFF2-40B4-BE49-F238E27FC236}">
                <a16:creationId xmlns:a16="http://schemas.microsoft.com/office/drawing/2014/main" id="{637E0601-4B5A-49DF-DD05-8F7D31D3B7CE}"/>
              </a:ext>
            </a:extLst>
          </p:cNvPr>
          <p:cNvSpPr/>
          <p:nvPr/>
        </p:nvSpPr>
        <p:spPr>
          <a:xfrm>
            <a:off x="4829752" y="0"/>
            <a:ext cx="7362248" cy="6858000"/>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38332773-FC6B-5271-881E-C50B557FF80F}"/>
              </a:ext>
            </a:extLst>
          </p:cNvPr>
          <p:cNvSpPr/>
          <p:nvPr/>
        </p:nvSpPr>
        <p:spPr>
          <a:xfrm rot="2104507">
            <a:off x="2017870" y="2699440"/>
            <a:ext cx="2747386" cy="358563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5EAFD14-65FD-BE7E-4C36-74130A5AB0D0}"/>
              </a:ext>
            </a:extLst>
          </p:cNvPr>
          <p:cNvSpPr/>
          <p:nvPr/>
        </p:nvSpPr>
        <p:spPr>
          <a:xfrm rot="5400000">
            <a:off x="3242689" y="4997969"/>
            <a:ext cx="1954349" cy="165660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8ECFB8F-2072-FA9F-46D4-51913C755CB7}"/>
              </a:ext>
            </a:extLst>
          </p:cNvPr>
          <p:cNvSpPr txBox="1"/>
          <p:nvPr/>
        </p:nvSpPr>
        <p:spPr>
          <a:xfrm>
            <a:off x="5147011" y="62566"/>
            <a:ext cx="6760564" cy="1323439"/>
          </a:xfrm>
          <a:prstGeom prst="rect">
            <a:avLst/>
          </a:prstGeom>
          <a:noFill/>
        </p:spPr>
        <p:txBody>
          <a:bodyPr wrap="square" rtlCol="0">
            <a:spAutoFit/>
          </a:bodyPr>
          <a:lstStyle/>
          <a:p>
            <a:r>
              <a:rPr lang="fr-FR" sz="8000" b="1" dirty="0">
                <a:solidFill>
                  <a:schemeClr val="bg1"/>
                </a:solidFill>
                <a:latin typeface="SignPainter-HouseScript" panose="02000006070000020004" pitchFamily="2" charset="0"/>
              </a:rPr>
              <a:t>Réunion de Rentrée</a:t>
            </a:r>
            <a:endParaRPr lang="fr-FR" sz="8000" b="1" dirty="0">
              <a:solidFill>
                <a:schemeClr val="bg1"/>
              </a:solidFill>
            </a:endParaRPr>
          </a:p>
        </p:txBody>
      </p:sp>
      <p:sp>
        <p:nvSpPr>
          <p:cNvPr id="9" name="ZoneTexte 8">
            <a:extLst>
              <a:ext uri="{FF2B5EF4-FFF2-40B4-BE49-F238E27FC236}">
                <a16:creationId xmlns:a16="http://schemas.microsoft.com/office/drawing/2014/main" id="{B6A2AEF8-1D22-C57B-69E8-B28B3363DDE7}"/>
              </a:ext>
            </a:extLst>
          </p:cNvPr>
          <p:cNvSpPr txBox="1"/>
          <p:nvPr/>
        </p:nvSpPr>
        <p:spPr>
          <a:xfrm>
            <a:off x="5800389" y="1011012"/>
            <a:ext cx="6760564" cy="1323439"/>
          </a:xfrm>
          <a:prstGeom prst="rect">
            <a:avLst/>
          </a:prstGeom>
          <a:noFill/>
        </p:spPr>
        <p:txBody>
          <a:bodyPr wrap="square" rtlCol="0">
            <a:spAutoFit/>
          </a:bodyPr>
          <a:lstStyle/>
          <a:p>
            <a:r>
              <a:rPr lang="fr-FR" sz="8000" b="1" dirty="0">
                <a:solidFill>
                  <a:schemeClr val="bg1"/>
                </a:solidFill>
                <a:latin typeface="SignPainter-HouseScript" panose="02000006070000020004" pitchFamily="2" charset="0"/>
              </a:rPr>
              <a:t>26 Aout 2023</a:t>
            </a:r>
            <a:endParaRPr lang="fr-FR" sz="8000" b="1" dirty="0">
              <a:solidFill>
                <a:schemeClr val="bg1"/>
              </a:solidFill>
            </a:endParaRPr>
          </a:p>
        </p:txBody>
      </p:sp>
      <p:pic>
        <p:nvPicPr>
          <p:cNvPr id="1026" name="Picture 2" descr="LIGUE DE FOOTBALL DES PAYS DE LA LOIRE">
            <a:extLst>
              <a:ext uri="{FF2B5EF4-FFF2-40B4-BE49-F238E27FC236}">
                <a16:creationId xmlns:a16="http://schemas.microsoft.com/office/drawing/2014/main" id="{F4A9B94B-FB7C-2EDD-069B-5C73605BC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140" y="73575"/>
            <a:ext cx="721764" cy="866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Écoresponsabilité &gt; Les logos – DISTRICT DE FOOTBALL DE LOIRE-ATLANTIQUE">
            <a:extLst>
              <a:ext uri="{FF2B5EF4-FFF2-40B4-BE49-F238E27FC236}">
                <a16:creationId xmlns:a16="http://schemas.microsoft.com/office/drawing/2014/main" id="{D4DA562F-81D4-7C4B-89F1-79409EA26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9" y="1420488"/>
            <a:ext cx="1337349" cy="945401"/>
          </a:xfrm>
          <a:prstGeom prst="rect">
            <a:avLst/>
          </a:prstGeom>
          <a:noFill/>
          <a:extLst>
            <a:ext uri="{909E8E84-426E-40DD-AFC4-6F175D3DCCD1}">
              <a14:hiddenFill xmlns:a14="http://schemas.microsoft.com/office/drawing/2010/main">
                <a:solidFill>
                  <a:srgbClr val="FFFFFF"/>
                </a:solidFill>
              </a14:hiddenFill>
            </a:ext>
          </a:extLst>
        </p:spPr>
      </p:pic>
      <p:sp>
        <p:nvSpPr>
          <p:cNvPr id="14" name="Hexagone 13">
            <a:extLst>
              <a:ext uri="{FF2B5EF4-FFF2-40B4-BE49-F238E27FC236}">
                <a16:creationId xmlns:a16="http://schemas.microsoft.com/office/drawing/2014/main" id="{8574F1EC-092C-07B2-677D-E0331F0D8518}"/>
              </a:ext>
            </a:extLst>
          </p:cNvPr>
          <p:cNvSpPr/>
          <p:nvPr/>
        </p:nvSpPr>
        <p:spPr>
          <a:xfrm rot="470948">
            <a:off x="3564138" y="1583434"/>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Hexagone 14">
            <a:extLst>
              <a:ext uri="{FF2B5EF4-FFF2-40B4-BE49-F238E27FC236}">
                <a16:creationId xmlns:a16="http://schemas.microsoft.com/office/drawing/2014/main" id="{A605316C-E8B0-19D0-9216-FAFEB968CF19}"/>
              </a:ext>
            </a:extLst>
          </p:cNvPr>
          <p:cNvSpPr/>
          <p:nvPr/>
        </p:nvSpPr>
        <p:spPr>
          <a:xfrm rot="470948">
            <a:off x="5011574" y="101615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Hexagone 15">
            <a:extLst>
              <a:ext uri="{FF2B5EF4-FFF2-40B4-BE49-F238E27FC236}">
                <a16:creationId xmlns:a16="http://schemas.microsoft.com/office/drawing/2014/main" id="{04349DC6-7557-A97D-95B0-EFE4352FC91A}"/>
              </a:ext>
            </a:extLst>
          </p:cNvPr>
          <p:cNvSpPr/>
          <p:nvPr/>
        </p:nvSpPr>
        <p:spPr>
          <a:xfrm rot="470948">
            <a:off x="5207699" y="-462670"/>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Hexagone 16">
            <a:extLst>
              <a:ext uri="{FF2B5EF4-FFF2-40B4-BE49-F238E27FC236}">
                <a16:creationId xmlns:a16="http://schemas.microsoft.com/office/drawing/2014/main" id="{81DEDF2E-B22F-2715-8D44-ADEB3B604505}"/>
              </a:ext>
            </a:extLst>
          </p:cNvPr>
          <p:cNvSpPr/>
          <p:nvPr/>
        </p:nvSpPr>
        <p:spPr>
          <a:xfrm rot="470948">
            <a:off x="4758302" y="249138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Hexagone 17">
            <a:extLst>
              <a:ext uri="{FF2B5EF4-FFF2-40B4-BE49-F238E27FC236}">
                <a16:creationId xmlns:a16="http://schemas.microsoft.com/office/drawing/2014/main" id="{9F00EC93-D11B-0730-195F-A55B3FBAB0E4}"/>
              </a:ext>
            </a:extLst>
          </p:cNvPr>
          <p:cNvSpPr/>
          <p:nvPr/>
        </p:nvSpPr>
        <p:spPr>
          <a:xfrm rot="470948">
            <a:off x="3834466" y="12768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Hexagone 18">
            <a:extLst>
              <a:ext uri="{FF2B5EF4-FFF2-40B4-BE49-F238E27FC236}">
                <a16:creationId xmlns:a16="http://schemas.microsoft.com/office/drawing/2014/main" id="{67E2339F-8C17-1DCB-D79F-7C5F6004797D}"/>
              </a:ext>
            </a:extLst>
          </p:cNvPr>
          <p:cNvSpPr/>
          <p:nvPr/>
        </p:nvSpPr>
        <p:spPr>
          <a:xfrm rot="470948">
            <a:off x="6395422" y="454815"/>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Hexagone 19">
            <a:extLst>
              <a:ext uri="{FF2B5EF4-FFF2-40B4-BE49-F238E27FC236}">
                <a16:creationId xmlns:a16="http://schemas.microsoft.com/office/drawing/2014/main" id="{3F41C1CE-C0CD-D6F8-B7E8-7F65AA8AD471}"/>
              </a:ext>
            </a:extLst>
          </p:cNvPr>
          <p:cNvSpPr/>
          <p:nvPr/>
        </p:nvSpPr>
        <p:spPr>
          <a:xfrm rot="470948">
            <a:off x="6578320" y="-995892"/>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Hexagone 20">
            <a:extLst>
              <a:ext uri="{FF2B5EF4-FFF2-40B4-BE49-F238E27FC236}">
                <a16:creationId xmlns:a16="http://schemas.microsoft.com/office/drawing/2014/main" id="{B53A4635-3765-73EE-4D37-F1BCB0EB1621}"/>
              </a:ext>
            </a:extLst>
          </p:cNvPr>
          <p:cNvSpPr/>
          <p:nvPr/>
        </p:nvSpPr>
        <p:spPr>
          <a:xfrm rot="470948">
            <a:off x="7766042" y="-106529"/>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Hexagone 21">
            <a:extLst>
              <a:ext uri="{FF2B5EF4-FFF2-40B4-BE49-F238E27FC236}">
                <a16:creationId xmlns:a16="http://schemas.microsoft.com/office/drawing/2014/main" id="{7057C6A3-4B0E-55DC-5CEB-6BC4CFAED5C8}"/>
              </a:ext>
            </a:extLst>
          </p:cNvPr>
          <p:cNvSpPr/>
          <p:nvPr/>
        </p:nvSpPr>
        <p:spPr>
          <a:xfrm rot="470948">
            <a:off x="3357255" y="3054795"/>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EDB1EE7-FFEE-27D7-E139-2B3513BDF1F4}"/>
              </a:ext>
            </a:extLst>
          </p:cNvPr>
          <p:cNvSpPr txBox="1"/>
          <p:nvPr/>
        </p:nvSpPr>
        <p:spPr>
          <a:xfrm rot="18270426">
            <a:off x="74029" y="1820124"/>
            <a:ext cx="7932088" cy="830997"/>
          </a:xfrm>
          <a:prstGeom prst="rect">
            <a:avLst/>
          </a:prstGeom>
          <a:noFill/>
        </p:spPr>
        <p:txBody>
          <a:bodyPr wrap="square" rtlCol="0">
            <a:spAutoFit/>
          </a:bodyPr>
          <a:lstStyle/>
          <a:p>
            <a:r>
              <a:rPr lang="fr-FR" sz="4800" b="1" dirty="0">
                <a:latin typeface="Desdemona" pitchFamily="82" charset="77"/>
              </a:rPr>
              <a:t>Saison 2023-2024</a:t>
            </a:r>
          </a:p>
        </p:txBody>
      </p:sp>
      <p:pic>
        <p:nvPicPr>
          <p:cNvPr id="1030" name="Picture 6" descr="FC Bruz I Labels FFF">
            <a:extLst>
              <a:ext uri="{FF2B5EF4-FFF2-40B4-BE49-F238E27FC236}">
                <a16:creationId xmlns:a16="http://schemas.microsoft.com/office/drawing/2014/main" id="{AEB75CAC-5415-99DB-A435-C782148487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85" r="53402"/>
          <a:stretch/>
        </p:blipFill>
        <p:spPr bwMode="auto">
          <a:xfrm>
            <a:off x="6554336" y="1493573"/>
            <a:ext cx="3126787" cy="4539841"/>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2248B72E-D8BA-6430-9963-4D9D47A87B4D}"/>
              </a:ext>
            </a:extLst>
          </p:cNvPr>
          <p:cNvSpPr txBox="1"/>
          <p:nvPr/>
        </p:nvSpPr>
        <p:spPr>
          <a:xfrm>
            <a:off x="6796936" y="5664276"/>
            <a:ext cx="5590639" cy="1323439"/>
          </a:xfrm>
          <a:prstGeom prst="rect">
            <a:avLst/>
          </a:prstGeom>
          <a:noFill/>
        </p:spPr>
        <p:txBody>
          <a:bodyPr wrap="square" rtlCol="0">
            <a:spAutoFit/>
          </a:bodyPr>
          <a:lstStyle/>
          <a:p>
            <a:r>
              <a:rPr lang="fr-FR" sz="8000" b="1" dirty="0">
                <a:solidFill>
                  <a:srgbClr val="FFFF00"/>
                </a:solidFill>
                <a:effectLst>
                  <a:glow rad="101600">
                    <a:schemeClr val="accent3">
                      <a:satMod val="175000"/>
                      <a:alpha val="40000"/>
                    </a:schemeClr>
                  </a:glow>
                </a:effectLst>
                <a:latin typeface="Desdemona" pitchFamily="82" charset="77"/>
              </a:rPr>
              <a:t>U10-U11</a:t>
            </a:r>
          </a:p>
        </p:txBody>
      </p:sp>
      <p:sp>
        <p:nvSpPr>
          <p:cNvPr id="26" name="Hexagone 25">
            <a:extLst>
              <a:ext uri="{FF2B5EF4-FFF2-40B4-BE49-F238E27FC236}">
                <a16:creationId xmlns:a16="http://schemas.microsoft.com/office/drawing/2014/main" id="{10A0BF6E-6EEC-A3DB-30D1-F07E390E1EA5}"/>
              </a:ext>
            </a:extLst>
          </p:cNvPr>
          <p:cNvSpPr/>
          <p:nvPr/>
        </p:nvSpPr>
        <p:spPr>
          <a:xfrm rot="470948">
            <a:off x="10993510" y="5834383"/>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Hexagone 26">
            <a:extLst>
              <a:ext uri="{FF2B5EF4-FFF2-40B4-BE49-F238E27FC236}">
                <a16:creationId xmlns:a16="http://schemas.microsoft.com/office/drawing/2014/main" id="{4717EF19-15AA-B58A-5FEF-67CF79F2FA06}"/>
              </a:ext>
            </a:extLst>
          </p:cNvPr>
          <p:cNvSpPr/>
          <p:nvPr/>
        </p:nvSpPr>
        <p:spPr>
          <a:xfrm rot="470948">
            <a:off x="9803112" y="4919600"/>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Hexagone 27">
            <a:extLst>
              <a:ext uri="{FF2B5EF4-FFF2-40B4-BE49-F238E27FC236}">
                <a16:creationId xmlns:a16="http://schemas.microsoft.com/office/drawing/2014/main" id="{BE595D2F-737C-7305-BA9E-8C636816E08E}"/>
              </a:ext>
            </a:extLst>
          </p:cNvPr>
          <p:cNvSpPr/>
          <p:nvPr/>
        </p:nvSpPr>
        <p:spPr>
          <a:xfrm rot="470948">
            <a:off x="11211922" y="4361796"/>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Hexagone 28">
            <a:extLst>
              <a:ext uri="{FF2B5EF4-FFF2-40B4-BE49-F238E27FC236}">
                <a16:creationId xmlns:a16="http://schemas.microsoft.com/office/drawing/2014/main" id="{0C40187F-3B9C-485C-E7E7-7C7D2573A88F}"/>
              </a:ext>
            </a:extLst>
          </p:cNvPr>
          <p:cNvSpPr/>
          <p:nvPr/>
        </p:nvSpPr>
        <p:spPr>
          <a:xfrm rot="470948">
            <a:off x="9596016" y="6384973"/>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258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3"/>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2713837666"/>
              </p:ext>
            </p:extLst>
          </p:nvPr>
        </p:nvGraphicFramePr>
        <p:xfrm>
          <a:off x="-1" y="-1"/>
          <a:ext cx="12191989" cy="6553199"/>
        </p:xfrm>
        <a:graphic>
          <a:graphicData uri="http://schemas.openxmlformats.org/drawingml/2006/table">
            <a:tbl>
              <a:tblPr firstRow="1" bandRow="1">
                <a:tableStyleId>{5C22544A-7EE6-4342-B048-85BDC9FD1C3A}</a:tableStyleId>
              </a:tblPr>
              <a:tblGrid>
                <a:gridCol w="12191989">
                  <a:extLst>
                    <a:ext uri="{9D8B030D-6E8A-4147-A177-3AD203B41FA5}">
                      <a16:colId xmlns:a16="http://schemas.microsoft.com/office/drawing/2014/main" val="2021536379"/>
                    </a:ext>
                  </a:extLst>
                </a:gridCol>
              </a:tblGrid>
              <a:tr h="112592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27275">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4" name="Picture 12" descr="Icône Football dans le style iOS Filled">
            <a:extLst>
              <a:ext uri="{FF2B5EF4-FFF2-40B4-BE49-F238E27FC236}">
                <a16:creationId xmlns:a16="http://schemas.microsoft.com/office/drawing/2014/main" id="{73C17B04-A2CE-B288-E441-9259051B1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767" y="1301809"/>
            <a:ext cx="898466" cy="89846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ADEBDCC6-A323-AB2D-509A-E63198DE71B0}"/>
              </a:ext>
            </a:extLst>
          </p:cNvPr>
          <p:cNvSpPr txBox="1"/>
          <p:nvPr/>
        </p:nvSpPr>
        <p:spPr>
          <a:xfrm>
            <a:off x="5455888" y="2245455"/>
            <a:ext cx="2035383"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9" name="ZoneTexte 8">
            <a:extLst>
              <a:ext uri="{FF2B5EF4-FFF2-40B4-BE49-F238E27FC236}">
                <a16:creationId xmlns:a16="http://schemas.microsoft.com/office/drawing/2014/main" id="{9B546D6C-AB5A-32AE-C202-56FDE3EC2649}"/>
              </a:ext>
            </a:extLst>
          </p:cNvPr>
          <p:cNvSpPr txBox="1"/>
          <p:nvPr/>
        </p:nvSpPr>
        <p:spPr>
          <a:xfrm>
            <a:off x="2831696" y="2614787"/>
            <a:ext cx="6240199" cy="523220"/>
          </a:xfrm>
          <a:prstGeom prst="rect">
            <a:avLst/>
          </a:prstGeom>
          <a:noFill/>
        </p:spPr>
        <p:txBody>
          <a:bodyPr wrap="square" rtlCol="0">
            <a:spAutoFit/>
          </a:bodyPr>
          <a:lstStyle/>
          <a:p>
            <a:pPr algn="ctr"/>
            <a:r>
              <a:rPr lang="fr-FR" sz="1400" b="1" dirty="0"/>
              <a:t>Match à 10H30 période été : Septembre – Novembre et Mars à Juin</a:t>
            </a:r>
          </a:p>
          <a:p>
            <a:pPr algn="ctr"/>
            <a:r>
              <a:rPr lang="fr-FR" sz="1400" b="1" dirty="0"/>
              <a:t>Match à 11H15 période hiver : Novembre à Mars</a:t>
            </a:r>
            <a:endParaRPr lang="fr-FR" sz="1400" dirty="0"/>
          </a:p>
        </p:txBody>
      </p:sp>
      <p:pic>
        <p:nvPicPr>
          <p:cNvPr id="11" name="Picture 2" descr="Obligation d'utiliser un logiciel de caisse certifié">
            <a:extLst>
              <a:ext uri="{FF2B5EF4-FFF2-40B4-BE49-F238E27FC236}">
                <a16:creationId xmlns:a16="http://schemas.microsoft.com/office/drawing/2014/main" id="{4524F3BD-22CA-381C-AF56-A2029531C6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524" y="3415939"/>
            <a:ext cx="1509338" cy="1509338"/>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DDF73EB4-912B-7829-AD8F-6EA36D22956A}"/>
              </a:ext>
            </a:extLst>
          </p:cNvPr>
          <p:cNvSpPr txBox="1"/>
          <p:nvPr/>
        </p:nvSpPr>
        <p:spPr>
          <a:xfrm>
            <a:off x="0" y="4990611"/>
            <a:ext cx="7896022" cy="1015663"/>
          </a:xfrm>
          <a:prstGeom prst="rect">
            <a:avLst/>
          </a:prstGeom>
          <a:noFill/>
        </p:spPr>
        <p:txBody>
          <a:bodyPr wrap="square" rtlCol="0">
            <a:spAutoFit/>
          </a:bodyPr>
          <a:lstStyle/>
          <a:p>
            <a:r>
              <a:rPr lang="fr-FR" sz="2000" b="1" dirty="0">
                <a:solidFill>
                  <a:srgbClr val="0086C2"/>
                </a:solidFill>
              </a:rPr>
              <a:t>- Venir habillé avec le survêtement du club au rendez-vous</a:t>
            </a:r>
          </a:p>
          <a:p>
            <a:pPr marL="342900" indent="-342900">
              <a:buFontTx/>
              <a:buChar char="-"/>
            </a:pPr>
            <a:r>
              <a:rPr lang="fr-FR" sz="2000" b="1" dirty="0">
                <a:solidFill>
                  <a:srgbClr val="0086C2"/>
                </a:solidFill>
              </a:rPr>
              <a:t>Se changer ensemble dans les vestiaires (temps prévu pour)</a:t>
            </a:r>
          </a:p>
          <a:p>
            <a:pPr marL="342900" indent="-342900">
              <a:buFontTx/>
              <a:buChar char="-"/>
            </a:pPr>
            <a:r>
              <a:rPr lang="fr-FR" sz="2000" b="1" dirty="0">
                <a:solidFill>
                  <a:srgbClr val="0086C2"/>
                </a:solidFill>
              </a:rPr>
              <a:t>Respect du planning d’aide au bar et/ou co-voiturage ! </a:t>
            </a:r>
          </a:p>
        </p:txBody>
      </p:sp>
      <p:sp>
        <p:nvSpPr>
          <p:cNvPr id="18" name="ZoneTexte 17">
            <a:extLst>
              <a:ext uri="{FF2B5EF4-FFF2-40B4-BE49-F238E27FC236}">
                <a16:creationId xmlns:a16="http://schemas.microsoft.com/office/drawing/2014/main" id="{3CA5BB75-4FF7-7B91-232A-4AAC812DAC8B}"/>
              </a:ext>
            </a:extLst>
          </p:cNvPr>
          <p:cNvSpPr txBox="1"/>
          <p:nvPr/>
        </p:nvSpPr>
        <p:spPr>
          <a:xfrm>
            <a:off x="-13" y="5867902"/>
            <a:ext cx="6882721" cy="707886"/>
          </a:xfrm>
          <a:prstGeom prst="rect">
            <a:avLst/>
          </a:prstGeom>
          <a:noFill/>
        </p:spPr>
        <p:txBody>
          <a:bodyPr wrap="square" rtlCol="0">
            <a:spAutoFit/>
          </a:bodyPr>
          <a:lstStyle/>
          <a:p>
            <a:r>
              <a:rPr lang="fr-FR" sz="2000" b="1" dirty="0">
                <a:solidFill>
                  <a:srgbClr val="FF0000"/>
                </a:solidFill>
              </a:rPr>
              <a:t>Si je ne peux pas le respecter je dois trouver un remplaçant sous peine de sanctionner mon enfant…</a:t>
            </a:r>
          </a:p>
        </p:txBody>
      </p:sp>
      <p:pic>
        <p:nvPicPr>
          <p:cNvPr id="4098" name="Picture 2" descr="Encouragement Icon #422796 - Free Icons Library">
            <a:extLst>
              <a:ext uri="{FF2B5EF4-FFF2-40B4-BE49-F238E27FC236}">
                <a16:creationId xmlns:a16="http://schemas.microsoft.com/office/drawing/2014/main" id="{092BAEEB-683E-5D41-A8C6-3D9CC7745F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8810" y="3109747"/>
            <a:ext cx="1509331" cy="179715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66D761C5-83B8-F4BB-A5C7-D666167965F6}"/>
              </a:ext>
            </a:extLst>
          </p:cNvPr>
          <p:cNvSpPr txBox="1"/>
          <p:nvPr/>
        </p:nvSpPr>
        <p:spPr>
          <a:xfrm>
            <a:off x="7446124" y="4998417"/>
            <a:ext cx="4689362" cy="1015663"/>
          </a:xfrm>
          <a:prstGeom prst="rect">
            <a:avLst/>
          </a:prstGeom>
          <a:noFill/>
        </p:spPr>
        <p:txBody>
          <a:bodyPr wrap="square" rtlCol="0">
            <a:spAutoFit/>
          </a:bodyPr>
          <a:lstStyle/>
          <a:p>
            <a:pPr marL="342900" indent="-342900">
              <a:buFontTx/>
              <a:buChar char="-"/>
            </a:pPr>
            <a:r>
              <a:rPr lang="fr-FR" sz="2000" b="1" dirty="0">
                <a:solidFill>
                  <a:srgbClr val="0086C2"/>
                </a:solidFill>
              </a:rPr>
              <a:t>Je reste à l’extérieur du terrain</a:t>
            </a:r>
          </a:p>
          <a:p>
            <a:pPr marL="342900" indent="-342900">
              <a:buFontTx/>
              <a:buChar char="-"/>
            </a:pPr>
            <a:r>
              <a:rPr lang="fr-FR" sz="2000" b="1" dirty="0">
                <a:solidFill>
                  <a:srgbClr val="0086C2"/>
                </a:solidFill>
              </a:rPr>
              <a:t>Je suis </a:t>
            </a:r>
            <a:r>
              <a:rPr lang="fr-FR" sz="2000" b="1" u="sng" dirty="0">
                <a:solidFill>
                  <a:srgbClr val="0086C2"/>
                </a:solidFill>
              </a:rPr>
              <a:t>supporter de TOUS les enfants</a:t>
            </a:r>
          </a:p>
          <a:p>
            <a:pPr marL="342900" indent="-342900">
              <a:buFontTx/>
              <a:buChar char="-"/>
            </a:pPr>
            <a:r>
              <a:rPr lang="fr-FR" sz="2000" b="1" dirty="0">
                <a:solidFill>
                  <a:srgbClr val="0086C2"/>
                </a:solidFill>
              </a:rPr>
              <a:t>Je respect les choix de l’éducateur</a:t>
            </a:r>
          </a:p>
        </p:txBody>
      </p:sp>
    </p:spTree>
    <p:extLst>
      <p:ext uri="{BB962C8B-B14F-4D97-AF65-F5344CB8AC3E}">
        <p14:creationId xmlns:p14="http://schemas.microsoft.com/office/powerpoint/2010/main" val="355030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Nos axes de progression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Saison 2023/2024</a:t>
            </a:r>
          </a:p>
        </p:txBody>
      </p:sp>
      <p:sp>
        <p:nvSpPr>
          <p:cNvPr id="38" name="ZoneTexte 37">
            <a:extLst>
              <a:ext uri="{FF2B5EF4-FFF2-40B4-BE49-F238E27FC236}">
                <a16:creationId xmlns:a16="http://schemas.microsoft.com/office/drawing/2014/main" id="{D25DA7B4-914B-BD48-1BE0-B87390F527FF}"/>
              </a:ext>
            </a:extLst>
          </p:cNvPr>
          <p:cNvSpPr txBox="1"/>
          <p:nvPr/>
        </p:nvSpPr>
        <p:spPr>
          <a:xfrm>
            <a:off x="659004" y="4622388"/>
            <a:ext cx="2246467" cy="830997"/>
          </a:xfrm>
          <a:prstGeom prst="rect">
            <a:avLst/>
          </a:prstGeom>
          <a:noFill/>
        </p:spPr>
        <p:txBody>
          <a:bodyPr wrap="square" rtlCol="0">
            <a:spAutoFit/>
          </a:bodyPr>
          <a:lstStyle/>
          <a:p>
            <a:pPr algn="ctr"/>
            <a:r>
              <a:rPr lang="fr-FR" sz="1600" dirty="0">
                <a:latin typeface="SignPainter-HouseScript" panose="02000006070000020004" pitchFamily="2" charset="0"/>
              </a:rPr>
              <a:t>Des séances vers la performance avec du spécifique par groupe</a:t>
            </a:r>
          </a:p>
          <a:p>
            <a:pPr algn="ctr"/>
            <a:endParaRPr lang="fr-FR" sz="1600" dirty="0">
              <a:latin typeface="SignPainter-HouseScript" panose="02000006070000020004" pitchFamily="2" charset="0"/>
            </a:endParaRPr>
          </a:p>
        </p:txBody>
      </p:sp>
      <p:sp>
        <p:nvSpPr>
          <p:cNvPr id="42" name="ZoneTexte 41">
            <a:extLst>
              <a:ext uri="{FF2B5EF4-FFF2-40B4-BE49-F238E27FC236}">
                <a16:creationId xmlns:a16="http://schemas.microsoft.com/office/drawing/2014/main" id="{BD4E15B7-BCA8-8ABE-30D1-4BBE638EDEAB}"/>
              </a:ext>
            </a:extLst>
          </p:cNvPr>
          <p:cNvSpPr txBox="1"/>
          <p:nvPr/>
        </p:nvSpPr>
        <p:spPr>
          <a:xfrm>
            <a:off x="3940051" y="5134760"/>
            <a:ext cx="3562182" cy="830997"/>
          </a:xfrm>
          <a:prstGeom prst="rect">
            <a:avLst/>
          </a:prstGeom>
          <a:noFill/>
        </p:spPr>
        <p:txBody>
          <a:bodyPr wrap="square" rtlCol="0">
            <a:spAutoFit/>
          </a:bodyPr>
          <a:lstStyle/>
          <a:p>
            <a:pPr algn="ctr"/>
            <a:r>
              <a:rPr lang="fr-FR" sz="1600" dirty="0">
                <a:latin typeface="SignPainter-HouseScript" panose="02000006070000020004" pitchFamily="2" charset="0"/>
              </a:rPr>
              <a:t>Des responsables de catégorie qui se réunissent 1x semaine pour faire le bilan de leur catégorie en s’appuyant sur les retours MY COACH PRO</a:t>
            </a:r>
          </a:p>
        </p:txBody>
      </p:sp>
      <p:sp>
        <p:nvSpPr>
          <p:cNvPr id="43" name="ZoneTexte 42">
            <a:extLst>
              <a:ext uri="{FF2B5EF4-FFF2-40B4-BE49-F238E27FC236}">
                <a16:creationId xmlns:a16="http://schemas.microsoft.com/office/drawing/2014/main" id="{069B98C9-7B52-1F79-B6C3-BD3182004B79}"/>
              </a:ext>
            </a:extLst>
          </p:cNvPr>
          <p:cNvSpPr txBox="1"/>
          <p:nvPr/>
        </p:nvSpPr>
        <p:spPr>
          <a:xfrm>
            <a:off x="7846910" y="2718890"/>
            <a:ext cx="4190377" cy="830997"/>
          </a:xfrm>
          <a:prstGeom prst="rect">
            <a:avLst/>
          </a:prstGeom>
          <a:noFill/>
        </p:spPr>
        <p:txBody>
          <a:bodyPr wrap="square" rtlCol="0">
            <a:spAutoFit/>
          </a:bodyPr>
          <a:lstStyle/>
          <a:p>
            <a:pPr algn="ctr"/>
            <a:r>
              <a:rPr lang="fr-FR" sz="1600" dirty="0">
                <a:latin typeface="SignPainter-HouseScript" panose="02000006070000020004" pitchFamily="2" charset="0"/>
              </a:rPr>
              <a:t>Continuer à accompagner nos éducateurs en formations</a:t>
            </a:r>
          </a:p>
          <a:p>
            <a:pPr algn="ctr"/>
            <a:r>
              <a:rPr lang="fr-FR" sz="1600" dirty="0">
                <a:latin typeface="SignPainter-HouseScript" panose="02000006070000020004" pitchFamily="2" charset="0"/>
              </a:rPr>
              <a:t>Inciter à s’inscrire dans des plans de formation</a:t>
            </a:r>
          </a:p>
          <a:p>
            <a:pPr algn="ctr"/>
            <a:endParaRPr lang="fr-FR" sz="1600" dirty="0">
              <a:latin typeface="SignPainter-HouseScript" panose="02000006070000020004" pitchFamily="2" charset="0"/>
            </a:endParaRPr>
          </a:p>
        </p:txBody>
      </p:sp>
      <p:pic>
        <p:nvPicPr>
          <p:cNvPr id="11" name="Picture 2" descr="Entraînement - Icônes sports et compétition gratuites">
            <a:extLst>
              <a:ext uri="{FF2B5EF4-FFF2-40B4-BE49-F238E27FC236}">
                <a16:creationId xmlns:a16="http://schemas.microsoft.com/office/drawing/2014/main" id="{2110976E-92D4-FAEC-5AF8-B6353E092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02" y="1770103"/>
            <a:ext cx="2687472" cy="2687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yCoach Pro">
            <a:extLst>
              <a:ext uri="{FF2B5EF4-FFF2-40B4-BE49-F238E27FC236}">
                <a16:creationId xmlns:a16="http://schemas.microsoft.com/office/drawing/2014/main" id="{D1947456-BA81-EC10-E7D2-92F95F941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715" y="4181271"/>
            <a:ext cx="4550059" cy="7964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R2F : inscriptions aux formations BEF / BMF ouvertes – Ligue de Football  des Pays de la Loire">
            <a:extLst>
              <a:ext uri="{FF2B5EF4-FFF2-40B4-BE49-F238E27FC236}">
                <a16:creationId xmlns:a16="http://schemas.microsoft.com/office/drawing/2014/main" id="{0BE71439-2820-50C9-2F3B-21C8CF023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1093" y="1446386"/>
            <a:ext cx="3009418" cy="10838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crutement - Icônes professions et métiers gratuites">
            <a:extLst>
              <a:ext uri="{FF2B5EF4-FFF2-40B4-BE49-F238E27FC236}">
                <a16:creationId xmlns:a16="http://schemas.microsoft.com/office/drawing/2014/main" id="{0B381683-DFCE-0006-5C02-B36C2B9C3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4691" y="3549887"/>
            <a:ext cx="1431076" cy="143107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AD118DB-9B53-051E-7474-585DCA64084C}"/>
              </a:ext>
            </a:extLst>
          </p:cNvPr>
          <p:cNvSpPr txBox="1"/>
          <p:nvPr/>
        </p:nvSpPr>
        <p:spPr>
          <a:xfrm>
            <a:off x="8327361" y="5105089"/>
            <a:ext cx="3562182" cy="584775"/>
          </a:xfrm>
          <a:prstGeom prst="rect">
            <a:avLst/>
          </a:prstGeom>
          <a:noFill/>
        </p:spPr>
        <p:txBody>
          <a:bodyPr wrap="square" rtlCol="0">
            <a:spAutoFit/>
          </a:bodyPr>
          <a:lstStyle/>
          <a:p>
            <a:pPr algn="ctr"/>
            <a:r>
              <a:rPr lang="fr-FR" sz="1600" dirty="0">
                <a:latin typeface="SignPainter-HouseScript" panose="02000006070000020004" pitchFamily="2" charset="0"/>
              </a:rPr>
              <a:t>Projet sportif en reconstruction. </a:t>
            </a:r>
          </a:p>
          <a:p>
            <a:pPr algn="ctr"/>
            <a:r>
              <a:rPr lang="fr-FR" sz="1600" dirty="0">
                <a:latin typeface="SignPainter-HouseScript" panose="02000006070000020004" pitchFamily="2" charset="0"/>
              </a:rPr>
              <a:t>Objectifs de performances et progressions</a:t>
            </a:r>
          </a:p>
        </p:txBody>
      </p:sp>
      <p:pic>
        <p:nvPicPr>
          <p:cNvPr id="2050" name="Picture 2" descr="Icône de Information pour le téléchargement gratuit | FreeImages">
            <a:extLst>
              <a:ext uri="{FF2B5EF4-FFF2-40B4-BE49-F238E27FC236}">
                <a16:creationId xmlns:a16="http://schemas.microsoft.com/office/drawing/2014/main" id="{66AAE6C0-FA38-7953-9551-75B7EC3317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7680" y="1094211"/>
            <a:ext cx="1504713" cy="15047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7D8BACB-FC7A-C946-4DC3-39A9C54AD817}"/>
              </a:ext>
            </a:extLst>
          </p:cNvPr>
          <p:cNvSpPr txBox="1"/>
          <p:nvPr/>
        </p:nvSpPr>
        <p:spPr>
          <a:xfrm>
            <a:off x="3705351" y="2555655"/>
            <a:ext cx="3562182" cy="830997"/>
          </a:xfrm>
          <a:prstGeom prst="rect">
            <a:avLst/>
          </a:prstGeom>
          <a:noFill/>
        </p:spPr>
        <p:txBody>
          <a:bodyPr wrap="square" rtlCol="0">
            <a:spAutoFit/>
          </a:bodyPr>
          <a:lstStyle/>
          <a:p>
            <a:pPr algn="ctr"/>
            <a:r>
              <a:rPr lang="fr-FR" sz="1600" dirty="0">
                <a:latin typeface="SignPainter-HouseScript" panose="02000006070000020004" pitchFamily="2" charset="0"/>
              </a:rPr>
              <a:t>Renseignement sur nos familles pour réaliser des projets ensemble</a:t>
            </a:r>
          </a:p>
          <a:p>
            <a:pPr algn="ctr"/>
            <a:r>
              <a:rPr lang="fr-FR" sz="1600" dirty="0">
                <a:latin typeface="SignPainter-HouseScript" panose="02000006070000020004" pitchFamily="2" charset="0"/>
              </a:rPr>
              <a:t>Questionnaire qui va arriver</a:t>
            </a:r>
          </a:p>
        </p:txBody>
      </p:sp>
    </p:spTree>
    <p:extLst>
      <p:ext uri="{BB962C8B-B14F-4D97-AF65-F5344CB8AC3E}">
        <p14:creationId xmlns:p14="http://schemas.microsoft.com/office/powerpoint/2010/main" val="425027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Grand Lieu Foot Cup</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Bénévolat</a:t>
            </a:r>
          </a:p>
        </p:txBody>
      </p:sp>
      <p:sp>
        <p:nvSpPr>
          <p:cNvPr id="5" name="ZoneTexte 4">
            <a:extLst>
              <a:ext uri="{FF2B5EF4-FFF2-40B4-BE49-F238E27FC236}">
                <a16:creationId xmlns:a16="http://schemas.microsoft.com/office/drawing/2014/main" id="{9EFE7699-AD21-54BA-9B65-58AB2EE4E930}"/>
              </a:ext>
            </a:extLst>
          </p:cNvPr>
          <p:cNvSpPr txBox="1"/>
          <p:nvPr/>
        </p:nvSpPr>
        <p:spPr>
          <a:xfrm>
            <a:off x="1461767" y="842234"/>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Samedi 2 Septembre</a:t>
            </a:r>
          </a:p>
        </p:txBody>
      </p:sp>
      <p:pic>
        <p:nvPicPr>
          <p:cNvPr id="6" name="Image 5">
            <a:extLst>
              <a:ext uri="{FF2B5EF4-FFF2-40B4-BE49-F238E27FC236}">
                <a16:creationId xmlns:a16="http://schemas.microsoft.com/office/drawing/2014/main" id="{CBC4461A-3F33-C378-0017-CEC36A046A2C}"/>
              </a:ext>
            </a:extLst>
          </p:cNvPr>
          <p:cNvPicPr>
            <a:picLocks noChangeAspect="1"/>
          </p:cNvPicPr>
          <p:nvPr/>
        </p:nvPicPr>
        <p:blipFill>
          <a:blip r:embed="rId3"/>
          <a:stretch>
            <a:fillRect/>
          </a:stretch>
        </p:blipFill>
        <p:spPr>
          <a:xfrm>
            <a:off x="1621520" y="1550120"/>
            <a:ext cx="3242676" cy="458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lèche vers la droite 6">
            <a:extLst>
              <a:ext uri="{FF2B5EF4-FFF2-40B4-BE49-F238E27FC236}">
                <a16:creationId xmlns:a16="http://schemas.microsoft.com/office/drawing/2014/main" id="{5FB5384A-58EC-855E-8051-304B76BBF3A2}"/>
              </a:ext>
            </a:extLst>
          </p:cNvPr>
          <p:cNvSpPr/>
          <p:nvPr/>
        </p:nvSpPr>
        <p:spPr>
          <a:xfrm>
            <a:off x="5149557" y="1785936"/>
            <a:ext cx="495300" cy="13135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BC30450-76BB-C4B5-6DC0-067BBC70B11E}"/>
              </a:ext>
            </a:extLst>
          </p:cNvPr>
          <p:cNvSpPr txBox="1"/>
          <p:nvPr/>
        </p:nvSpPr>
        <p:spPr>
          <a:xfrm>
            <a:off x="5810451" y="2052177"/>
            <a:ext cx="5532883" cy="2862322"/>
          </a:xfrm>
          <a:prstGeom prst="rect">
            <a:avLst/>
          </a:prstGeom>
          <a:noFill/>
        </p:spPr>
        <p:txBody>
          <a:bodyPr wrap="square" rtlCol="0">
            <a:spAutoFit/>
          </a:bodyPr>
          <a:lstStyle/>
          <a:p>
            <a:pPr algn="ctr"/>
            <a:r>
              <a:rPr lang="fr-FR" sz="2000" b="0" i="0" u="sng" dirty="0">
                <a:solidFill>
                  <a:srgbClr val="222222"/>
                </a:solidFill>
                <a:effectLst/>
              </a:rPr>
              <a:t>Pour le bon fonctionnement de celui-ci, nous vous sollicitons pour donner 1H30 de votre temps sur l'un des stands (bar, snack,...). Des responsables vous accompagneront. </a:t>
            </a:r>
          </a:p>
          <a:p>
            <a:pPr algn="ctr"/>
            <a:endParaRPr lang="fr-FR" sz="2000" b="0" i="0" dirty="0">
              <a:solidFill>
                <a:srgbClr val="222222"/>
              </a:solidFill>
              <a:effectLst/>
            </a:endParaRPr>
          </a:p>
          <a:p>
            <a:pPr algn="ctr"/>
            <a:r>
              <a:rPr lang="fr-FR" sz="2000" b="0" i="0" dirty="0">
                <a:solidFill>
                  <a:srgbClr val="222222"/>
                </a:solidFill>
                <a:effectLst/>
              </a:rPr>
              <a:t>Différents créneaux sont disponibles de 9H à 16H30, nous comptons sur vous,</a:t>
            </a:r>
          </a:p>
          <a:p>
            <a:pPr algn="ctr"/>
            <a:endParaRPr lang="fr-FR" sz="2000" b="0" i="0" dirty="0">
              <a:solidFill>
                <a:srgbClr val="222222"/>
              </a:solidFill>
              <a:effectLst/>
            </a:endParaRPr>
          </a:p>
          <a:p>
            <a:pPr algn="ctr"/>
            <a:r>
              <a:rPr lang="fr-FR" sz="2000" b="0" i="0" dirty="0">
                <a:solidFill>
                  <a:srgbClr val="222222"/>
                </a:solidFill>
                <a:effectLst/>
              </a:rPr>
              <a:t>Inscriptions </a:t>
            </a:r>
            <a:r>
              <a:rPr lang="fr-FR" b="0" i="0" dirty="0">
                <a:solidFill>
                  <a:srgbClr val="222222"/>
                </a:solidFill>
                <a:effectLst/>
                <a:latin typeface="Arial" panose="020B0604020202020204" pitchFamily="34" charset="0"/>
              </a:rPr>
              <a:t>: </a:t>
            </a:r>
            <a:r>
              <a:rPr lang="fr-FR" b="0" i="0" dirty="0">
                <a:solidFill>
                  <a:srgbClr val="1155CC"/>
                </a:solidFill>
                <a:effectLst/>
                <a:latin typeface="Arial" panose="020B0604020202020204" pitchFamily="34" charset="0"/>
                <a:hlinkClick r:id="rId4"/>
              </a:rPr>
              <a:t>https://www.uspfootball.com/billetterie</a:t>
            </a:r>
            <a:endParaRPr lang="fr-FR"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41134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Octobre rose</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Samedi 21 Octobre</a:t>
            </a:r>
          </a:p>
        </p:txBody>
      </p:sp>
      <p:sp>
        <p:nvSpPr>
          <p:cNvPr id="8" name="ZoneTexte 7">
            <a:extLst>
              <a:ext uri="{FF2B5EF4-FFF2-40B4-BE49-F238E27FC236}">
                <a16:creationId xmlns:a16="http://schemas.microsoft.com/office/drawing/2014/main" id="{7BC30450-76BB-C4B5-6DC0-067BBC70B11E}"/>
              </a:ext>
            </a:extLst>
          </p:cNvPr>
          <p:cNvSpPr txBox="1"/>
          <p:nvPr/>
        </p:nvSpPr>
        <p:spPr>
          <a:xfrm>
            <a:off x="143394" y="3996005"/>
            <a:ext cx="10634115" cy="1323439"/>
          </a:xfrm>
          <a:prstGeom prst="rect">
            <a:avLst/>
          </a:prstGeom>
          <a:noFill/>
        </p:spPr>
        <p:txBody>
          <a:bodyPr wrap="square" rtlCol="0">
            <a:spAutoFit/>
          </a:bodyPr>
          <a:lstStyle/>
          <a:p>
            <a:pPr algn="l"/>
            <a:r>
              <a:rPr lang="fr-FR" sz="2000" b="0" i="0" dirty="0">
                <a:solidFill>
                  <a:srgbClr val="222222"/>
                </a:solidFill>
                <a:effectLst/>
                <a:latin typeface="Arial" panose="020B0604020202020204" pitchFamily="34" charset="0"/>
              </a:rPr>
              <a:t>. Entrée des joueuses </a:t>
            </a:r>
            <a:r>
              <a:rPr lang="fr-FR" sz="2000" dirty="0" err="1">
                <a:solidFill>
                  <a:srgbClr val="222222"/>
                </a:solidFill>
                <a:latin typeface="Arial" panose="020B0604020202020204" pitchFamily="34" charset="0"/>
              </a:rPr>
              <a:t>P</a:t>
            </a:r>
            <a:r>
              <a:rPr lang="fr-FR" sz="2000" b="0" i="0" dirty="0" err="1">
                <a:solidFill>
                  <a:srgbClr val="222222"/>
                </a:solidFill>
                <a:effectLst/>
                <a:latin typeface="Arial" panose="020B0604020202020204" pitchFamily="34" charset="0"/>
              </a:rPr>
              <a:t>hil</a:t>
            </a:r>
            <a:r>
              <a:rPr lang="fr-FR" sz="2000" dirty="0" err="1">
                <a:solidFill>
                  <a:srgbClr val="222222"/>
                </a:solidFill>
                <a:latin typeface="Arial" panose="020B0604020202020204" pitchFamily="34" charset="0"/>
              </a:rPr>
              <a:t>’</a:t>
            </a:r>
            <a:r>
              <a:rPr lang="fr-FR" sz="2000" b="0" i="0" dirty="0" err="1">
                <a:solidFill>
                  <a:srgbClr val="222222"/>
                </a:solidFill>
                <a:effectLst/>
                <a:latin typeface="Arial" panose="020B0604020202020204" pitchFamily="34" charset="0"/>
              </a:rPr>
              <a:t>coul</a:t>
            </a:r>
            <a:r>
              <a:rPr lang="fr-FR" sz="2000" b="0" i="0" dirty="0">
                <a:solidFill>
                  <a:srgbClr val="222222"/>
                </a:solidFill>
                <a:effectLst/>
                <a:latin typeface="Arial" panose="020B0604020202020204" pitchFamily="34" charset="0"/>
              </a:rPr>
              <a:t> sur le match de l'équipe N3 face à </a:t>
            </a:r>
            <a:r>
              <a:rPr lang="fr-FR" sz="2000" dirty="0">
                <a:solidFill>
                  <a:srgbClr val="222222"/>
                </a:solidFill>
                <a:latin typeface="Arial" panose="020B0604020202020204" pitchFamily="34" charset="0"/>
              </a:rPr>
              <a:t>V</a:t>
            </a:r>
            <a:r>
              <a:rPr lang="fr-FR" sz="2000" b="0" i="0" dirty="0">
                <a:solidFill>
                  <a:srgbClr val="222222"/>
                </a:solidFill>
                <a:effectLst/>
                <a:latin typeface="Arial" panose="020B0604020202020204" pitchFamily="34" charset="0"/>
              </a:rPr>
              <a:t>ertou le 21 octobre</a:t>
            </a:r>
          </a:p>
          <a:p>
            <a:r>
              <a:rPr lang="fr-FR" sz="2000" dirty="0">
                <a:solidFill>
                  <a:srgbClr val="222222"/>
                </a:solidFill>
                <a:latin typeface="Arial" panose="020B0604020202020204" pitchFamily="34" charset="0"/>
              </a:rPr>
              <a:t>. Sur l’ensemble des week-end il y aura vente de gâteaux et crêpes fait maison </a:t>
            </a:r>
          </a:p>
          <a:p>
            <a:r>
              <a:rPr lang="fr-FR" sz="2000" b="0" i="1" dirty="0">
                <a:solidFill>
                  <a:srgbClr val="222222"/>
                </a:solidFill>
                <a:effectLst/>
                <a:latin typeface="Arial" panose="020B0604020202020204" pitchFamily="34" charset="0"/>
              </a:rPr>
              <a:t>Un pourcentage des entrées et de la recette du bar seront reversées</a:t>
            </a:r>
            <a:br>
              <a:rPr lang="fr-FR" sz="2000" b="0" i="0" dirty="0">
                <a:solidFill>
                  <a:srgbClr val="222222"/>
                </a:solidFill>
                <a:effectLst/>
                <a:latin typeface="Arial" panose="020B0604020202020204" pitchFamily="34" charset="0"/>
              </a:rPr>
            </a:br>
            <a:endParaRPr lang="fr-FR" sz="2000" b="0" i="0" dirty="0">
              <a:solidFill>
                <a:srgbClr val="222222"/>
              </a:solidFill>
              <a:effectLst/>
              <a:latin typeface="Arial" panose="020B0604020202020204" pitchFamily="34" charset="0"/>
            </a:endParaRPr>
          </a:p>
        </p:txBody>
      </p:sp>
      <p:pic>
        <p:nvPicPr>
          <p:cNvPr id="1026" name="Picture 2" descr="Octobre rose : la Ville se mobilise | Venelles.fr">
            <a:extLst>
              <a:ext uri="{FF2B5EF4-FFF2-40B4-BE49-F238E27FC236}">
                <a16:creationId xmlns:a16="http://schemas.microsoft.com/office/drawing/2014/main" id="{4430E3C6-C610-DE85-3F91-86931BB8B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852" y="776232"/>
            <a:ext cx="8254312" cy="2996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nte de crêpes pour les professionnels - Rozell &amp; Cake">
            <a:extLst>
              <a:ext uri="{FF2B5EF4-FFF2-40B4-BE49-F238E27FC236}">
                <a16:creationId xmlns:a16="http://schemas.microsoft.com/office/drawing/2014/main" id="{C1EF88EE-0F26-4133-0A9B-CE4D2BAFC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496" y="4371720"/>
            <a:ext cx="1604834" cy="1190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tits gâteaux | Pâtisserie Le Daniel">
            <a:extLst>
              <a:ext uri="{FF2B5EF4-FFF2-40B4-BE49-F238E27FC236}">
                <a16:creationId xmlns:a16="http://schemas.microsoft.com/office/drawing/2014/main" id="{0E1E7CE9-0D25-723D-5730-221BE3FFD3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461" y="4268873"/>
            <a:ext cx="1336589" cy="133658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371A2B1-D40E-F35A-866A-5F955A64D3FA}"/>
              </a:ext>
            </a:extLst>
          </p:cNvPr>
          <p:cNvSpPr txBox="1"/>
          <p:nvPr/>
        </p:nvSpPr>
        <p:spPr>
          <a:xfrm>
            <a:off x="226543" y="5219740"/>
            <a:ext cx="8279796" cy="1323439"/>
          </a:xfrm>
          <a:prstGeom prst="rect">
            <a:avLst/>
          </a:prstGeom>
          <a:noFill/>
        </p:spPr>
        <p:txBody>
          <a:bodyPr wrap="square" rtlCol="0">
            <a:spAutoFit/>
          </a:bodyPr>
          <a:lstStyle/>
          <a:p>
            <a:pPr algn="l"/>
            <a:r>
              <a:rPr lang="fr-FR" sz="2000" b="0" i="0" dirty="0">
                <a:solidFill>
                  <a:srgbClr val="222222"/>
                </a:solidFill>
                <a:effectLst/>
                <a:latin typeface="Arial" panose="020B0604020202020204" pitchFamily="34" charset="0"/>
              </a:rPr>
              <a:t>Pour participer, faire partie du projet ou pour proposer d’autres idées :</a:t>
            </a:r>
          </a:p>
          <a:p>
            <a:pPr algn="l"/>
            <a:r>
              <a:rPr lang="fr-FR" sz="2000" b="1" dirty="0">
                <a:solidFill>
                  <a:srgbClr val="222222"/>
                </a:solidFill>
                <a:latin typeface="Arial" panose="020B0604020202020204" pitchFamily="34" charset="0"/>
              </a:rPr>
              <a:t>Karine BOURSIER </a:t>
            </a:r>
          </a:p>
          <a:p>
            <a:pPr algn="l"/>
            <a:r>
              <a:rPr lang="fr-FR" sz="2000" b="0" i="0" dirty="0">
                <a:solidFill>
                  <a:srgbClr val="1155CC"/>
                </a:solidFill>
                <a:effectLst/>
                <a:latin typeface="Arial" panose="020B0604020202020204" pitchFamily="34" charset="0"/>
                <a:hlinkClick r:id="rId6"/>
              </a:rPr>
              <a:t>boursierkarine0@gmail.com</a:t>
            </a:r>
            <a:r>
              <a:rPr lang="fr-FR" sz="2000" b="0" i="0" dirty="0">
                <a:solidFill>
                  <a:srgbClr val="222222"/>
                </a:solidFill>
                <a:effectLst/>
                <a:latin typeface="Arial" panose="020B0604020202020204" pitchFamily="34" charset="0"/>
              </a:rPr>
              <a:t> / 06.27.29.45.81</a:t>
            </a:r>
            <a:br>
              <a:rPr lang="fr-FR" sz="2000" b="0" i="0" dirty="0">
                <a:solidFill>
                  <a:srgbClr val="222222"/>
                </a:solidFill>
                <a:effectLst/>
                <a:latin typeface="Arial" panose="020B0604020202020204" pitchFamily="34" charset="0"/>
              </a:rPr>
            </a:br>
            <a:endParaRPr lang="fr-FR" sz="2000" b="0" i="0" dirty="0">
              <a:solidFill>
                <a:srgbClr val="222222"/>
              </a:solidFill>
              <a:effectLst/>
              <a:latin typeface="Arial" panose="020B0604020202020204" pitchFamily="34" charset="0"/>
            </a:endParaRPr>
          </a:p>
        </p:txBody>
      </p:sp>
      <p:sp>
        <p:nvSpPr>
          <p:cNvPr id="4" name="ZoneTexte 3">
            <a:extLst>
              <a:ext uri="{FF2B5EF4-FFF2-40B4-BE49-F238E27FC236}">
                <a16:creationId xmlns:a16="http://schemas.microsoft.com/office/drawing/2014/main" id="{CC0D7A01-2907-1309-A5A2-A1861979B192}"/>
              </a:ext>
            </a:extLst>
          </p:cNvPr>
          <p:cNvSpPr txBox="1"/>
          <p:nvPr/>
        </p:nvSpPr>
        <p:spPr>
          <a:xfrm>
            <a:off x="-7680" y="2256463"/>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L’ USPF se mobilise :</a:t>
            </a:r>
          </a:p>
        </p:txBody>
      </p:sp>
      <p:sp>
        <p:nvSpPr>
          <p:cNvPr id="5" name="ZoneTexte 4">
            <a:extLst>
              <a:ext uri="{FF2B5EF4-FFF2-40B4-BE49-F238E27FC236}">
                <a16:creationId xmlns:a16="http://schemas.microsoft.com/office/drawing/2014/main" id="{88425E2D-FCF7-57B7-304D-85279AC8D6CC}"/>
              </a:ext>
            </a:extLst>
          </p:cNvPr>
          <p:cNvSpPr txBox="1"/>
          <p:nvPr/>
        </p:nvSpPr>
        <p:spPr>
          <a:xfrm>
            <a:off x="-169491" y="2762249"/>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Samedi 21 Octobre</a:t>
            </a:r>
          </a:p>
        </p:txBody>
      </p:sp>
    </p:spTree>
    <p:extLst>
      <p:ext uri="{BB962C8B-B14F-4D97-AF65-F5344CB8AC3E}">
        <p14:creationId xmlns:p14="http://schemas.microsoft.com/office/powerpoint/2010/main" val="343585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82A7C-BF91-B9BD-72BC-5C1E554DF3D3}"/>
              </a:ext>
            </a:extLst>
          </p:cNvPr>
          <p:cNvSpPr/>
          <p:nvPr/>
        </p:nvSpPr>
        <p:spPr>
          <a:xfrm>
            <a:off x="1524002" y="29267"/>
            <a:ext cx="9143999"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sp>
        <p:nvSpPr>
          <p:cNvPr id="4" name="ZoneTexte 3"/>
          <p:cNvSpPr txBox="1"/>
          <p:nvPr/>
        </p:nvSpPr>
        <p:spPr>
          <a:xfrm>
            <a:off x="1524002" y="6370252"/>
            <a:ext cx="8988491" cy="496829"/>
          </a:xfrm>
          <a:prstGeom prst="rect">
            <a:avLst/>
          </a:prstGeom>
          <a:noFill/>
        </p:spPr>
        <p:txBody>
          <a:bodyPr wrap="square" lIns="95784" tIns="47892" rIns="95784" bIns="47892" rtlCol="0">
            <a:spAutoFit/>
          </a:bodyPr>
          <a:lstStyle/>
          <a:p>
            <a:pPr algn="ctr"/>
            <a:r>
              <a:rPr lang="fr-FR" sz="1300" i="1" dirty="0">
                <a:solidFill>
                  <a:schemeClr val="bg2">
                    <a:lumMod val="75000"/>
                  </a:schemeClr>
                </a:solidFill>
              </a:rPr>
              <a:t>UNION SPORTIVE PHILIBERTINE FOOTBALL - 10, ALLLEE DES CHEVRETS 44310 ST PHILBERT DE GRAND LIEU</a:t>
            </a:r>
            <a:br>
              <a:rPr lang="fr-FR" sz="1300" i="1" dirty="0">
                <a:solidFill>
                  <a:schemeClr val="bg2">
                    <a:lumMod val="75000"/>
                  </a:schemeClr>
                </a:solidFill>
              </a:rPr>
            </a:br>
            <a:r>
              <a:rPr lang="fr-FR" sz="1300" i="1" dirty="0">
                <a:solidFill>
                  <a:schemeClr val="bg2">
                    <a:lumMod val="75000"/>
                  </a:schemeClr>
                </a:solidFill>
              </a:rPr>
              <a:t>Téléphone : 02 40 78 81 39</a:t>
            </a:r>
            <a:endParaRPr lang="fr-FR" sz="1300" dirty="0">
              <a:solidFill>
                <a:schemeClr val="bg2">
                  <a:lumMod val="75000"/>
                </a:schemeClr>
              </a:solidFill>
            </a:endParaRPr>
          </a:p>
        </p:txBody>
      </p:sp>
      <p:sp>
        <p:nvSpPr>
          <p:cNvPr id="3" name="TextBox 4">
            <a:extLst>
              <a:ext uri="{FF2B5EF4-FFF2-40B4-BE49-F238E27FC236}">
                <a16:creationId xmlns:a16="http://schemas.microsoft.com/office/drawing/2014/main" id="{A016856E-0C2D-1C51-D060-C0AD28765149}"/>
              </a:ext>
            </a:extLst>
          </p:cNvPr>
          <p:cNvSpPr txBox="1"/>
          <p:nvPr/>
        </p:nvSpPr>
        <p:spPr>
          <a:xfrm>
            <a:off x="3071664" y="215899"/>
            <a:ext cx="7056784" cy="756621"/>
          </a:xfrm>
          <a:prstGeom prst="rect">
            <a:avLst/>
          </a:prstGeom>
          <a:noFill/>
        </p:spPr>
        <p:txBody>
          <a:bodyPr wrap="square" lIns="95784" tIns="47892" rIns="95784" bIns="47892" rtlCol="0" anchor="b">
            <a:normAutofit/>
          </a:bodyPr>
          <a:lstStyle/>
          <a:p>
            <a:pPr algn="ctr"/>
            <a:r>
              <a:rPr lang="fr-FR" sz="3600" b="1" dirty="0">
                <a:solidFill>
                  <a:srgbClr val="FFBB1C"/>
                </a:solidFill>
                <a:latin typeface="Lao UI" panose="020B0502040204020203" pitchFamily="34" charset="0"/>
                <a:cs typeface="Lao UI" panose="020B0502040204020203" pitchFamily="34" charset="0"/>
              </a:rPr>
              <a:t>L’organigramme du bureau</a:t>
            </a:r>
          </a:p>
        </p:txBody>
      </p:sp>
      <p:pic>
        <p:nvPicPr>
          <p:cNvPr id="8" name="Image 7">
            <a:extLst>
              <a:ext uri="{FF2B5EF4-FFF2-40B4-BE49-F238E27FC236}">
                <a16:creationId xmlns:a16="http://schemas.microsoft.com/office/drawing/2014/main" id="{B2498B25-B8D0-7558-56E9-63BA85542D42}"/>
              </a:ext>
            </a:extLst>
          </p:cNvPr>
          <p:cNvPicPr>
            <a:picLocks noChangeAspect="1"/>
          </p:cNvPicPr>
          <p:nvPr/>
        </p:nvPicPr>
        <p:blipFill>
          <a:blip r:embed="rId3"/>
          <a:stretch>
            <a:fillRect/>
          </a:stretch>
        </p:blipFill>
        <p:spPr>
          <a:xfrm>
            <a:off x="1775520" y="109086"/>
            <a:ext cx="1656184" cy="1643929"/>
          </a:xfrm>
          <a:prstGeom prst="rect">
            <a:avLst/>
          </a:prstGeom>
        </p:spPr>
      </p:pic>
      <p:pic>
        <p:nvPicPr>
          <p:cNvPr id="11" name="Image 10">
            <a:extLst>
              <a:ext uri="{FF2B5EF4-FFF2-40B4-BE49-F238E27FC236}">
                <a16:creationId xmlns:a16="http://schemas.microsoft.com/office/drawing/2014/main" id="{31280538-B80D-36A4-347C-EEE39067CED2}"/>
              </a:ext>
            </a:extLst>
          </p:cNvPr>
          <p:cNvPicPr>
            <a:picLocks noChangeAspect="1"/>
          </p:cNvPicPr>
          <p:nvPr/>
        </p:nvPicPr>
        <p:blipFill>
          <a:blip r:embed="rId4"/>
          <a:stretch>
            <a:fillRect/>
          </a:stretch>
        </p:blipFill>
        <p:spPr>
          <a:xfrm>
            <a:off x="1812032" y="1251384"/>
            <a:ext cx="8604448" cy="4840002"/>
          </a:xfrm>
          <a:prstGeom prst="rect">
            <a:avLst/>
          </a:prstGeom>
        </p:spPr>
      </p:pic>
      <p:sp>
        <p:nvSpPr>
          <p:cNvPr id="5" name="Rectangle 4">
            <a:extLst>
              <a:ext uri="{FF2B5EF4-FFF2-40B4-BE49-F238E27FC236}">
                <a16:creationId xmlns:a16="http://schemas.microsoft.com/office/drawing/2014/main" id="{D0883415-FD94-BC24-E0AE-F1573D50E6B1}"/>
              </a:ext>
            </a:extLst>
          </p:cNvPr>
          <p:cNvSpPr/>
          <p:nvPr/>
        </p:nvSpPr>
        <p:spPr>
          <a:xfrm>
            <a:off x="8688288" y="3933056"/>
            <a:ext cx="720080" cy="576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6372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4162BF-FD6C-F4DF-B48A-C5F5B02BF802}"/>
              </a:ext>
            </a:extLst>
          </p:cNvPr>
          <p:cNvPicPr>
            <a:picLocks noChangeAspect="1"/>
          </p:cNvPicPr>
          <p:nvPr/>
        </p:nvPicPr>
        <p:blipFill>
          <a:blip r:embed="rId3"/>
          <a:stretch>
            <a:fillRect/>
          </a:stretch>
        </p:blipFill>
        <p:spPr>
          <a:xfrm>
            <a:off x="10056443" y="6237315"/>
            <a:ext cx="435927" cy="432701"/>
          </a:xfrm>
          <a:prstGeom prst="rect">
            <a:avLst/>
          </a:prstGeom>
        </p:spPr>
      </p:pic>
      <p:cxnSp>
        <p:nvCxnSpPr>
          <p:cNvPr id="5" name="Connecteur droit 4">
            <a:extLst>
              <a:ext uri="{FF2B5EF4-FFF2-40B4-BE49-F238E27FC236}">
                <a16:creationId xmlns:a16="http://schemas.microsoft.com/office/drawing/2014/main" id="{28453486-8FF4-81EF-D037-E00B30874CA6}"/>
              </a:ext>
            </a:extLst>
          </p:cNvPr>
          <p:cNvCxnSpPr>
            <a:cxnSpLocks/>
          </p:cNvCxnSpPr>
          <p:nvPr/>
        </p:nvCxnSpPr>
        <p:spPr>
          <a:xfrm>
            <a:off x="1777462" y="6165304"/>
            <a:ext cx="8637081" cy="0"/>
          </a:xfrm>
          <a:prstGeom prst="line">
            <a:avLst/>
          </a:prstGeom>
          <a:ln>
            <a:solidFill>
              <a:srgbClr val="FFC700"/>
            </a:solidFill>
          </a:ln>
        </p:spPr>
        <p:style>
          <a:lnRef idx="1">
            <a:schemeClr val="accent1"/>
          </a:lnRef>
          <a:fillRef idx="0">
            <a:schemeClr val="accent1"/>
          </a:fillRef>
          <a:effectRef idx="0">
            <a:schemeClr val="accent1"/>
          </a:effectRef>
          <a:fontRef idx="minor">
            <a:schemeClr val="tx1"/>
          </a:fontRef>
        </p:style>
      </p:cxnSp>
      <p:sp>
        <p:nvSpPr>
          <p:cNvPr id="2" name="Text Placeholder 15">
            <a:extLst>
              <a:ext uri="{FF2B5EF4-FFF2-40B4-BE49-F238E27FC236}">
                <a16:creationId xmlns:a16="http://schemas.microsoft.com/office/drawing/2014/main" id="{5BCDD934-3D5C-8A35-A9E2-21C6D8F79324}"/>
              </a:ext>
            </a:extLst>
          </p:cNvPr>
          <p:cNvSpPr txBox="1">
            <a:spLocks/>
          </p:cNvSpPr>
          <p:nvPr/>
        </p:nvSpPr>
        <p:spPr>
          <a:xfrm>
            <a:off x="1777461" y="44624"/>
            <a:ext cx="8637081" cy="438652"/>
          </a:xfrm>
          <a:prstGeom prst="rect">
            <a:avLst/>
          </a:prstGeom>
        </p:spPr>
        <p:txBody>
          <a:bodyPr vert="horz" lIns="91440" tIns="45720" rIns="91440" bIns="45720" rtlCol="0" anchor="b">
            <a:normAutofit fontScale="92500" lnSpcReduction="20000"/>
          </a:bodyPr>
          <a:lstStyle>
            <a:lvl1pPr marL="342900" indent="-342900" algn="r" defTabSz="914400" rtl="0" eaLnBrk="1" latinLnBrk="0" hangingPunct="1">
              <a:spcBef>
                <a:spcPct val="20000"/>
              </a:spcBef>
              <a:buFont typeface="Arial" panose="020B0604020202020204" pitchFamily="34" charset="0"/>
              <a:buNone/>
              <a:defRPr kumimoji="0" lang="fr-FR" sz="2800" b="1"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fr-FR" dirty="0">
                <a:solidFill>
                  <a:srgbClr val="FFBB1C"/>
                </a:solidFill>
              </a:rPr>
              <a:t>Un budget en constante progression</a:t>
            </a:r>
            <a:endParaRPr lang="fr-FR" sz="1400" dirty="0">
              <a:solidFill>
                <a:srgbClr val="FFBB1C"/>
              </a:solidFill>
            </a:endParaRPr>
          </a:p>
        </p:txBody>
      </p:sp>
      <p:sp>
        <p:nvSpPr>
          <p:cNvPr id="7" name="TextBox 10">
            <a:extLst>
              <a:ext uri="{FF2B5EF4-FFF2-40B4-BE49-F238E27FC236}">
                <a16:creationId xmlns:a16="http://schemas.microsoft.com/office/drawing/2014/main" id="{B63884D9-C139-F20D-5C81-647A43202F64}"/>
              </a:ext>
            </a:extLst>
          </p:cNvPr>
          <p:cNvSpPr txBox="1"/>
          <p:nvPr/>
        </p:nvSpPr>
        <p:spPr>
          <a:xfrm>
            <a:off x="2249571" y="470068"/>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Avec des besoins croissants pour accompagner son développement</a:t>
            </a:r>
            <a:endParaRPr lang="fr-FR" sz="1200" dirty="0">
              <a:solidFill>
                <a:srgbClr val="FFBB1C"/>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309293FB-2E0B-FD5E-02A6-C7FE1F6D98DA}"/>
              </a:ext>
            </a:extLst>
          </p:cNvPr>
          <p:cNvSpPr txBox="1">
            <a:spLocks/>
          </p:cNvSpPr>
          <p:nvPr/>
        </p:nvSpPr>
        <p:spPr>
          <a:xfrm>
            <a:off x="2099219" y="5596188"/>
            <a:ext cx="8928992"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fr-FR" sz="2800" b="1" dirty="0">
                <a:solidFill>
                  <a:srgbClr val="FFBB1C"/>
                </a:solidFill>
                <a:latin typeface="BlissCaps Light" pitchFamily="50" charset="0"/>
                <a:ea typeface="+mn-ea"/>
                <a:cs typeface="+mn-cs"/>
              </a:rPr>
              <a:t>Ayons l’esprit partenaire </a:t>
            </a:r>
            <a:endParaRPr lang="fr-FR" sz="2800" dirty="0">
              <a:solidFill>
                <a:srgbClr val="FFBB1C"/>
              </a:solidFill>
              <a:latin typeface="BlissCaps Light" pitchFamily="50" charset="0"/>
            </a:endParaRPr>
          </a:p>
        </p:txBody>
      </p:sp>
      <p:pic>
        <p:nvPicPr>
          <p:cNvPr id="10" name="Image 9">
            <a:extLst>
              <a:ext uri="{FF2B5EF4-FFF2-40B4-BE49-F238E27FC236}">
                <a16:creationId xmlns:a16="http://schemas.microsoft.com/office/drawing/2014/main" id="{BA571042-CF23-FF53-3199-10DD1EBA3901}"/>
              </a:ext>
            </a:extLst>
          </p:cNvPr>
          <p:cNvPicPr>
            <a:picLocks noChangeAspect="1"/>
          </p:cNvPicPr>
          <p:nvPr/>
        </p:nvPicPr>
        <p:blipFill>
          <a:blip r:embed="rId4"/>
          <a:stretch>
            <a:fillRect/>
          </a:stretch>
        </p:blipFill>
        <p:spPr>
          <a:xfrm>
            <a:off x="9622452" y="6284937"/>
            <a:ext cx="366214" cy="438652"/>
          </a:xfrm>
          <a:prstGeom prst="rect">
            <a:avLst/>
          </a:prstGeom>
        </p:spPr>
      </p:pic>
      <p:pic>
        <p:nvPicPr>
          <p:cNvPr id="4" name="Image 3">
            <a:extLst>
              <a:ext uri="{FF2B5EF4-FFF2-40B4-BE49-F238E27FC236}">
                <a16:creationId xmlns:a16="http://schemas.microsoft.com/office/drawing/2014/main" id="{2BD0A472-8EDD-8E85-EBF1-2FCAAE01C6D6}"/>
              </a:ext>
            </a:extLst>
          </p:cNvPr>
          <p:cNvPicPr>
            <a:picLocks noChangeAspect="1"/>
          </p:cNvPicPr>
          <p:nvPr/>
        </p:nvPicPr>
        <p:blipFill>
          <a:blip r:embed="rId5"/>
          <a:stretch>
            <a:fillRect/>
          </a:stretch>
        </p:blipFill>
        <p:spPr>
          <a:xfrm>
            <a:off x="2599641" y="1279974"/>
            <a:ext cx="6992718" cy="4298053"/>
          </a:xfrm>
          <a:prstGeom prst="rect">
            <a:avLst/>
          </a:prstGeom>
        </p:spPr>
      </p:pic>
    </p:spTree>
    <p:extLst>
      <p:ext uri="{BB962C8B-B14F-4D97-AF65-F5344CB8AC3E}">
        <p14:creationId xmlns:p14="http://schemas.microsoft.com/office/powerpoint/2010/main" val="205022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A7E0DF-2A75-EAC6-601B-52B755354161}"/>
              </a:ext>
            </a:extLst>
          </p:cNvPr>
          <p:cNvSpPr/>
          <p:nvPr/>
        </p:nvSpPr>
        <p:spPr>
          <a:xfrm>
            <a:off x="1515641"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374162BF-FD6C-F4DF-B48A-C5F5B02BF802}"/>
              </a:ext>
            </a:extLst>
          </p:cNvPr>
          <p:cNvPicPr>
            <a:picLocks noChangeAspect="1"/>
          </p:cNvPicPr>
          <p:nvPr/>
        </p:nvPicPr>
        <p:blipFill>
          <a:blip r:embed="rId3"/>
          <a:stretch>
            <a:fillRect/>
          </a:stretch>
        </p:blipFill>
        <p:spPr>
          <a:xfrm>
            <a:off x="10056443" y="6237315"/>
            <a:ext cx="435927" cy="432701"/>
          </a:xfrm>
          <a:prstGeom prst="rect">
            <a:avLst/>
          </a:prstGeom>
        </p:spPr>
      </p:pic>
      <p:cxnSp>
        <p:nvCxnSpPr>
          <p:cNvPr id="5" name="Connecteur droit 4">
            <a:extLst>
              <a:ext uri="{FF2B5EF4-FFF2-40B4-BE49-F238E27FC236}">
                <a16:creationId xmlns:a16="http://schemas.microsoft.com/office/drawing/2014/main" id="{28453486-8FF4-81EF-D037-E00B30874CA6}"/>
              </a:ext>
            </a:extLst>
          </p:cNvPr>
          <p:cNvCxnSpPr>
            <a:cxnSpLocks/>
          </p:cNvCxnSpPr>
          <p:nvPr/>
        </p:nvCxnSpPr>
        <p:spPr>
          <a:xfrm>
            <a:off x="1777462" y="6165304"/>
            <a:ext cx="8637081" cy="0"/>
          </a:xfrm>
          <a:prstGeom prst="line">
            <a:avLst/>
          </a:prstGeom>
          <a:ln>
            <a:solidFill>
              <a:srgbClr val="FFC700"/>
            </a:solidFill>
          </a:ln>
        </p:spPr>
        <p:style>
          <a:lnRef idx="1">
            <a:schemeClr val="accent1"/>
          </a:lnRef>
          <a:fillRef idx="0">
            <a:schemeClr val="accent1"/>
          </a:fillRef>
          <a:effectRef idx="0">
            <a:schemeClr val="accent1"/>
          </a:effectRef>
          <a:fontRef idx="minor">
            <a:schemeClr val="tx1"/>
          </a:fontRef>
        </p:style>
      </p:cxnSp>
      <p:sp>
        <p:nvSpPr>
          <p:cNvPr id="2" name="Text Placeholder 15">
            <a:extLst>
              <a:ext uri="{FF2B5EF4-FFF2-40B4-BE49-F238E27FC236}">
                <a16:creationId xmlns:a16="http://schemas.microsoft.com/office/drawing/2014/main" id="{5BCDD934-3D5C-8A35-A9E2-21C6D8F79324}"/>
              </a:ext>
            </a:extLst>
          </p:cNvPr>
          <p:cNvSpPr txBox="1">
            <a:spLocks/>
          </p:cNvSpPr>
          <p:nvPr/>
        </p:nvSpPr>
        <p:spPr>
          <a:xfrm>
            <a:off x="2030920" y="365187"/>
            <a:ext cx="8637081" cy="438652"/>
          </a:xfrm>
          <a:prstGeom prst="rect">
            <a:avLst/>
          </a:prstGeom>
        </p:spPr>
        <p:txBody>
          <a:bodyPr vert="horz" lIns="91440" tIns="45720" rIns="91440" bIns="45720" rtlCol="0" anchor="b">
            <a:normAutofit fontScale="92500" lnSpcReduction="20000"/>
          </a:bodyPr>
          <a:lstStyle>
            <a:lvl1pPr marL="342900" indent="-342900" algn="r" defTabSz="914400" rtl="0" eaLnBrk="1" latinLnBrk="0" hangingPunct="1">
              <a:spcBef>
                <a:spcPct val="20000"/>
              </a:spcBef>
              <a:buFont typeface="Arial" panose="020B0604020202020204" pitchFamily="34" charset="0"/>
              <a:buNone/>
              <a:defRPr kumimoji="0" lang="fr-FR" sz="2800" b="1"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fr-FR" dirty="0">
                <a:solidFill>
                  <a:srgbClr val="FFBB1C"/>
                </a:solidFill>
              </a:rPr>
              <a:t>L’arbitrage</a:t>
            </a:r>
            <a:endParaRPr lang="fr-FR" sz="1400" dirty="0">
              <a:solidFill>
                <a:srgbClr val="FFBB1C"/>
              </a:solidFill>
            </a:endParaRPr>
          </a:p>
        </p:txBody>
      </p:sp>
      <p:sp>
        <p:nvSpPr>
          <p:cNvPr id="7" name="TextBox 10">
            <a:extLst>
              <a:ext uri="{FF2B5EF4-FFF2-40B4-BE49-F238E27FC236}">
                <a16:creationId xmlns:a16="http://schemas.microsoft.com/office/drawing/2014/main" id="{B63884D9-C139-F20D-5C81-647A43202F64}"/>
              </a:ext>
            </a:extLst>
          </p:cNvPr>
          <p:cNvSpPr txBox="1"/>
          <p:nvPr/>
        </p:nvSpPr>
        <p:spPr>
          <a:xfrm>
            <a:off x="2643168" y="1506533"/>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Le niveau National 3 exige (23-24) : 6pts dont 3 arbitres majeurs </a:t>
            </a:r>
            <a:endParaRPr lang="fr-FR" sz="1200" dirty="0">
              <a:solidFill>
                <a:srgbClr val="FFBB1C"/>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309293FB-2E0B-FD5E-02A6-C7FE1F6D98DA}"/>
              </a:ext>
            </a:extLst>
          </p:cNvPr>
          <p:cNvSpPr txBox="1">
            <a:spLocks/>
          </p:cNvSpPr>
          <p:nvPr/>
        </p:nvSpPr>
        <p:spPr>
          <a:xfrm>
            <a:off x="1804332" y="5595042"/>
            <a:ext cx="8633586"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fr-FR" sz="2800" b="1" dirty="0">
                <a:solidFill>
                  <a:srgbClr val="FFBB1C"/>
                </a:solidFill>
                <a:latin typeface="BlissCaps Light" pitchFamily="50" charset="0"/>
                <a:ea typeface="+mn-ea"/>
                <a:cs typeface="+mn-cs"/>
              </a:rPr>
              <a:t>Être arbitre c’est contribuer au développement de l’USPF</a:t>
            </a:r>
            <a:endParaRPr lang="fr-FR" sz="2800" dirty="0">
              <a:solidFill>
                <a:srgbClr val="FFBB1C"/>
              </a:solidFill>
              <a:latin typeface="BlissCaps Light" pitchFamily="50" charset="0"/>
            </a:endParaRPr>
          </a:p>
        </p:txBody>
      </p:sp>
      <p:pic>
        <p:nvPicPr>
          <p:cNvPr id="10" name="Image 9">
            <a:extLst>
              <a:ext uri="{FF2B5EF4-FFF2-40B4-BE49-F238E27FC236}">
                <a16:creationId xmlns:a16="http://schemas.microsoft.com/office/drawing/2014/main" id="{BA571042-CF23-FF53-3199-10DD1EBA3901}"/>
              </a:ext>
            </a:extLst>
          </p:cNvPr>
          <p:cNvPicPr>
            <a:picLocks noChangeAspect="1"/>
          </p:cNvPicPr>
          <p:nvPr/>
        </p:nvPicPr>
        <p:blipFill>
          <a:blip r:embed="rId4"/>
          <a:stretch>
            <a:fillRect/>
          </a:stretch>
        </p:blipFill>
        <p:spPr>
          <a:xfrm>
            <a:off x="9622452" y="6284937"/>
            <a:ext cx="366214" cy="438652"/>
          </a:xfrm>
          <a:prstGeom prst="rect">
            <a:avLst/>
          </a:prstGeom>
        </p:spPr>
      </p:pic>
      <p:sp>
        <p:nvSpPr>
          <p:cNvPr id="8" name="TextBox 10">
            <a:extLst>
              <a:ext uri="{FF2B5EF4-FFF2-40B4-BE49-F238E27FC236}">
                <a16:creationId xmlns:a16="http://schemas.microsoft.com/office/drawing/2014/main" id="{A5A9E0DA-3C77-85CF-62ED-EF4C1620D6AA}"/>
              </a:ext>
            </a:extLst>
          </p:cNvPr>
          <p:cNvSpPr txBox="1"/>
          <p:nvPr/>
        </p:nvSpPr>
        <p:spPr>
          <a:xfrm>
            <a:off x="2650139" y="1006313"/>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Des hommes et femmes dont nous ne pouvons pas nous passer</a:t>
            </a:r>
            <a:endParaRPr lang="fr-FR" sz="1200" dirty="0">
              <a:solidFill>
                <a:srgbClr val="FFBB1C"/>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AAA5925-09B6-3882-3938-C368114121C8}"/>
              </a:ext>
            </a:extLst>
          </p:cNvPr>
          <p:cNvSpPr txBox="1"/>
          <p:nvPr/>
        </p:nvSpPr>
        <p:spPr>
          <a:xfrm>
            <a:off x="2634809" y="2012038"/>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Un jeune arbitre (-15 ans) compte pour 0,5 pt, un majeur pour 1 pt</a:t>
            </a:r>
            <a:endParaRPr lang="fr-FR" sz="1200" dirty="0">
              <a:solidFill>
                <a:srgbClr val="FFBB1C"/>
              </a:solidFill>
              <a:latin typeface="Arial" panose="020B0604020202020204" pitchFamily="34" charset="0"/>
              <a:cs typeface="Arial" panose="020B0604020202020204" pitchFamily="34" charset="0"/>
            </a:endParaRPr>
          </a:p>
        </p:txBody>
      </p:sp>
      <p:sp>
        <p:nvSpPr>
          <p:cNvPr id="12" name="TextBox 10">
            <a:extLst>
              <a:ext uri="{FF2B5EF4-FFF2-40B4-BE49-F238E27FC236}">
                <a16:creationId xmlns:a16="http://schemas.microsoft.com/office/drawing/2014/main" id="{B82DBDD5-D39A-9DDD-7CC3-EB56AEECC6CF}"/>
              </a:ext>
            </a:extLst>
          </p:cNvPr>
          <p:cNvSpPr txBox="1"/>
          <p:nvPr/>
        </p:nvSpPr>
        <p:spPr>
          <a:xfrm>
            <a:off x="2668290" y="2857681"/>
            <a:ext cx="8024832" cy="438652"/>
          </a:xfrm>
          <a:prstGeom prst="rect">
            <a:avLst/>
          </a:prstGeom>
          <a:noFill/>
        </p:spPr>
        <p:txBody>
          <a:bodyPr wrap="square" lIns="95784" tIns="47892" rIns="95784" bIns="47892" rtlCol="0">
            <a:noAutofit/>
          </a:bodyPr>
          <a:lstStyle/>
          <a:p>
            <a:pPr algn="just">
              <a:lnSpc>
                <a:spcPct val="114000"/>
              </a:lnSpc>
            </a:pPr>
            <a:endParaRPr lang="fr-FR" sz="1200" dirty="0">
              <a:solidFill>
                <a:srgbClr val="FFBB1C"/>
              </a:solidFill>
              <a:latin typeface="Arial" panose="020B0604020202020204" pitchFamily="34" charset="0"/>
              <a:cs typeface="Arial" panose="020B0604020202020204" pitchFamily="34" charset="0"/>
            </a:endParaRPr>
          </a:p>
        </p:txBody>
      </p:sp>
      <p:sp>
        <p:nvSpPr>
          <p:cNvPr id="13" name="TextBox 10">
            <a:extLst>
              <a:ext uri="{FF2B5EF4-FFF2-40B4-BE49-F238E27FC236}">
                <a16:creationId xmlns:a16="http://schemas.microsoft.com/office/drawing/2014/main" id="{E484ED92-671E-8C52-2993-69619DB51747}"/>
              </a:ext>
            </a:extLst>
          </p:cNvPr>
          <p:cNvSpPr txBox="1"/>
          <p:nvPr/>
        </p:nvSpPr>
        <p:spPr>
          <a:xfrm>
            <a:off x="2642474" y="2515447"/>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Nous avons formé 4 jeunes l’an dernier, 3 ont resigné</a:t>
            </a:r>
            <a:endParaRPr lang="fr-FR" sz="1200" dirty="0">
              <a:solidFill>
                <a:srgbClr val="FFBB1C"/>
              </a:solidFill>
              <a:latin typeface="Arial" panose="020B0604020202020204" pitchFamily="34" charset="0"/>
              <a:cs typeface="Arial" panose="020B0604020202020204" pitchFamily="34" charset="0"/>
            </a:endParaRPr>
          </a:p>
        </p:txBody>
      </p:sp>
      <p:sp>
        <p:nvSpPr>
          <p:cNvPr id="14" name="TextBox 10">
            <a:extLst>
              <a:ext uri="{FF2B5EF4-FFF2-40B4-BE49-F238E27FC236}">
                <a16:creationId xmlns:a16="http://schemas.microsoft.com/office/drawing/2014/main" id="{4136D647-E3E9-9217-A8C2-A9B5E064BED5}"/>
              </a:ext>
            </a:extLst>
          </p:cNvPr>
          <p:cNvSpPr txBox="1"/>
          <p:nvPr/>
        </p:nvSpPr>
        <p:spPr>
          <a:xfrm>
            <a:off x="2658513" y="3018856"/>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Nous avons 6 arbitres dont 2 jeunes -15 ans, soit 5 pts </a:t>
            </a:r>
            <a:endParaRPr lang="fr-FR" sz="1200" dirty="0">
              <a:solidFill>
                <a:srgbClr val="FFBB1C"/>
              </a:solidFill>
              <a:latin typeface="Arial" panose="020B0604020202020204" pitchFamily="34" charset="0"/>
              <a:cs typeface="Arial" panose="020B0604020202020204" pitchFamily="34" charset="0"/>
            </a:endParaRPr>
          </a:p>
        </p:txBody>
      </p:sp>
      <p:sp>
        <p:nvSpPr>
          <p:cNvPr id="15" name="TextBox 10">
            <a:extLst>
              <a:ext uri="{FF2B5EF4-FFF2-40B4-BE49-F238E27FC236}">
                <a16:creationId xmlns:a16="http://schemas.microsoft.com/office/drawing/2014/main" id="{13D39131-E803-B7B3-9BA1-D2E716E0BC71}"/>
              </a:ext>
            </a:extLst>
          </p:cNvPr>
          <p:cNvSpPr txBox="1"/>
          <p:nvPr/>
        </p:nvSpPr>
        <p:spPr>
          <a:xfrm>
            <a:off x="2650139" y="3529517"/>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Besoins 23-24 : 1 pt et surtout 2 majeurs</a:t>
            </a:r>
            <a:endParaRPr lang="fr-FR" sz="1200" dirty="0">
              <a:solidFill>
                <a:srgbClr val="FFBB1C"/>
              </a:solidFill>
              <a:latin typeface="Arial" panose="020B0604020202020204" pitchFamily="34" charset="0"/>
              <a:cs typeface="Arial" panose="020B0604020202020204" pitchFamily="34" charset="0"/>
            </a:endParaRPr>
          </a:p>
        </p:txBody>
      </p:sp>
      <p:sp>
        <p:nvSpPr>
          <p:cNvPr id="4" name="TextBox 10">
            <a:extLst>
              <a:ext uri="{FF2B5EF4-FFF2-40B4-BE49-F238E27FC236}">
                <a16:creationId xmlns:a16="http://schemas.microsoft.com/office/drawing/2014/main" id="{37E36810-BA67-A288-123F-9B22FC6BADF4}"/>
              </a:ext>
            </a:extLst>
          </p:cNvPr>
          <p:cNvSpPr txBox="1"/>
          <p:nvPr/>
        </p:nvSpPr>
        <p:spPr>
          <a:xfrm>
            <a:off x="2668290" y="4037422"/>
            <a:ext cx="8024832" cy="1168447"/>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Référent Arbitre: </a:t>
            </a:r>
          </a:p>
          <a:p>
            <a:pPr algn="just">
              <a:lnSpc>
                <a:spcPct val="114000"/>
              </a:lnSpc>
            </a:pPr>
            <a:r>
              <a:rPr lang="fr-FR" sz="2000" dirty="0">
                <a:solidFill>
                  <a:srgbClr val="FFBB1C"/>
                </a:solidFill>
                <a:latin typeface="Arial" panose="020B0604020202020204" pitchFamily="34" charset="0"/>
                <a:cs typeface="Arial" panose="020B0604020202020204" pitchFamily="34" charset="0"/>
              </a:rPr>
              <a:t>	Arnaud Gautreau / 06 18 30 37 92</a:t>
            </a:r>
          </a:p>
          <a:p>
            <a:pPr algn="just">
              <a:lnSpc>
                <a:spcPct val="114000"/>
              </a:lnSpc>
            </a:pPr>
            <a:r>
              <a:rPr lang="fr-FR" sz="2000" dirty="0">
                <a:solidFill>
                  <a:srgbClr val="FFBB1C"/>
                </a:solidFill>
                <a:latin typeface="Arial" panose="020B0604020202020204" pitchFamily="34" charset="0"/>
                <a:cs typeface="Arial" panose="020B0604020202020204" pitchFamily="34" charset="0"/>
              </a:rPr>
              <a:t>	Manu André / 06 62 94 77 22</a:t>
            </a:r>
            <a:endParaRPr lang="fr-FR" sz="1200" dirty="0">
              <a:solidFill>
                <a:srgbClr val="FFBB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1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428625"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895349"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739563"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1</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40" y="78787"/>
            <a:ext cx="3847216" cy="523220"/>
          </a:xfrm>
          <a:prstGeom prst="rect">
            <a:avLst/>
          </a:prstGeom>
          <a:noFill/>
        </p:spPr>
        <p:txBody>
          <a:bodyPr wrap="square" rtlCol="0">
            <a:spAutoFit/>
          </a:bodyPr>
          <a:lstStyle/>
          <a:p>
            <a:r>
              <a:rPr lang="fr-FR" sz="2800" i="1" dirty="0">
                <a:solidFill>
                  <a:schemeClr val="bg1"/>
                </a:solidFill>
                <a:cs typeface="Charmonman" pitchFamily="2" charset="-34"/>
              </a:rPr>
              <a:t>Catégories : U10/U11</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263311" y="0"/>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8882A41-610E-98EF-CA16-86B6CCE706BF}"/>
              </a:ext>
            </a:extLst>
          </p:cNvPr>
          <p:cNvSpPr/>
          <p:nvPr/>
        </p:nvSpPr>
        <p:spPr>
          <a:xfrm>
            <a:off x="5294204" y="0"/>
            <a:ext cx="4340058" cy="9977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a:extLst>
              <a:ext uri="{FF2B5EF4-FFF2-40B4-BE49-F238E27FC236}">
                <a16:creationId xmlns:a16="http://schemas.microsoft.com/office/drawing/2014/main" id="{CBF51BFF-8C3F-9308-AD1F-99C56B13ABEB}"/>
              </a:ext>
            </a:extLst>
          </p:cNvPr>
          <p:cNvPicPr>
            <a:picLocks noChangeAspect="1"/>
          </p:cNvPicPr>
          <p:nvPr/>
        </p:nvPicPr>
        <p:blipFill>
          <a:blip r:embed="rId3"/>
          <a:stretch>
            <a:fillRect/>
          </a:stretch>
        </p:blipFill>
        <p:spPr>
          <a:xfrm>
            <a:off x="6156835" y="34845"/>
            <a:ext cx="3464275" cy="883800"/>
          </a:xfrm>
          <a:prstGeom prst="rect">
            <a:avLst/>
          </a:prstGeom>
        </p:spPr>
      </p:pic>
      <p:sp>
        <p:nvSpPr>
          <p:cNvPr id="43" name="ZoneTexte 42">
            <a:extLst>
              <a:ext uri="{FF2B5EF4-FFF2-40B4-BE49-F238E27FC236}">
                <a16:creationId xmlns:a16="http://schemas.microsoft.com/office/drawing/2014/main" id="{71EBD5FB-8909-7D55-5CC7-785F5C3F230F}"/>
              </a:ext>
            </a:extLst>
          </p:cNvPr>
          <p:cNvSpPr txBox="1"/>
          <p:nvPr/>
        </p:nvSpPr>
        <p:spPr>
          <a:xfrm>
            <a:off x="6272142" y="34845"/>
            <a:ext cx="2373859"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Mathis BOCHEREAU - BMF</a:t>
            </a:r>
          </a:p>
          <a:p>
            <a:r>
              <a:rPr lang="fr-FR" dirty="0">
                <a:solidFill>
                  <a:schemeClr val="bg1"/>
                </a:solidFill>
                <a:latin typeface="SignPainter-HouseScript" panose="02000006070000020004" pitchFamily="2" charset="0"/>
              </a:rPr>
              <a:t>O665416898</a:t>
            </a:r>
          </a:p>
          <a:p>
            <a:r>
              <a:rPr lang="fr-FR" sz="1400" dirty="0">
                <a:solidFill>
                  <a:schemeClr val="accent1">
                    <a:lumMod val="60000"/>
                    <a:lumOff val="40000"/>
                  </a:schemeClr>
                </a:solidFill>
              </a:rPr>
              <a:t>bochereau.95000@gmail.com </a:t>
            </a:r>
          </a:p>
        </p:txBody>
      </p:sp>
      <p:sp>
        <p:nvSpPr>
          <p:cNvPr id="44" name="Rectangle : coins arrondis 43">
            <a:extLst>
              <a:ext uri="{FF2B5EF4-FFF2-40B4-BE49-F238E27FC236}">
                <a16:creationId xmlns:a16="http://schemas.microsoft.com/office/drawing/2014/main" id="{F670D340-3F65-FF5D-977E-E8540EA8EB69}"/>
              </a:ext>
            </a:extLst>
          </p:cNvPr>
          <p:cNvSpPr/>
          <p:nvPr/>
        </p:nvSpPr>
        <p:spPr>
          <a:xfrm>
            <a:off x="8610147" y="136542"/>
            <a:ext cx="900373" cy="680405"/>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U10/U11</a:t>
            </a:r>
          </a:p>
        </p:txBody>
      </p:sp>
      <p:pic>
        <p:nvPicPr>
          <p:cNvPr id="47" name="Picture 2" descr="La FDE62 en vidéo - fde62">
            <a:extLst>
              <a:ext uri="{FF2B5EF4-FFF2-40B4-BE49-F238E27FC236}">
                <a16:creationId xmlns:a16="http://schemas.microsoft.com/office/drawing/2014/main" id="{D6096D07-CF61-BF9B-6C7A-8A21115EE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582" y="1839139"/>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1D178F7C-BCF5-BB78-3F96-5BF2522162B6}"/>
              </a:ext>
            </a:extLst>
          </p:cNvPr>
          <p:cNvSpPr txBox="1"/>
          <p:nvPr/>
        </p:nvSpPr>
        <p:spPr>
          <a:xfrm>
            <a:off x="431661" y="1965404"/>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U11A</a:t>
            </a:r>
            <a:endParaRPr lang="fr-FR" sz="4400" dirty="0">
              <a:latin typeface="SignPainter-HouseScript" panose="02000006070000020004" pitchFamily="2" charset="0"/>
            </a:endParaRPr>
          </a:p>
        </p:txBody>
      </p:sp>
      <p:grpSp>
        <p:nvGrpSpPr>
          <p:cNvPr id="54" name="Groupe 53">
            <a:extLst>
              <a:ext uri="{FF2B5EF4-FFF2-40B4-BE49-F238E27FC236}">
                <a16:creationId xmlns:a16="http://schemas.microsoft.com/office/drawing/2014/main" id="{0336C542-D4CD-CC8F-C255-97043D638796}"/>
              </a:ext>
            </a:extLst>
          </p:cNvPr>
          <p:cNvGrpSpPr/>
          <p:nvPr/>
        </p:nvGrpSpPr>
        <p:grpSpPr>
          <a:xfrm>
            <a:off x="2237973" y="1923832"/>
            <a:ext cx="3464275" cy="883800"/>
            <a:chOff x="3632158" y="2056533"/>
            <a:chExt cx="3464275" cy="883800"/>
          </a:xfrm>
        </p:grpSpPr>
        <p:pic>
          <p:nvPicPr>
            <p:cNvPr id="51" name="Image 50">
              <a:extLst>
                <a:ext uri="{FF2B5EF4-FFF2-40B4-BE49-F238E27FC236}">
                  <a16:creationId xmlns:a16="http://schemas.microsoft.com/office/drawing/2014/main" id="{04054395-0E3F-1759-8E04-79BFC51657AF}"/>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52" name="ZoneTexte 51">
              <a:extLst>
                <a:ext uri="{FF2B5EF4-FFF2-40B4-BE49-F238E27FC236}">
                  <a16:creationId xmlns:a16="http://schemas.microsoft.com/office/drawing/2014/main" id="{C79A041B-8A70-1628-95A3-F50AC30467AF}"/>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Mathis BOCHEREAU - BMF</a:t>
              </a:r>
            </a:p>
            <a:p>
              <a:r>
                <a:rPr lang="fr-FR" dirty="0">
                  <a:solidFill>
                    <a:schemeClr val="bg1"/>
                  </a:solidFill>
                  <a:latin typeface="SignPainter-HouseScript" panose="02000006070000020004" pitchFamily="2" charset="0"/>
                </a:rPr>
                <a:t>O665416898</a:t>
              </a:r>
            </a:p>
            <a:p>
              <a:r>
                <a:rPr lang="fr-FR" sz="1400" dirty="0">
                  <a:solidFill>
                    <a:schemeClr val="accent1">
                      <a:lumMod val="60000"/>
                      <a:lumOff val="40000"/>
                    </a:schemeClr>
                  </a:solidFill>
                </a:rPr>
                <a:t>bochereau.95000@gmail.com </a:t>
              </a:r>
            </a:p>
          </p:txBody>
        </p:sp>
        <p:sp>
          <p:nvSpPr>
            <p:cNvPr id="53" name="Rectangle : coins arrondis 52">
              <a:extLst>
                <a:ext uri="{FF2B5EF4-FFF2-40B4-BE49-F238E27FC236}">
                  <a16:creationId xmlns:a16="http://schemas.microsoft.com/office/drawing/2014/main" id="{A7A5FD5B-6748-5148-943D-8C081E386AB2}"/>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U11A</a:t>
              </a:r>
            </a:p>
          </p:txBody>
        </p:sp>
      </p:grpSp>
      <p:grpSp>
        <p:nvGrpSpPr>
          <p:cNvPr id="9" name="Groupe 8">
            <a:extLst>
              <a:ext uri="{FF2B5EF4-FFF2-40B4-BE49-F238E27FC236}">
                <a16:creationId xmlns:a16="http://schemas.microsoft.com/office/drawing/2014/main" id="{09ADFD77-6077-258F-042B-9C0D7E89D55A}"/>
              </a:ext>
            </a:extLst>
          </p:cNvPr>
          <p:cNvGrpSpPr/>
          <p:nvPr/>
        </p:nvGrpSpPr>
        <p:grpSpPr>
          <a:xfrm>
            <a:off x="1889664" y="2866378"/>
            <a:ext cx="3464275" cy="646331"/>
            <a:chOff x="1889664" y="2866378"/>
            <a:chExt cx="3464275" cy="646331"/>
          </a:xfrm>
        </p:grpSpPr>
        <p:pic>
          <p:nvPicPr>
            <p:cNvPr id="63" name="Image 62">
              <a:extLst>
                <a:ext uri="{FF2B5EF4-FFF2-40B4-BE49-F238E27FC236}">
                  <a16:creationId xmlns:a16="http://schemas.microsoft.com/office/drawing/2014/main" id="{027E5A6A-9928-7ABB-5B05-7FDFED1230DE}"/>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64" name="ZoneTexte 63">
              <a:extLst>
                <a:ext uri="{FF2B5EF4-FFF2-40B4-BE49-F238E27FC236}">
                  <a16:creationId xmlns:a16="http://schemas.microsoft.com/office/drawing/2014/main" id="{14ED616A-1B78-139A-9F91-2DA4CE9D4797}"/>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Timothé EUDELINE GASSIOT</a:t>
              </a:r>
            </a:p>
            <a:p>
              <a:r>
                <a:rPr lang="fr-FR" dirty="0">
                  <a:solidFill>
                    <a:schemeClr val="bg1"/>
                  </a:solidFill>
                  <a:latin typeface="SignPainter-HouseScript" panose="02000006070000020004" pitchFamily="2" charset="0"/>
                </a:rPr>
                <a:t>?</a:t>
              </a:r>
            </a:p>
          </p:txBody>
        </p:sp>
        <p:sp>
          <p:nvSpPr>
            <p:cNvPr id="65" name="Rectangle : coins arrondis 64">
              <a:extLst>
                <a:ext uri="{FF2B5EF4-FFF2-40B4-BE49-F238E27FC236}">
                  <a16:creationId xmlns:a16="http://schemas.microsoft.com/office/drawing/2014/main" id="{BBB5A797-ED12-62F1-D5D6-E7B7B7B64009}"/>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U11A</a:t>
              </a:r>
            </a:p>
          </p:txBody>
        </p:sp>
      </p:grpSp>
      <p:pic>
        <p:nvPicPr>
          <p:cNvPr id="7" name="Image 6">
            <a:extLst>
              <a:ext uri="{FF2B5EF4-FFF2-40B4-BE49-F238E27FC236}">
                <a16:creationId xmlns:a16="http://schemas.microsoft.com/office/drawing/2014/main" id="{C54B8045-564F-AA1E-6B8E-F90A1DE3A44A}"/>
              </a:ext>
            </a:extLst>
          </p:cNvPr>
          <p:cNvPicPr>
            <a:picLocks noChangeAspect="1"/>
          </p:cNvPicPr>
          <p:nvPr/>
        </p:nvPicPr>
        <p:blipFill>
          <a:blip r:embed="rId5"/>
          <a:stretch>
            <a:fillRect/>
          </a:stretch>
        </p:blipFill>
        <p:spPr>
          <a:xfrm>
            <a:off x="5327895" y="40281"/>
            <a:ext cx="964020" cy="937426"/>
          </a:xfrm>
          <a:prstGeom prst="rect">
            <a:avLst/>
          </a:prstGeom>
        </p:spPr>
      </p:pic>
      <p:pic>
        <p:nvPicPr>
          <p:cNvPr id="8" name="Image 7">
            <a:extLst>
              <a:ext uri="{FF2B5EF4-FFF2-40B4-BE49-F238E27FC236}">
                <a16:creationId xmlns:a16="http://schemas.microsoft.com/office/drawing/2014/main" id="{2C92AF7B-42C2-AB80-6914-F7FD59BDE1E4}"/>
              </a:ext>
            </a:extLst>
          </p:cNvPr>
          <p:cNvPicPr>
            <a:picLocks noChangeAspect="1"/>
          </p:cNvPicPr>
          <p:nvPr/>
        </p:nvPicPr>
        <p:blipFill>
          <a:blip r:embed="rId5"/>
          <a:stretch>
            <a:fillRect/>
          </a:stretch>
        </p:blipFill>
        <p:spPr>
          <a:xfrm>
            <a:off x="1664071" y="2005025"/>
            <a:ext cx="766572" cy="745425"/>
          </a:xfrm>
          <a:prstGeom prst="rect">
            <a:avLst/>
          </a:prstGeom>
        </p:spPr>
      </p:pic>
      <p:grpSp>
        <p:nvGrpSpPr>
          <p:cNvPr id="11" name="Groupe 10">
            <a:extLst>
              <a:ext uri="{FF2B5EF4-FFF2-40B4-BE49-F238E27FC236}">
                <a16:creationId xmlns:a16="http://schemas.microsoft.com/office/drawing/2014/main" id="{D14BDDE0-5BE9-B4D6-E6FE-8464E07C4C5F}"/>
              </a:ext>
            </a:extLst>
          </p:cNvPr>
          <p:cNvGrpSpPr/>
          <p:nvPr/>
        </p:nvGrpSpPr>
        <p:grpSpPr>
          <a:xfrm>
            <a:off x="1889664" y="3566833"/>
            <a:ext cx="3464275" cy="646331"/>
            <a:chOff x="1889664" y="2866378"/>
            <a:chExt cx="3464275" cy="646331"/>
          </a:xfrm>
        </p:grpSpPr>
        <p:pic>
          <p:nvPicPr>
            <p:cNvPr id="13" name="Image 12">
              <a:extLst>
                <a:ext uri="{FF2B5EF4-FFF2-40B4-BE49-F238E27FC236}">
                  <a16:creationId xmlns:a16="http://schemas.microsoft.com/office/drawing/2014/main" id="{6609B7E6-A2C3-41B2-0883-7A201BDB50F8}"/>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14" name="ZoneTexte 13">
              <a:extLst>
                <a:ext uri="{FF2B5EF4-FFF2-40B4-BE49-F238E27FC236}">
                  <a16:creationId xmlns:a16="http://schemas.microsoft.com/office/drawing/2014/main" id="{C38A7C16-0BE5-15A7-59FB-CBAC42E5C371}"/>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Brieuc JANNELLO</a:t>
              </a:r>
            </a:p>
            <a:p>
              <a:r>
                <a:rPr lang="fr-FR" dirty="0">
                  <a:solidFill>
                    <a:schemeClr val="bg1"/>
                  </a:solidFill>
                  <a:latin typeface="SignPainter-HouseScript" panose="02000006070000020004" pitchFamily="2" charset="0"/>
                </a:rPr>
                <a:t>?</a:t>
              </a:r>
            </a:p>
          </p:txBody>
        </p:sp>
        <p:sp>
          <p:nvSpPr>
            <p:cNvPr id="16" name="Rectangle : coins arrondis 15">
              <a:extLst>
                <a:ext uri="{FF2B5EF4-FFF2-40B4-BE49-F238E27FC236}">
                  <a16:creationId xmlns:a16="http://schemas.microsoft.com/office/drawing/2014/main" id="{7766B57A-3C14-ED89-9640-DA321956E41C}"/>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U11A</a:t>
              </a:r>
            </a:p>
          </p:txBody>
        </p:sp>
      </p:grpSp>
      <p:pic>
        <p:nvPicPr>
          <p:cNvPr id="17" name="Picture 2" descr="La FDE62 en vidéo - fde62">
            <a:extLst>
              <a:ext uri="{FF2B5EF4-FFF2-40B4-BE49-F238E27FC236}">
                <a16:creationId xmlns:a16="http://schemas.microsoft.com/office/drawing/2014/main" id="{E35857E0-38DE-19B3-4EC8-4A8ADBDBD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582" y="4190970"/>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14408193-404B-F4DB-FA15-ADC1515863CB}"/>
              </a:ext>
            </a:extLst>
          </p:cNvPr>
          <p:cNvSpPr txBox="1"/>
          <p:nvPr/>
        </p:nvSpPr>
        <p:spPr>
          <a:xfrm>
            <a:off x="431661" y="4317235"/>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U11B</a:t>
            </a:r>
            <a:endParaRPr lang="fr-FR" sz="4400" dirty="0">
              <a:latin typeface="SignPainter-HouseScript" panose="02000006070000020004" pitchFamily="2" charset="0"/>
            </a:endParaRPr>
          </a:p>
        </p:txBody>
      </p:sp>
      <p:grpSp>
        <p:nvGrpSpPr>
          <p:cNvPr id="19" name="Groupe 18">
            <a:extLst>
              <a:ext uri="{FF2B5EF4-FFF2-40B4-BE49-F238E27FC236}">
                <a16:creationId xmlns:a16="http://schemas.microsoft.com/office/drawing/2014/main" id="{8643DECC-5573-DB91-7C30-422373624D25}"/>
              </a:ext>
            </a:extLst>
          </p:cNvPr>
          <p:cNvGrpSpPr/>
          <p:nvPr/>
        </p:nvGrpSpPr>
        <p:grpSpPr>
          <a:xfrm>
            <a:off x="2237973" y="4275663"/>
            <a:ext cx="3464275" cy="883800"/>
            <a:chOff x="3632158" y="2056533"/>
            <a:chExt cx="3464275" cy="883800"/>
          </a:xfrm>
        </p:grpSpPr>
        <p:pic>
          <p:nvPicPr>
            <p:cNvPr id="26" name="Image 25">
              <a:extLst>
                <a:ext uri="{FF2B5EF4-FFF2-40B4-BE49-F238E27FC236}">
                  <a16:creationId xmlns:a16="http://schemas.microsoft.com/office/drawing/2014/main" id="{9C5F5726-C034-ADBC-C622-BA63126CE30A}"/>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28" name="ZoneTexte 27">
              <a:extLst>
                <a:ext uri="{FF2B5EF4-FFF2-40B4-BE49-F238E27FC236}">
                  <a16:creationId xmlns:a16="http://schemas.microsoft.com/office/drawing/2014/main" id="{769F61A2-0B4D-8C5C-A785-13E9BEAA85B0}"/>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Hugo CHANDEBOIS - BPJEPS</a:t>
              </a:r>
            </a:p>
            <a:p>
              <a:r>
                <a:rPr lang="fr-FR" dirty="0">
                  <a:solidFill>
                    <a:schemeClr val="bg1"/>
                  </a:solidFill>
                  <a:latin typeface="SignPainter-HouseScript" panose="02000006070000020004" pitchFamily="2" charset="0"/>
                </a:rPr>
                <a:t>O783392787</a:t>
              </a:r>
            </a:p>
            <a:p>
              <a:pPr algn="l"/>
              <a:r>
                <a:rPr lang="fr-FR" sz="1400" i="0" dirty="0" err="1">
                  <a:solidFill>
                    <a:schemeClr val="accent1">
                      <a:lumMod val="60000"/>
                      <a:lumOff val="40000"/>
                    </a:schemeClr>
                  </a:solidFill>
                  <a:effectLst/>
                </a:rPr>
                <a:t>hugochandebois@gmail.com</a:t>
              </a:r>
              <a:endParaRPr lang="fr-FR" sz="1400" i="0" dirty="0">
                <a:solidFill>
                  <a:schemeClr val="accent1">
                    <a:lumMod val="60000"/>
                    <a:lumOff val="40000"/>
                  </a:schemeClr>
                </a:solidFill>
                <a:effectLst/>
              </a:endParaRPr>
            </a:p>
          </p:txBody>
        </p:sp>
        <p:sp>
          <p:nvSpPr>
            <p:cNvPr id="29" name="Rectangle : coins arrondis 28">
              <a:extLst>
                <a:ext uri="{FF2B5EF4-FFF2-40B4-BE49-F238E27FC236}">
                  <a16:creationId xmlns:a16="http://schemas.microsoft.com/office/drawing/2014/main" id="{0057CC1A-A9E4-82E2-586C-0BB09186BC89}"/>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U11B</a:t>
              </a:r>
            </a:p>
          </p:txBody>
        </p:sp>
      </p:grpSp>
      <p:grpSp>
        <p:nvGrpSpPr>
          <p:cNvPr id="30" name="Groupe 29">
            <a:extLst>
              <a:ext uri="{FF2B5EF4-FFF2-40B4-BE49-F238E27FC236}">
                <a16:creationId xmlns:a16="http://schemas.microsoft.com/office/drawing/2014/main" id="{693D828D-5459-FFDB-7F4A-4F2D7F72149B}"/>
              </a:ext>
            </a:extLst>
          </p:cNvPr>
          <p:cNvGrpSpPr/>
          <p:nvPr/>
        </p:nvGrpSpPr>
        <p:grpSpPr>
          <a:xfrm>
            <a:off x="1889664" y="5218209"/>
            <a:ext cx="3464275" cy="646331"/>
            <a:chOff x="1889664" y="2866378"/>
            <a:chExt cx="3464275" cy="646331"/>
          </a:xfrm>
        </p:grpSpPr>
        <p:pic>
          <p:nvPicPr>
            <p:cNvPr id="31" name="Image 30">
              <a:extLst>
                <a:ext uri="{FF2B5EF4-FFF2-40B4-BE49-F238E27FC236}">
                  <a16:creationId xmlns:a16="http://schemas.microsoft.com/office/drawing/2014/main" id="{3E72D3B8-02E3-4924-7AB8-1E596353F49E}"/>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32" name="ZoneTexte 31">
              <a:extLst>
                <a:ext uri="{FF2B5EF4-FFF2-40B4-BE49-F238E27FC236}">
                  <a16:creationId xmlns:a16="http://schemas.microsoft.com/office/drawing/2014/main" id="{925EA5C6-7D19-5E98-B3A2-1D3E566543A3}"/>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Elouan GICQUEAU</a:t>
              </a:r>
            </a:p>
            <a:p>
              <a:r>
                <a:rPr lang="fr-FR" dirty="0">
                  <a:solidFill>
                    <a:schemeClr val="bg1"/>
                  </a:solidFill>
                  <a:latin typeface="SignPainter-HouseScript" panose="02000006070000020004" pitchFamily="2" charset="0"/>
                </a:rPr>
                <a:t>?</a:t>
              </a:r>
            </a:p>
          </p:txBody>
        </p:sp>
        <p:sp>
          <p:nvSpPr>
            <p:cNvPr id="33" name="Rectangle : coins arrondis 32">
              <a:extLst>
                <a:ext uri="{FF2B5EF4-FFF2-40B4-BE49-F238E27FC236}">
                  <a16:creationId xmlns:a16="http://schemas.microsoft.com/office/drawing/2014/main" id="{D7F93073-A1D2-0F40-24CD-9357E7BD111B}"/>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U11B</a:t>
              </a:r>
            </a:p>
          </p:txBody>
        </p:sp>
      </p:grpSp>
      <p:grpSp>
        <p:nvGrpSpPr>
          <p:cNvPr id="35" name="Groupe 34">
            <a:extLst>
              <a:ext uri="{FF2B5EF4-FFF2-40B4-BE49-F238E27FC236}">
                <a16:creationId xmlns:a16="http://schemas.microsoft.com/office/drawing/2014/main" id="{D66BC389-14EE-BB0C-4281-6EF20B2F6863}"/>
              </a:ext>
            </a:extLst>
          </p:cNvPr>
          <p:cNvGrpSpPr/>
          <p:nvPr/>
        </p:nvGrpSpPr>
        <p:grpSpPr>
          <a:xfrm>
            <a:off x="1889664" y="5918664"/>
            <a:ext cx="3464275" cy="646331"/>
            <a:chOff x="1889664" y="2866378"/>
            <a:chExt cx="3464275" cy="646331"/>
          </a:xfrm>
        </p:grpSpPr>
        <p:pic>
          <p:nvPicPr>
            <p:cNvPr id="37" name="Image 36">
              <a:extLst>
                <a:ext uri="{FF2B5EF4-FFF2-40B4-BE49-F238E27FC236}">
                  <a16:creationId xmlns:a16="http://schemas.microsoft.com/office/drawing/2014/main" id="{A04EAA5A-75BB-F70E-D33E-75017B2D3D9E}"/>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39" name="ZoneTexte 38">
              <a:extLst>
                <a:ext uri="{FF2B5EF4-FFF2-40B4-BE49-F238E27FC236}">
                  <a16:creationId xmlns:a16="http://schemas.microsoft.com/office/drawing/2014/main" id="{03FF776E-7BA8-56FA-0743-BA419AB625DC}"/>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Eloi GUCHET</a:t>
              </a:r>
            </a:p>
            <a:p>
              <a:r>
                <a:rPr lang="fr-FR" dirty="0">
                  <a:solidFill>
                    <a:schemeClr val="bg1"/>
                  </a:solidFill>
                  <a:latin typeface="SignPainter-HouseScript" panose="02000006070000020004" pitchFamily="2" charset="0"/>
                </a:rPr>
                <a:t>?</a:t>
              </a:r>
            </a:p>
          </p:txBody>
        </p:sp>
        <p:sp>
          <p:nvSpPr>
            <p:cNvPr id="40" name="Rectangle : coins arrondis 39">
              <a:extLst>
                <a:ext uri="{FF2B5EF4-FFF2-40B4-BE49-F238E27FC236}">
                  <a16:creationId xmlns:a16="http://schemas.microsoft.com/office/drawing/2014/main" id="{A3EBBDD1-7EA5-D392-D672-B13C20E45CC0}"/>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U11B</a:t>
              </a:r>
            </a:p>
          </p:txBody>
        </p:sp>
      </p:grpSp>
      <p:pic>
        <p:nvPicPr>
          <p:cNvPr id="41" name="Image 40">
            <a:extLst>
              <a:ext uri="{FF2B5EF4-FFF2-40B4-BE49-F238E27FC236}">
                <a16:creationId xmlns:a16="http://schemas.microsoft.com/office/drawing/2014/main" id="{182FF40B-4331-1A1B-3F1D-5EC0105E226C}"/>
              </a:ext>
            </a:extLst>
          </p:cNvPr>
          <p:cNvPicPr>
            <a:picLocks noChangeAspect="1"/>
          </p:cNvPicPr>
          <p:nvPr/>
        </p:nvPicPr>
        <p:blipFill>
          <a:blip r:embed="rId6"/>
          <a:stretch>
            <a:fillRect/>
          </a:stretch>
        </p:blipFill>
        <p:spPr>
          <a:xfrm>
            <a:off x="1611891" y="4361625"/>
            <a:ext cx="781771" cy="760206"/>
          </a:xfrm>
          <a:prstGeom prst="rect">
            <a:avLst/>
          </a:prstGeom>
        </p:spPr>
      </p:pic>
      <p:pic>
        <p:nvPicPr>
          <p:cNvPr id="100" name="Picture 2" descr="La FDE62 en vidéo - fde62">
            <a:extLst>
              <a:ext uri="{FF2B5EF4-FFF2-40B4-BE49-F238E27FC236}">
                <a16:creationId xmlns:a16="http://schemas.microsoft.com/office/drawing/2014/main" id="{38FDF436-2B5A-4749-D92F-EDC6A14DC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290" y="1756967"/>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01" name="ZoneTexte 100">
            <a:extLst>
              <a:ext uri="{FF2B5EF4-FFF2-40B4-BE49-F238E27FC236}">
                <a16:creationId xmlns:a16="http://schemas.microsoft.com/office/drawing/2014/main" id="{87EA8768-09FE-84CD-2A7A-EEC4EFC82DE8}"/>
              </a:ext>
            </a:extLst>
          </p:cNvPr>
          <p:cNvSpPr txBox="1"/>
          <p:nvPr/>
        </p:nvSpPr>
        <p:spPr>
          <a:xfrm>
            <a:off x="5561369" y="1883232"/>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U10A</a:t>
            </a:r>
            <a:endParaRPr lang="fr-FR" sz="4400" dirty="0">
              <a:latin typeface="SignPainter-HouseScript" panose="02000006070000020004" pitchFamily="2" charset="0"/>
            </a:endParaRPr>
          </a:p>
        </p:txBody>
      </p:sp>
      <p:grpSp>
        <p:nvGrpSpPr>
          <p:cNvPr id="102" name="Groupe 101">
            <a:extLst>
              <a:ext uri="{FF2B5EF4-FFF2-40B4-BE49-F238E27FC236}">
                <a16:creationId xmlns:a16="http://schemas.microsoft.com/office/drawing/2014/main" id="{E81DD335-A397-7C19-8C0C-AE14F7699CE3}"/>
              </a:ext>
            </a:extLst>
          </p:cNvPr>
          <p:cNvGrpSpPr/>
          <p:nvPr/>
        </p:nvGrpSpPr>
        <p:grpSpPr>
          <a:xfrm>
            <a:off x="7367681" y="1841660"/>
            <a:ext cx="3464275" cy="883800"/>
            <a:chOff x="3632158" y="2056533"/>
            <a:chExt cx="3464275" cy="883800"/>
          </a:xfrm>
        </p:grpSpPr>
        <p:pic>
          <p:nvPicPr>
            <p:cNvPr id="103" name="Image 102">
              <a:extLst>
                <a:ext uri="{FF2B5EF4-FFF2-40B4-BE49-F238E27FC236}">
                  <a16:creationId xmlns:a16="http://schemas.microsoft.com/office/drawing/2014/main" id="{021F828C-831F-4EA6-183A-127F13B35CD7}"/>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104" name="ZoneTexte 103">
              <a:extLst>
                <a:ext uri="{FF2B5EF4-FFF2-40B4-BE49-F238E27FC236}">
                  <a16:creationId xmlns:a16="http://schemas.microsoft.com/office/drawing/2014/main" id="{9419F6F0-AEC7-D233-69F6-C76A002B8A0D}"/>
                </a:ext>
              </a:extLst>
            </p:cNvPr>
            <p:cNvSpPr txBox="1"/>
            <p:nvPr/>
          </p:nvSpPr>
          <p:spPr>
            <a:xfrm>
              <a:off x="3747465" y="2056533"/>
              <a:ext cx="2802385"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Jules GIRAUDET – Mod U11/U13</a:t>
              </a:r>
            </a:p>
            <a:p>
              <a:r>
                <a:rPr lang="fr-FR" dirty="0">
                  <a:solidFill>
                    <a:schemeClr val="bg1"/>
                  </a:solidFill>
                  <a:latin typeface="SignPainter-HouseScript" panose="02000006070000020004" pitchFamily="2" charset="0"/>
                </a:rPr>
                <a:t>0767725995</a:t>
              </a:r>
            </a:p>
            <a:p>
              <a:r>
                <a:rPr lang="fr-FR" sz="1400" dirty="0">
                  <a:solidFill>
                    <a:schemeClr val="accent1">
                      <a:lumMod val="60000"/>
                      <a:lumOff val="40000"/>
                    </a:schemeClr>
                  </a:solidFill>
                </a:rPr>
                <a:t>jules10giraudet@gmail.com </a:t>
              </a:r>
            </a:p>
          </p:txBody>
        </p:sp>
        <p:sp>
          <p:nvSpPr>
            <p:cNvPr id="105" name="Rectangle : coins arrondis 104">
              <a:extLst>
                <a:ext uri="{FF2B5EF4-FFF2-40B4-BE49-F238E27FC236}">
                  <a16:creationId xmlns:a16="http://schemas.microsoft.com/office/drawing/2014/main" id="{01134B51-0749-5665-49DC-444E5C108395}"/>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U10A</a:t>
              </a:r>
            </a:p>
          </p:txBody>
        </p:sp>
      </p:grpSp>
      <p:grpSp>
        <p:nvGrpSpPr>
          <p:cNvPr id="106" name="Groupe 105">
            <a:extLst>
              <a:ext uri="{FF2B5EF4-FFF2-40B4-BE49-F238E27FC236}">
                <a16:creationId xmlns:a16="http://schemas.microsoft.com/office/drawing/2014/main" id="{C19A0ACD-6E61-DC81-A00B-9938124765E7}"/>
              </a:ext>
            </a:extLst>
          </p:cNvPr>
          <p:cNvGrpSpPr/>
          <p:nvPr/>
        </p:nvGrpSpPr>
        <p:grpSpPr>
          <a:xfrm>
            <a:off x="7019372" y="2784206"/>
            <a:ext cx="3464275" cy="646331"/>
            <a:chOff x="1889664" y="2866378"/>
            <a:chExt cx="3464275" cy="646331"/>
          </a:xfrm>
        </p:grpSpPr>
        <p:pic>
          <p:nvPicPr>
            <p:cNvPr id="107" name="Image 106">
              <a:extLst>
                <a:ext uri="{FF2B5EF4-FFF2-40B4-BE49-F238E27FC236}">
                  <a16:creationId xmlns:a16="http://schemas.microsoft.com/office/drawing/2014/main" id="{9AD912A4-32DA-5C4C-2C0A-2A69D109135C}"/>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108" name="ZoneTexte 107">
              <a:extLst>
                <a:ext uri="{FF2B5EF4-FFF2-40B4-BE49-F238E27FC236}">
                  <a16:creationId xmlns:a16="http://schemas.microsoft.com/office/drawing/2014/main" id="{018AF2A4-8350-37B8-C35C-D5D63A9ACE40}"/>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Tim LINARD – Mod U11/U13</a:t>
              </a:r>
            </a:p>
            <a:p>
              <a:r>
                <a:rPr lang="fr-FR" dirty="0">
                  <a:solidFill>
                    <a:schemeClr val="bg1"/>
                  </a:solidFill>
                  <a:latin typeface="SignPainter-HouseScript" panose="02000006070000020004" pitchFamily="2" charset="0"/>
                </a:rPr>
                <a:t>?</a:t>
              </a:r>
            </a:p>
          </p:txBody>
        </p:sp>
        <p:sp>
          <p:nvSpPr>
            <p:cNvPr id="109" name="Rectangle : coins arrondis 108">
              <a:extLst>
                <a:ext uri="{FF2B5EF4-FFF2-40B4-BE49-F238E27FC236}">
                  <a16:creationId xmlns:a16="http://schemas.microsoft.com/office/drawing/2014/main" id="{937E7A52-3F10-6E61-2888-0BFF5164AD5E}"/>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U10A</a:t>
              </a:r>
            </a:p>
          </p:txBody>
        </p:sp>
      </p:grpSp>
      <p:grpSp>
        <p:nvGrpSpPr>
          <p:cNvPr id="111" name="Groupe 110">
            <a:extLst>
              <a:ext uri="{FF2B5EF4-FFF2-40B4-BE49-F238E27FC236}">
                <a16:creationId xmlns:a16="http://schemas.microsoft.com/office/drawing/2014/main" id="{6A5B91E8-1028-B5B5-69AA-6A73139C6676}"/>
              </a:ext>
            </a:extLst>
          </p:cNvPr>
          <p:cNvGrpSpPr/>
          <p:nvPr/>
        </p:nvGrpSpPr>
        <p:grpSpPr>
          <a:xfrm>
            <a:off x="7019372" y="3484661"/>
            <a:ext cx="3464275" cy="646331"/>
            <a:chOff x="1889664" y="2866378"/>
            <a:chExt cx="3464275" cy="646331"/>
          </a:xfrm>
        </p:grpSpPr>
        <p:pic>
          <p:nvPicPr>
            <p:cNvPr id="112" name="Image 111">
              <a:extLst>
                <a:ext uri="{FF2B5EF4-FFF2-40B4-BE49-F238E27FC236}">
                  <a16:creationId xmlns:a16="http://schemas.microsoft.com/office/drawing/2014/main" id="{28B9059D-0EE7-4248-4374-67DE4BFEB6B5}"/>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113" name="ZoneTexte 112">
              <a:extLst>
                <a:ext uri="{FF2B5EF4-FFF2-40B4-BE49-F238E27FC236}">
                  <a16:creationId xmlns:a16="http://schemas.microsoft.com/office/drawing/2014/main" id="{96274991-73DE-BA78-2536-A5BA9AA5F61D}"/>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Mickaël PAUGOY</a:t>
              </a:r>
            </a:p>
            <a:p>
              <a:r>
                <a:rPr lang="fr-FR" dirty="0" err="1">
                  <a:solidFill>
                    <a:schemeClr val="bg1"/>
                  </a:solidFill>
                  <a:latin typeface="SignPainter-HouseScript" panose="02000006070000020004" pitchFamily="2" charset="0"/>
                </a:rPr>
                <a:t>Judickaël</a:t>
              </a:r>
              <a:r>
                <a:rPr lang="fr-FR" dirty="0">
                  <a:solidFill>
                    <a:schemeClr val="bg1"/>
                  </a:solidFill>
                  <a:latin typeface="SignPainter-HouseScript" panose="02000006070000020004" pitchFamily="2" charset="0"/>
                </a:rPr>
                <a:t> WALLET</a:t>
              </a:r>
            </a:p>
          </p:txBody>
        </p:sp>
        <p:sp>
          <p:nvSpPr>
            <p:cNvPr id="114" name="Rectangle : coins arrondis 113">
              <a:extLst>
                <a:ext uri="{FF2B5EF4-FFF2-40B4-BE49-F238E27FC236}">
                  <a16:creationId xmlns:a16="http://schemas.microsoft.com/office/drawing/2014/main" id="{7C28BBA1-FD7B-1B99-FED4-1107277C9239}"/>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U10A</a:t>
              </a:r>
            </a:p>
          </p:txBody>
        </p:sp>
      </p:grpSp>
      <p:pic>
        <p:nvPicPr>
          <p:cNvPr id="115" name="Image 114">
            <a:extLst>
              <a:ext uri="{FF2B5EF4-FFF2-40B4-BE49-F238E27FC236}">
                <a16:creationId xmlns:a16="http://schemas.microsoft.com/office/drawing/2014/main" id="{1F702AAD-6CC3-5B5F-61A6-4E6052CBBBA8}"/>
              </a:ext>
            </a:extLst>
          </p:cNvPr>
          <p:cNvPicPr>
            <a:picLocks noChangeAspect="1"/>
          </p:cNvPicPr>
          <p:nvPr/>
        </p:nvPicPr>
        <p:blipFill>
          <a:blip r:embed="rId7"/>
          <a:stretch>
            <a:fillRect/>
          </a:stretch>
        </p:blipFill>
        <p:spPr>
          <a:xfrm>
            <a:off x="6818115" y="1931430"/>
            <a:ext cx="767390" cy="774841"/>
          </a:xfrm>
          <a:prstGeom prst="rect">
            <a:avLst/>
          </a:prstGeom>
        </p:spPr>
      </p:pic>
      <p:pic>
        <p:nvPicPr>
          <p:cNvPr id="135" name="Picture 2" descr="La FDE62 en vidéo - fde62">
            <a:extLst>
              <a:ext uri="{FF2B5EF4-FFF2-40B4-BE49-F238E27FC236}">
                <a16:creationId xmlns:a16="http://schemas.microsoft.com/office/drawing/2014/main" id="{A5725BC3-F605-F0FE-8153-6C1272EC9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290" y="4137321"/>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36" name="ZoneTexte 135">
            <a:extLst>
              <a:ext uri="{FF2B5EF4-FFF2-40B4-BE49-F238E27FC236}">
                <a16:creationId xmlns:a16="http://schemas.microsoft.com/office/drawing/2014/main" id="{F84DA0DD-0502-8A81-0646-EB82A0BAF841}"/>
              </a:ext>
            </a:extLst>
          </p:cNvPr>
          <p:cNvSpPr txBox="1"/>
          <p:nvPr/>
        </p:nvSpPr>
        <p:spPr>
          <a:xfrm>
            <a:off x="5561369" y="4263586"/>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U10B</a:t>
            </a:r>
            <a:endParaRPr lang="fr-FR" sz="4400" dirty="0">
              <a:latin typeface="SignPainter-HouseScript" panose="02000006070000020004" pitchFamily="2" charset="0"/>
            </a:endParaRPr>
          </a:p>
        </p:txBody>
      </p:sp>
      <p:grpSp>
        <p:nvGrpSpPr>
          <p:cNvPr id="137" name="Groupe 136">
            <a:extLst>
              <a:ext uri="{FF2B5EF4-FFF2-40B4-BE49-F238E27FC236}">
                <a16:creationId xmlns:a16="http://schemas.microsoft.com/office/drawing/2014/main" id="{E39FD0B7-DB40-11FB-694E-9FE0489A84AE}"/>
              </a:ext>
            </a:extLst>
          </p:cNvPr>
          <p:cNvGrpSpPr/>
          <p:nvPr/>
        </p:nvGrpSpPr>
        <p:grpSpPr>
          <a:xfrm>
            <a:off x="7367681" y="4222014"/>
            <a:ext cx="3464275" cy="883800"/>
            <a:chOff x="3632158" y="2056533"/>
            <a:chExt cx="3464275" cy="883800"/>
          </a:xfrm>
        </p:grpSpPr>
        <p:pic>
          <p:nvPicPr>
            <p:cNvPr id="138" name="Image 137">
              <a:extLst>
                <a:ext uri="{FF2B5EF4-FFF2-40B4-BE49-F238E27FC236}">
                  <a16:creationId xmlns:a16="http://schemas.microsoft.com/office/drawing/2014/main" id="{A7CC4722-89E8-1EA9-0C88-162A3185A08A}"/>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139" name="ZoneTexte 138">
              <a:extLst>
                <a:ext uri="{FF2B5EF4-FFF2-40B4-BE49-F238E27FC236}">
                  <a16:creationId xmlns:a16="http://schemas.microsoft.com/office/drawing/2014/main" id="{BA267589-BB2E-5241-0C72-FBBA5E57B5A3}"/>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Nathan GUIBERT – Mod U11</a:t>
              </a:r>
            </a:p>
            <a:p>
              <a:r>
                <a:rPr lang="fr-FR" dirty="0">
                  <a:solidFill>
                    <a:schemeClr val="bg1"/>
                  </a:solidFill>
                  <a:latin typeface="SignPainter-HouseScript" panose="02000006070000020004" pitchFamily="2" charset="0"/>
                </a:rPr>
                <a:t>O767329689</a:t>
              </a:r>
            </a:p>
            <a:p>
              <a:r>
                <a:rPr lang="fr-FR" sz="1400" dirty="0">
                  <a:solidFill>
                    <a:schemeClr val="accent1">
                      <a:lumMod val="60000"/>
                      <a:lumOff val="40000"/>
                    </a:schemeClr>
                  </a:solidFill>
                </a:rPr>
                <a:t>nathan.guibert44@gmail.com </a:t>
              </a:r>
            </a:p>
          </p:txBody>
        </p:sp>
        <p:sp>
          <p:nvSpPr>
            <p:cNvPr id="140" name="Rectangle : coins arrondis 139">
              <a:extLst>
                <a:ext uri="{FF2B5EF4-FFF2-40B4-BE49-F238E27FC236}">
                  <a16:creationId xmlns:a16="http://schemas.microsoft.com/office/drawing/2014/main" id="{7BA2480B-E8F8-48D1-E93D-921B078BC5C4}"/>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U10B</a:t>
              </a:r>
            </a:p>
          </p:txBody>
        </p:sp>
      </p:grpSp>
      <p:grpSp>
        <p:nvGrpSpPr>
          <p:cNvPr id="141" name="Groupe 140">
            <a:extLst>
              <a:ext uri="{FF2B5EF4-FFF2-40B4-BE49-F238E27FC236}">
                <a16:creationId xmlns:a16="http://schemas.microsoft.com/office/drawing/2014/main" id="{EF41E5AD-21A2-1F4A-E85B-15FEEE88B735}"/>
              </a:ext>
            </a:extLst>
          </p:cNvPr>
          <p:cNvGrpSpPr/>
          <p:nvPr/>
        </p:nvGrpSpPr>
        <p:grpSpPr>
          <a:xfrm>
            <a:off x="7019372" y="5164560"/>
            <a:ext cx="3464275" cy="646331"/>
            <a:chOff x="1889664" y="2866378"/>
            <a:chExt cx="3464275" cy="646331"/>
          </a:xfrm>
        </p:grpSpPr>
        <p:pic>
          <p:nvPicPr>
            <p:cNvPr id="142" name="Image 141">
              <a:extLst>
                <a:ext uri="{FF2B5EF4-FFF2-40B4-BE49-F238E27FC236}">
                  <a16:creationId xmlns:a16="http://schemas.microsoft.com/office/drawing/2014/main" id="{3FDEC7F4-2747-F104-9536-2C740D5AD4AE}"/>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143" name="ZoneTexte 142">
              <a:extLst>
                <a:ext uri="{FF2B5EF4-FFF2-40B4-BE49-F238E27FC236}">
                  <a16:creationId xmlns:a16="http://schemas.microsoft.com/office/drawing/2014/main" id="{754286C8-ED6E-C866-58CF-DF3FBFF77D65}"/>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Gary AMOND</a:t>
              </a:r>
            </a:p>
            <a:p>
              <a:r>
                <a:rPr lang="fr-FR" dirty="0">
                  <a:solidFill>
                    <a:schemeClr val="bg1"/>
                  </a:solidFill>
                  <a:latin typeface="SignPainter-HouseScript" panose="02000006070000020004" pitchFamily="2" charset="0"/>
                </a:rPr>
                <a:t>?</a:t>
              </a:r>
            </a:p>
          </p:txBody>
        </p:sp>
        <p:sp>
          <p:nvSpPr>
            <p:cNvPr id="144" name="Rectangle : coins arrondis 143">
              <a:extLst>
                <a:ext uri="{FF2B5EF4-FFF2-40B4-BE49-F238E27FC236}">
                  <a16:creationId xmlns:a16="http://schemas.microsoft.com/office/drawing/2014/main" id="{39855A11-1315-D40E-F099-7B644D5635F5}"/>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U10B</a:t>
              </a:r>
            </a:p>
          </p:txBody>
        </p:sp>
      </p:grpSp>
      <p:grpSp>
        <p:nvGrpSpPr>
          <p:cNvPr id="146" name="Groupe 145">
            <a:extLst>
              <a:ext uri="{FF2B5EF4-FFF2-40B4-BE49-F238E27FC236}">
                <a16:creationId xmlns:a16="http://schemas.microsoft.com/office/drawing/2014/main" id="{564E7630-067C-FE47-60AE-C71CB151DA9C}"/>
              </a:ext>
            </a:extLst>
          </p:cNvPr>
          <p:cNvGrpSpPr/>
          <p:nvPr/>
        </p:nvGrpSpPr>
        <p:grpSpPr>
          <a:xfrm>
            <a:off x="7019372" y="5865015"/>
            <a:ext cx="3464275" cy="646331"/>
            <a:chOff x="1889664" y="2866378"/>
            <a:chExt cx="3464275" cy="646331"/>
          </a:xfrm>
        </p:grpSpPr>
        <p:pic>
          <p:nvPicPr>
            <p:cNvPr id="147" name="Image 146">
              <a:extLst>
                <a:ext uri="{FF2B5EF4-FFF2-40B4-BE49-F238E27FC236}">
                  <a16:creationId xmlns:a16="http://schemas.microsoft.com/office/drawing/2014/main" id="{4D784627-E629-A5AE-F3AB-18546C1291C5}"/>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148" name="ZoneTexte 147">
              <a:extLst>
                <a:ext uri="{FF2B5EF4-FFF2-40B4-BE49-F238E27FC236}">
                  <a16:creationId xmlns:a16="http://schemas.microsoft.com/office/drawing/2014/main" id="{B91CF33C-861B-A855-7173-CA57FE7A6A9C}"/>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Julien BRISSON</a:t>
              </a:r>
            </a:p>
            <a:p>
              <a:r>
                <a:rPr lang="fr-FR" dirty="0">
                  <a:solidFill>
                    <a:schemeClr val="bg1"/>
                  </a:solidFill>
                  <a:latin typeface="SignPainter-HouseScript" panose="02000006070000020004" pitchFamily="2" charset="0"/>
                </a:rPr>
                <a:t>?</a:t>
              </a:r>
            </a:p>
          </p:txBody>
        </p:sp>
        <p:sp>
          <p:nvSpPr>
            <p:cNvPr id="149" name="Rectangle : coins arrondis 148">
              <a:extLst>
                <a:ext uri="{FF2B5EF4-FFF2-40B4-BE49-F238E27FC236}">
                  <a16:creationId xmlns:a16="http://schemas.microsoft.com/office/drawing/2014/main" id="{C8F0E4D6-9E83-D64F-2B17-01F63A590999}"/>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U10B</a:t>
              </a:r>
            </a:p>
          </p:txBody>
        </p:sp>
      </p:grpSp>
      <p:pic>
        <p:nvPicPr>
          <p:cNvPr id="150" name="Image 149">
            <a:extLst>
              <a:ext uri="{FF2B5EF4-FFF2-40B4-BE49-F238E27FC236}">
                <a16:creationId xmlns:a16="http://schemas.microsoft.com/office/drawing/2014/main" id="{BCD58F77-91C6-F83F-71EF-4F9B87F4B3BE}"/>
              </a:ext>
            </a:extLst>
          </p:cNvPr>
          <p:cNvPicPr>
            <a:picLocks noChangeAspect="1"/>
          </p:cNvPicPr>
          <p:nvPr/>
        </p:nvPicPr>
        <p:blipFill>
          <a:blip r:embed="rId8"/>
          <a:stretch>
            <a:fillRect/>
          </a:stretch>
        </p:blipFill>
        <p:spPr>
          <a:xfrm>
            <a:off x="6778599" y="4272205"/>
            <a:ext cx="811688" cy="819568"/>
          </a:xfrm>
          <a:prstGeom prst="rect">
            <a:avLst/>
          </a:prstGeom>
        </p:spPr>
      </p:pic>
      <p:sp>
        <p:nvSpPr>
          <p:cNvPr id="2" name="Triangle rectangle 1">
            <a:extLst>
              <a:ext uri="{FF2B5EF4-FFF2-40B4-BE49-F238E27FC236}">
                <a16:creationId xmlns:a16="http://schemas.microsoft.com/office/drawing/2014/main" id="{161C3898-5029-4146-529A-33999F816C76}"/>
              </a:ext>
            </a:extLst>
          </p:cNvPr>
          <p:cNvSpPr/>
          <p:nvPr/>
        </p:nvSpPr>
        <p:spPr>
          <a:xfrm rot="10800000">
            <a:off x="4616436" y="718783"/>
            <a:ext cx="661524" cy="273275"/>
          </a:xfrm>
          <a:prstGeom prst="rtTriangl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CA97306-EA54-87E7-251E-4A4B56A5582D}"/>
              </a:ext>
            </a:extLst>
          </p:cNvPr>
          <p:cNvSpPr txBox="1"/>
          <p:nvPr/>
        </p:nvSpPr>
        <p:spPr>
          <a:xfrm>
            <a:off x="544626" y="2410758"/>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N6</a:t>
            </a:r>
            <a:endParaRPr lang="fr-FR" sz="2800" dirty="0">
              <a:solidFill>
                <a:srgbClr val="0070C0"/>
              </a:solidFill>
              <a:latin typeface="SignPainter-HouseScript" panose="02000006070000020004" pitchFamily="2" charset="0"/>
            </a:endParaRPr>
          </a:p>
        </p:txBody>
      </p:sp>
      <p:sp>
        <p:nvSpPr>
          <p:cNvPr id="5" name="ZoneTexte 4">
            <a:extLst>
              <a:ext uri="{FF2B5EF4-FFF2-40B4-BE49-F238E27FC236}">
                <a16:creationId xmlns:a16="http://schemas.microsoft.com/office/drawing/2014/main" id="{128F7760-B56E-4567-D74D-D118CD5F3EB0}"/>
              </a:ext>
            </a:extLst>
          </p:cNvPr>
          <p:cNvSpPr txBox="1"/>
          <p:nvPr/>
        </p:nvSpPr>
        <p:spPr>
          <a:xfrm>
            <a:off x="5681104" y="2304236"/>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N4</a:t>
            </a:r>
            <a:endParaRPr lang="fr-FR" sz="2800" dirty="0">
              <a:solidFill>
                <a:srgbClr val="0070C0"/>
              </a:solidFill>
              <a:latin typeface="SignPainter-HouseScript" panose="02000006070000020004" pitchFamily="2" charset="0"/>
            </a:endParaRPr>
          </a:p>
        </p:txBody>
      </p:sp>
      <p:sp>
        <p:nvSpPr>
          <p:cNvPr id="50" name="ZoneTexte 49">
            <a:extLst>
              <a:ext uri="{FF2B5EF4-FFF2-40B4-BE49-F238E27FC236}">
                <a16:creationId xmlns:a16="http://schemas.microsoft.com/office/drawing/2014/main" id="{742DBEAC-BBBA-1B08-D8D8-87C83AF82E26}"/>
              </a:ext>
            </a:extLst>
          </p:cNvPr>
          <p:cNvSpPr txBox="1"/>
          <p:nvPr/>
        </p:nvSpPr>
        <p:spPr>
          <a:xfrm>
            <a:off x="591300" y="4766252"/>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N2</a:t>
            </a:r>
            <a:endParaRPr lang="fr-FR" sz="2800" dirty="0">
              <a:solidFill>
                <a:srgbClr val="0070C0"/>
              </a:solidFill>
              <a:latin typeface="SignPainter-HouseScript" panose="02000006070000020004" pitchFamily="2" charset="0"/>
            </a:endParaRPr>
          </a:p>
        </p:txBody>
      </p:sp>
      <p:sp>
        <p:nvSpPr>
          <p:cNvPr id="55" name="ZoneTexte 54">
            <a:extLst>
              <a:ext uri="{FF2B5EF4-FFF2-40B4-BE49-F238E27FC236}">
                <a16:creationId xmlns:a16="http://schemas.microsoft.com/office/drawing/2014/main" id="{871C232C-2284-988E-EB67-B6E21AABC50A}"/>
              </a:ext>
            </a:extLst>
          </p:cNvPr>
          <p:cNvSpPr txBox="1"/>
          <p:nvPr/>
        </p:nvSpPr>
        <p:spPr>
          <a:xfrm>
            <a:off x="5714691" y="4706550"/>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N2</a:t>
            </a:r>
            <a:endParaRPr lang="fr-FR" sz="2800" dirty="0">
              <a:solidFill>
                <a:srgbClr val="0070C0"/>
              </a:solidFill>
              <a:latin typeface="SignPainter-HouseScript" panose="02000006070000020004" pitchFamily="2" charset="0"/>
            </a:endParaRPr>
          </a:p>
        </p:txBody>
      </p:sp>
      <p:pic>
        <p:nvPicPr>
          <p:cNvPr id="56" name="Picture 2" descr="La FDE62 en vidéo - fde62">
            <a:extLst>
              <a:ext uri="{FF2B5EF4-FFF2-40B4-BE49-F238E27FC236}">
                <a16:creationId xmlns:a16="http://schemas.microsoft.com/office/drawing/2014/main" id="{6AEF5911-FE90-EB25-C5E5-08C44CDA6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614" y="862567"/>
            <a:ext cx="949546" cy="103386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Gardien de but - Icônes gens gratuites">
            <a:extLst>
              <a:ext uri="{FF2B5EF4-FFF2-40B4-BE49-F238E27FC236}">
                <a16:creationId xmlns:a16="http://schemas.microsoft.com/office/drawing/2014/main" id="{1493D466-2D6E-1C70-DD80-A6806ABDDB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5981" y="953424"/>
            <a:ext cx="723692" cy="723692"/>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 57">
            <a:extLst>
              <a:ext uri="{FF2B5EF4-FFF2-40B4-BE49-F238E27FC236}">
                <a16:creationId xmlns:a16="http://schemas.microsoft.com/office/drawing/2014/main" id="{F40C7F05-B2B0-A505-6C6E-5D859B88E204}"/>
              </a:ext>
            </a:extLst>
          </p:cNvPr>
          <p:cNvPicPr>
            <a:picLocks noChangeAspect="1"/>
          </p:cNvPicPr>
          <p:nvPr/>
        </p:nvPicPr>
        <p:blipFill>
          <a:blip r:embed="rId3"/>
          <a:stretch>
            <a:fillRect/>
          </a:stretch>
        </p:blipFill>
        <p:spPr>
          <a:xfrm>
            <a:off x="4995427" y="994326"/>
            <a:ext cx="3464275" cy="883800"/>
          </a:xfrm>
          <a:prstGeom prst="rect">
            <a:avLst/>
          </a:prstGeom>
        </p:spPr>
      </p:pic>
      <p:sp>
        <p:nvSpPr>
          <p:cNvPr id="59" name="ZoneTexte 58">
            <a:extLst>
              <a:ext uri="{FF2B5EF4-FFF2-40B4-BE49-F238E27FC236}">
                <a16:creationId xmlns:a16="http://schemas.microsoft.com/office/drawing/2014/main" id="{86A043FD-D736-968D-FE90-823952B46482}"/>
              </a:ext>
            </a:extLst>
          </p:cNvPr>
          <p:cNvSpPr txBox="1"/>
          <p:nvPr/>
        </p:nvSpPr>
        <p:spPr>
          <a:xfrm>
            <a:off x="5110735" y="994326"/>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Thomas MOUILLE - CEGB</a:t>
            </a:r>
          </a:p>
          <a:p>
            <a:r>
              <a:rPr lang="fr-FR" dirty="0">
                <a:solidFill>
                  <a:schemeClr val="bg1"/>
                </a:solidFill>
                <a:latin typeface="SignPainter-HouseScript" panose="02000006070000020004" pitchFamily="2" charset="0"/>
              </a:rPr>
              <a:t>O651795196</a:t>
            </a:r>
          </a:p>
          <a:p>
            <a:r>
              <a:rPr lang="fr-FR" sz="1400" dirty="0" err="1">
                <a:solidFill>
                  <a:schemeClr val="accent1">
                    <a:lumMod val="60000"/>
                    <a:lumOff val="40000"/>
                  </a:schemeClr>
                </a:solidFill>
              </a:rPr>
              <a:t>thomasmouille@gmail.com</a:t>
            </a:r>
            <a:r>
              <a:rPr lang="fr-FR" sz="1400" dirty="0">
                <a:solidFill>
                  <a:schemeClr val="accent1">
                    <a:lumMod val="60000"/>
                    <a:lumOff val="40000"/>
                  </a:schemeClr>
                </a:solidFill>
              </a:rPr>
              <a:t> </a:t>
            </a:r>
          </a:p>
        </p:txBody>
      </p:sp>
      <p:sp>
        <p:nvSpPr>
          <p:cNvPr id="60" name="Rectangle : coins arrondis 59">
            <a:extLst>
              <a:ext uri="{FF2B5EF4-FFF2-40B4-BE49-F238E27FC236}">
                <a16:creationId xmlns:a16="http://schemas.microsoft.com/office/drawing/2014/main" id="{AEEC98C6-C571-765C-4959-1DF9138D80D9}"/>
              </a:ext>
            </a:extLst>
          </p:cNvPr>
          <p:cNvSpPr/>
          <p:nvPr/>
        </p:nvSpPr>
        <p:spPr>
          <a:xfrm>
            <a:off x="7448739" y="1096023"/>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GB</a:t>
            </a:r>
          </a:p>
        </p:txBody>
      </p:sp>
      <p:pic>
        <p:nvPicPr>
          <p:cNvPr id="61" name="Image 60">
            <a:extLst>
              <a:ext uri="{FF2B5EF4-FFF2-40B4-BE49-F238E27FC236}">
                <a16:creationId xmlns:a16="http://schemas.microsoft.com/office/drawing/2014/main" id="{E1210845-0832-4F91-2B9A-4B9FBC2E2F0E}"/>
              </a:ext>
            </a:extLst>
          </p:cNvPr>
          <p:cNvPicPr>
            <a:picLocks noChangeAspect="1"/>
          </p:cNvPicPr>
          <p:nvPr/>
        </p:nvPicPr>
        <p:blipFill>
          <a:blip r:embed="rId10"/>
          <a:stretch>
            <a:fillRect/>
          </a:stretch>
        </p:blipFill>
        <p:spPr>
          <a:xfrm>
            <a:off x="4419230" y="1040395"/>
            <a:ext cx="759605" cy="766980"/>
          </a:xfrm>
          <a:prstGeom prst="rect">
            <a:avLst/>
          </a:prstGeom>
        </p:spPr>
      </p:pic>
    </p:spTree>
    <p:extLst>
      <p:ext uri="{BB962C8B-B14F-4D97-AF65-F5344CB8AC3E}">
        <p14:creationId xmlns:p14="http://schemas.microsoft.com/office/powerpoint/2010/main" val="196288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21CD602-571F-63C0-388E-5659AEEB4671}"/>
              </a:ext>
            </a:extLst>
          </p:cNvPr>
          <p:cNvPicPr>
            <a:picLocks noChangeAspect="1"/>
          </p:cNvPicPr>
          <p:nvPr/>
        </p:nvPicPr>
        <p:blipFill>
          <a:blip r:embed="rId2">
            <a:alphaModFix amt="5000"/>
          </a:blip>
          <a:stretch>
            <a:fillRect/>
          </a:stretch>
        </p:blipFill>
        <p:spPr>
          <a:xfrm>
            <a:off x="3408819" y="225402"/>
            <a:ext cx="5374721" cy="6364800"/>
          </a:xfrm>
          <a:prstGeom prst="rect">
            <a:avLst/>
          </a:prstGeom>
        </p:spPr>
      </p:pic>
      <p:sp>
        <p:nvSpPr>
          <p:cNvPr id="3" name="Rectangle 2">
            <a:extLst>
              <a:ext uri="{FF2B5EF4-FFF2-40B4-BE49-F238E27FC236}">
                <a16:creationId xmlns:a16="http://schemas.microsoft.com/office/drawing/2014/main" id="{456FD0A8-93CB-8C61-B11E-94EB018CE36B}"/>
              </a:ext>
            </a:extLst>
          </p:cNvPr>
          <p:cNvSpPr/>
          <p:nvPr/>
        </p:nvSpPr>
        <p:spPr>
          <a:xfrm>
            <a:off x="0" y="6376416"/>
            <a:ext cx="12192000" cy="48158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fr-FR" dirty="0">
                <a:latin typeface="Impact" panose="020B0806030902050204" pitchFamily="34" charset="0"/>
              </a:rPr>
              <a:t>Zoom sur notre club</a:t>
            </a:r>
          </a:p>
        </p:txBody>
      </p:sp>
      <p:cxnSp>
        <p:nvCxnSpPr>
          <p:cNvPr id="18" name="Connecteur droit avec flèche 17">
            <a:extLst>
              <a:ext uri="{FF2B5EF4-FFF2-40B4-BE49-F238E27FC236}">
                <a16:creationId xmlns:a16="http://schemas.microsoft.com/office/drawing/2014/main" id="{CF5A80FB-D862-7C27-C51A-8C3EB331B95B}"/>
              </a:ext>
            </a:extLst>
          </p:cNvPr>
          <p:cNvCxnSpPr>
            <a:cxnSpLocks/>
          </p:cNvCxnSpPr>
          <p:nvPr/>
        </p:nvCxnSpPr>
        <p:spPr>
          <a:xfrm>
            <a:off x="262484" y="5326675"/>
            <a:ext cx="11667031" cy="4129"/>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4D831D59-E33A-2FA0-6B49-33B02CA9B2DB}"/>
              </a:ext>
            </a:extLst>
          </p:cNvPr>
          <p:cNvCxnSpPr/>
          <p:nvPr/>
        </p:nvCxnSpPr>
        <p:spPr>
          <a:xfrm>
            <a:off x="2520970" y="5159271"/>
            <a:ext cx="0" cy="38410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8EC68C53-C402-C000-57C0-D325AC7650A3}"/>
              </a:ext>
            </a:extLst>
          </p:cNvPr>
          <p:cNvSpPr txBox="1"/>
          <p:nvPr/>
        </p:nvSpPr>
        <p:spPr>
          <a:xfrm>
            <a:off x="2242696" y="5485511"/>
            <a:ext cx="1495669" cy="307777"/>
          </a:xfrm>
          <a:prstGeom prst="rect">
            <a:avLst/>
          </a:prstGeom>
          <a:noFill/>
        </p:spPr>
        <p:txBody>
          <a:bodyPr wrap="square" rtlCol="0">
            <a:spAutoFit/>
          </a:bodyPr>
          <a:lstStyle/>
          <a:p>
            <a:r>
              <a:rPr lang="fr-FR" sz="1400" dirty="0"/>
              <a:t>2019</a:t>
            </a:r>
          </a:p>
        </p:txBody>
      </p:sp>
      <p:cxnSp>
        <p:nvCxnSpPr>
          <p:cNvPr id="26" name="Connecteur droit 25">
            <a:extLst>
              <a:ext uri="{FF2B5EF4-FFF2-40B4-BE49-F238E27FC236}">
                <a16:creationId xmlns:a16="http://schemas.microsoft.com/office/drawing/2014/main" id="{94B1DFBA-8CFC-194F-38CA-4C3BC5BF6470}"/>
              </a:ext>
            </a:extLst>
          </p:cNvPr>
          <p:cNvCxnSpPr/>
          <p:nvPr/>
        </p:nvCxnSpPr>
        <p:spPr>
          <a:xfrm>
            <a:off x="9410958" y="5136320"/>
            <a:ext cx="0" cy="38410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44D89B3D-3E98-E55E-81AE-94A8644D9460}"/>
              </a:ext>
            </a:extLst>
          </p:cNvPr>
          <p:cNvSpPr txBox="1"/>
          <p:nvPr/>
        </p:nvSpPr>
        <p:spPr>
          <a:xfrm>
            <a:off x="9174088" y="5485510"/>
            <a:ext cx="1495669" cy="307777"/>
          </a:xfrm>
          <a:prstGeom prst="rect">
            <a:avLst/>
          </a:prstGeom>
          <a:noFill/>
        </p:spPr>
        <p:txBody>
          <a:bodyPr wrap="square" rtlCol="0">
            <a:spAutoFit/>
          </a:bodyPr>
          <a:lstStyle/>
          <a:p>
            <a:r>
              <a:rPr lang="fr-FR" sz="1400" dirty="0"/>
              <a:t>2023</a:t>
            </a:r>
          </a:p>
        </p:txBody>
      </p:sp>
      <p:pic>
        <p:nvPicPr>
          <p:cNvPr id="8" name="Image 7">
            <a:extLst>
              <a:ext uri="{FF2B5EF4-FFF2-40B4-BE49-F238E27FC236}">
                <a16:creationId xmlns:a16="http://schemas.microsoft.com/office/drawing/2014/main" id="{DAD81453-22B6-73A7-C003-BBCD374B6813}"/>
              </a:ext>
            </a:extLst>
          </p:cNvPr>
          <p:cNvPicPr>
            <a:picLocks noChangeAspect="1"/>
          </p:cNvPicPr>
          <p:nvPr/>
        </p:nvPicPr>
        <p:blipFill>
          <a:blip r:embed="rId2"/>
          <a:stretch>
            <a:fillRect/>
          </a:stretch>
        </p:blipFill>
        <p:spPr>
          <a:xfrm>
            <a:off x="5546421" y="72460"/>
            <a:ext cx="1099156" cy="1301632"/>
          </a:xfrm>
          <a:prstGeom prst="rect">
            <a:avLst/>
          </a:prstGeom>
        </p:spPr>
      </p:pic>
      <p:sp>
        <p:nvSpPr>
          <p:cNvPr id="19" name="ZoneTexte 18">
            <a:extLst>
              <a:ext uri="{FF2B5EF4-FFF2-40B4-BE49-F238E27FC236}">
                <a16:creationId xmlns:a16="http://schemas.microsoft.com/office/drawing/2014/main" id="{EB7398E7-A248-FFB4-F521-4B628639F9D6}"/>
              </a:ext>
            </a:extLst>
          </p:cNvPr>
          <p:cNvSpPr txBox="1"/>
          <p:nvPr/>
        </p:nvSpPr>
        <p:spPr>
          <a:xfrm>
            <a:off x="1989927" y="2111572"/>
            <a:ext cx="8036779" cy="2585323"/>
          </a:xfrm>
          <a:prstGeom prst="rect">
            <a:avLst/>
          </a:prstGeom>
          <a:noFill/>
        </p:spPr>
        <p:txBody>
          <a:bodyPr wrap="square" rtlCol="0">
            <a:spAutoFit/>
          </a:bodyPr>
          <a:lstStyle/>
          <a:p>
            <a:pPr algn="ctr"/>
            <a:r>
              <a:rPr lang="fr-FR" dirty="0"/>
              <a:t>Un responsable technique général </a:t>
            </a:r>
            <a:r>
              <a:rPr lang="fr-FR" dirty="0">
                <a:sym typeface="Wingdings" pitchFamily="2" charset="2"/>
              </a:rPr>
              <a:t> Des responsables de catégories</a:t>
            </a:r>
          </a:p>
          <a:p>
            <a:pPr algn="ctr"/>
            <a:r>
              <a:rPr lang="fr-FR" dirty="0">
                <a:sym typeface="Wingdings" pitchFamily="2" charset="2"/>
              </a:rPr>
              <a:t>1 salarié  3 salariés (+2 service civique et 2 en formation)</a:t>
            </a:r>
          </a:p>
          <a:p>
            <a:pPr algn="ctr"/>
            <a:r>
              <a:rPr lang="fr-FR" dirty="0">
                <a:sym typeface="Wingdings" pitchFamily="2" charset="2"/>
              </a:rPr>
              <a:t>232 jeunes joueurs  274 jeunes joueurs</a:t>
            </a:r>
          </a:p>
          <a:p>
            <a:pPr algn="ctr"/>
            <a:r>
              <a:rPr lang="fr-FR" dirty="0">
                <a:sym typeface="Wingdings" pitchFamily="2" charset="2"/>
              </a:rPr>
              <a:t>5 éducateurs formés  16 éducateurs formés</a:t>
            </a:r>
          </a:p>
          <a:p>
            <a:pPr algn="ctr"/>
            <a:r>
              <a:rPr lang="fr-FR" dirty="0"/>
              <a:t>50 dirigeants </a:t>
            </a:r>
            <a:r>
              <a:rPr lang="fr-FR" dirty="0">
                <a:sym typeface="Wingdings" pitchFamily="2" charset="2"/>
              </a:rPr>
              <a:t> 70 dirigeants</a:t>
            </a:r>
          </a:p>
          <a:p>
            <a:pPr algn="ctr"/>
            <a:r>
              <a:rPr lang="fr-FR" dirty="0">
                <a:sym typeface="Wingdings" pitchFamily="2" charset="2"/>
              </a:rPr>
              <a:t>+ d’entrainements</a:t>
            </a:r>
          </a:p>
          <a:p>
            <a:pPr algn="ctr"/>
            <a:r>
              <a:rPr lang="fr-FR" dirty="0">
                <a:sym typeface="Wingdings" pitchFamily="2" charset="2"/>
              </a:rPr>
              <a:t>+ d’équipes</a:t>
            </a:r>
          </a:p>
          <a:p>
            <a:pPr algn="ctr"/>
            <a:r>
              <a:rPr lang="fr-FR" dirty="0">
                <a:sym typeface="Wingdings" pitchFamily="2" charset="2"/>
              </a:rPr>
              <a:t>Des outils mis à disposition</a:t>
            </a:r>
          </a:p>
          <a:p>
            <a:pPr algn="ctr"/>
            <a:r>
              <a:rPr lang="fr-FR" dirty="0">
                <a:sym typeface="Wingdings" pitchFamily="2" charset="2"/>
              </a:rPr>
              <a:t>Des évènements mis en place</a:t>
            </a:r>
          </a:p>
        </p:txBody>
      </p:sp>
      <p:pic>
        <p:nvPicPr>
          <p:cNvPr id="1026" name="Picture 2" descr="Le CCFC et le GF Loire et Cens labellisés ! - Couëron Chabossiere Football  Club - Site Officiel -">
            <a:extLst>
              <a:ext uri="{FF2B5EF4-FFF2-40B4-BE49-F238E27FC236}">
                <a16:creationId xmlns:a16="http://schemas.microsoft.com/office/drawing/2014/main" id="{4AA8C3B9-FDAA-5792-136C-BAC0B8379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33" t="16042" r="54618" b="16554"/>
          <a:stretch/>
        </p:blipFill>
        <p:spPr bwMode="auto">
          <a:xfrm>
            <a:off x="9740596" y="1915715"/>
            <a:ext cx="1858322" cy="2031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FCVM obtient le label Jeunes FFF !">
            <a:extLst>
              <a:ext uri="{FF2B5EF4-FFF2-40B4-BE49-F238E27FC236}">
                <a16:creationId xmlns:a16="http://schemas.microsoft.com/office/drawing/2014/main" id="{1A4391FB-40EC-F1E4-753F-B1DBFE27B7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7" r="79006"/>
          <a:stretch/>
        </p:blipFill>
        <p:spPr bwMode="auto">
          <a:xfrm>
            <a:off x="262484" y="1756880"/>
            <a:ext cx="1980212" cy="243700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9D9ECE4-34E3-FB72-583F-AC68DE2B845C}"/>
              </a:ext>
            </a:extLst>
          </p:cNvPr>
          <p:cNvSpPr txBox="1"/>
          <p:nvPr/>
        </p:nvSpPr>
        <p:spPr>
          <a:xfrm>
            <a:off x="4875572" y="6432542"/>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Tree>
    <p:extLst>
      <p:ext uri="{BB962C8B-B14F-4D97-AF65-F5344CB8AC3E}">
        <p14:creationId xmlns:p14="http://schemas.microsoft.com/office/powerpoint/2010/main" val="37770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AD81453-22B6-73A7-C003-BBCD374B6813}"/>
              </a:ext>
            </a:extLst>
          </p:cNvPr>
          <p:cNvPicPr>
            <a:picLocks noChangeAspect="1"/>
          </p:cNvPicPr>
          <p:nvPr/>
        </p:nvPicPr>
        <p:blipFill>
          <a:blip r:embed="rId2">
            <a:alphaModFix amt="5000"/>
          </a:blip>
          <a:stretch>
            <a:fillRect/>
          </a:stretch>
        </p:blipFill>
        <p:spPr>
          <a:xfrm>
            <a:off x="3408819" y="225403"/>
            <a:ext cx="5374362" cy="6364375"/>
          </a:xfrm>
          <a:prstGeom prst="rect">
            <a:avLst/>
          </a:prstGeom>
        </p:spPr>
      </p:pic>
      <p:sp>
        <p:nvSpPr>
          <p:cNvPr id="19" name="ZoneTexte 18">
            <a:extLst>
              <a:ext uri="{FF2B5EF4-FFF2-40B4-BE49-F238E27FC236}">
                <a16:creationId xmlns:a16="http://schemas.microsoft.com/office/drawing/2014/main" id="{EB7398E7-A248-FFB4-F521-4B628639F9D6}"/>
              </a:ext>
            </a:extLst>
          </p:cNvPr>
          <p:cNvSpPr txBox="1"/>
          <p:nvPr/>
        </p:nvSpPr>
        <p:spPr>
          <a:xfrm>
            <a:off x="251161" y="20247"/>
            <a:ext cx="3138683" cy="1477328"/>
          </a:xfrm>
          <a:prstGeom prst="rect">
            <a:avLst/>
          </a:prstGeom>
          <a:noFill/>
        </p:spPr>
        <p:txBody>
          <a:bodyPr wrap="square" rtlCol="0">
            <a:spAutoFit/>
          </a:bodyPr>
          <a:lstStyle/>
          <a:p>
            <a:pPr algn="ctr"/>
            <a:r>
              <a:rPr lang="fr-FR" dirty="0"/>
              <a:t>Valentin METIER </a:t>
            </a:r>
            <a:r>
              <a:rPr lang="fr-FR" i="1" dirty="0">
                <a:solidFill>
                  <a:srgbClr val="FF0000"/>
                </a:solidFill>
              </a:rPr>
              <a:t>(BEF)</a:t>
            </a:r>
            <a:endParaRPr lang="fr-FR" dirty="0">
              <a:solidFill>
                <a:srgbClr val="FF0000"/>
              </a:solidFill>
            </a:endParaRPr>
          </a:p>
          <a:p>
            <a:pPr algn="ctr"/>
            <a:r>
              <a:rPr lang="fr-FR" dirty="0"/>
              <a:t>Responsable technique jeunes</a:t>
            </a:r>
          </a:p>
          <a:p>
            <a:pPr algn="ctr"/>
            <a:r>
              <a:rPr lang="fr-FR" u="sng" dirty="0"/>
              <a:t>Responsable du sportif</a:t>
            </a:r>
          </a:p>
          <a:p>
            <a:pPr algn="ctr"/>
            <a:r>
              <a:rPr lang="fr-FR" u="sng" dirty="0"/>
              <a:t>Responsable U16/U17/U18</a:t>
            </a:r>
          </a:p>
          <a:p>
            <a:pPr algn="ctr"/>
            <a:r>
              <a:rPr lang="fr-FR" b="1" dirty="0"/>
              <a:t>CDI 35H</a:t>
            </a:r>
          </a:p>
        </p:txBody>
      </p:sp>
      <p:pic>
        <p:nvPicPr>
          <p:cNvPr id="2" name="Image 1">
            <a:extLst>
              <a:ext uri="{FF2B5EF4-FFF2-40B4-BE49-F238E27FC236}">
                <a16:creationId xmlns:a16="http://schemas.microsoft.com/office/drawing/2014/main" id="{82136382-8713-7447-96DF-7F694C934205}"/>
              </a:ext>
            </a:extLst>
          </p:cNvPr>
          <p:cNvPicPr>
            <a:picLocks noChangeAspect="1"/>
          </p:cNvPicPr>
          <p:nvPr/>
        </p:nvPicPr>
        <p:blipFill>
          <a:blip r:embed="rId3"/>
          <a:stretch>
            <a:fillRect/>
          </a:stretch>
        </p:blipFill>
        <p:spPr>
          <a:xfrm>
            <a:off x="6605951" y="-158746"/>
            <a:ext cx="1693847" cy="1693847"/>
          </a:xfrm>
          <a:prstGeom prst="rect">
            <a:avLst/>
          </a:prstGeom>
        </p:spPr>
      </p:pic>
      <p:sp>
        <p:nvSpPr>
          <p:cNvPr id="4" name="Rectangle 3">
            <a:extLst>
              <a:ext uri="{FF2B5EF4-FFF2-40B4-BE49-F238E27FC236}">
                <a16:creationId xmlns:a16="http://schemas.microsoft.com/office/drawing/2014/main" id="{A81C342A-24DD-F5FB-B685-7F6B842C0E0D}"/>
              </a:ext>
            </a:extLst>
          </p:cNvPr>
          <p:cNvSpPr/>
          <p:nvPr/>
        </p:nvSpPr>
        <p:spPr>
          <a:xfrm>
            <a:off x="0" y="1498964"/>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pic>
        <p:nvPicPr>
          <p:cNvPr id="5" name="Image 4">
            <a:extLst>
              <a:ext uri="{FF2B5EF4-FFF2-40B4-BE49-F238E27FC236}">
                <a16:creationId xmlns:a16="http://schemas.microsoft.com/office/drawing/2014/main" id="{A95FE5E5-B32B-C775-7C43-6B6B312580D9}"/>
              </a:ext>
            </a:extLst>
          </p:cNvPr>
          <p:cNvPicPr>
            <a:picLocks noChangeAspect="1"/>
          </p:cNvPicPr>
          <p:nvPr/>
        </p:nvPicPr>
        <p:blipFill>
          <a:blip r:embed="rId4"/>
          <a:stretch>
            <a:fillRect/>
          </a:stretch>
        </p:blipFill>
        <p:spPr>
          <a:xfrm>
            <a:off x="3176633" y="-52132"/>
            <a:ext cx="1658506" cy="1658506"/>
          </a:xfrm>
          <a:prstGeom prst="rect">
            <a:avLst/>
          </a:prstGeom>
        </p:spPr>
      </p:pic>
      <p:sp>
        <p:nvSpPr>
          <p:cNvPr id="9" name="Rectangle 8">
            <a:extLst>
              <a:ext uri="{FF2B5EF4-FFF2-40B4-BE49-F238E27FC236}">
                <a16:creationId xmlns:a16="http://schemas.microsoft.com/office/drawing/2014/main" id="{775DDDF4-292A-C14E-E7FD-AB23F2B1169B}"/>
              </a:ext>
            </a:extLst>
          </p:cNvPr>
          <p:cNvSpPr/>
          <p:nvPr/>
        </p:nvSpPr>
        <p:spPr>
          <a:xfrm>
            <a:off x="0" y="6655589"/>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pic>
        <p:nvPicPr>
          <p:cNvPr id="10" name="Image 9">
            <a:extLst>
              <a:ext uri="{FF2B5EF4-FFF2-40B4-BE49-F238E27FC236}">
                <a16:creationId xmlns:a16="http://schemas.microsoft.com/office/drawing/2014/main" id="{6A6C5B93-0051-DD0E-B716-06D08A1CF9F9}"/>
              </a:ext>
            </a:extLst>
          </p:cNvPr>
          <p:cNvPicPr>
            <a:picLocks noChangeAspect="1"/>
          </p:cNvPicPr>
          <p:nvPr/>
        </p:nvPicPr>
        <p:blipFill>
          <a:blip r:embed="rId5"/>
          <a:stretch>
            <a:fillRect/>
          </a:stretch>
        </p:blipFill>
        <p:spPr>
          <a:xfrm>
            <a:off x="6686767" y="1543944"/>
            <a:ext cx="1886022" cy="1886022"/>
          </a:xfrm>
          <a:prstGeom prst="rect">
            <a:avLst/>
          </a:prstGeom>
        </p:spPr>
      </p:pic>
      <p:sp>
        <p:nvSpPr>
          <p:cNvPr id="11" name="Rectangle 10">
            <a:extLst>
              <a:ext uri="{FF2B5EF4-FFF2-40B4-BE49-F238E27FC236}">
                <a16:creationId xmlns:a16="http://schemas.microsoft.com/office/drawing/2014/main" id="{E6AA631C-C105-F345-6038-4CC4D5C40529}"/>
              </a:ext>
            </a:extLst>
          </p:cNvPr>
          <p:cNvSpPr/>
          <p:nvPr/>
        </p:nvSpPr>
        <p:spPr>
          <a:xfrm>
            <a:off x="0" y="3362147"/>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sp>
        <p:nvSpPr>
          <p:cNvPr id="12" name="ZoneTexte 11">
            <a:extLst>
              <a:ext uri="{FF2B5EF4-FFF2-40B4-BE49-F238E27FC236}">
                <a16:creationId xmlns:a16="http://schemas.microsoft.com/office/drawing/2014/main" id="{6523D794-D3C5-B2CC-5C67-6062F6C77A24}"/>
              </a:ext>
            </a:extLst>
          </p:cNvPr>
          <p:cNvSpPr txBox="1"/>
          <p:nvPr/>
        </p:nvSpPr>
        <p:spPr>
          <a:xfrm>
            <a:off x="-171233" y="1835010"/>
            <a:ext cx="3138683" cy="1477328"/>
          </a:xfrm>
          <a:prstGeom prst="rect">
            <a:avLst/>
          </a:prstGeom>
          <a:noFill/>
        </p:spPr>
        <p:txBody>
          <a:bodyPr wrap="square" rtlCol="0">
            <a:spAutoFit/>
          </a:bodyPr>
          <a:lstStyle/>
          <a:p>
            <a:pPr algn="ctr"/>
            <a:r>
              <a:rPr lang="fr-FR" dirty="0"/>
              <a:t>En recrutement </a:t>
            </a:r>
            <a:r>
              <a:rPr lang="fr-FR" i="1" dirty="0">
                <a:solidFill>
                  <a:srgbClr val="FF0000"/>
                </a:solidFill>
              </a:rPr>
              <a:t>(BMF)</a:t>
            </a:r>
            <a:endParaRPr lang="fr-FR" dirty="0">
              <a:solidFill>
                <a:srgbClr val="FF0000"/>
              </a:solidFill>
            </a:endParaRPr>
          </a:p>
          <a:p>
            <a:pPr algn="ctr"/>
            <a:r>
              <a:rPr lang="fr-FR" dirty="0"/>
              <a:t>Responsable FA &amp; U14/U15</a:t>
            </a:r>
          </a:p>
          <a:p>
            <a:pPr algn="ctr"/>
            <a:r>
              <a:rPr lang="fr-FR" u="sng" dirty="0"/>
              <a:t>Responsable de sa catégorie</a:t>
            </a:r>
          </a:p>
          <a:p>
            <a:pPr algn="ctr"/>
            <a:r>
              <a:rPr lang="fr-FR" u="sng" dirty="0"/>
              <a:t>Responsable des arbitres</a:t>
            </a:r>
          </a:p>
          <a:p>
            <a:pPr algn="ctr"/>
            <a:r>
              <a:rPr lang="fr-FR" b="1" dirty="0"/>
              <a:t>CDI 24H</a:t>
            </a:r>
          </a:p>
        </p:txBody>
      </p:sp>
      <p:sp>
        <p:nvSpPr>
          <p:cNvPr id="14" name="ZoneTexte 13">
            <a:extLst>
              <a:ext uri="{FF2B5EF4-FFF2-40B4-BE49-F238E27FC236}">
                <a16:creationId xmlns:a16="http://schemas.microsoft.com/office/drawing/2014/main" id="{7DA3ECB3-C612-9FD6-94E8-8E87E2BDF4EF}"/>
              </a:ext>
            </a:extLst>
          </p:cNvPr>
          <p:cNvSpPr txBox="1"/>
          <p:nvPr/>
        </p:nvSpPr>
        <p:spPr>
          <a:xfrm>
            <a:off x="3839546" y="1893491"/>
            <a:ext cx="3138683" cy="1477328"/>
          </a:xfrm>
          <a:prstGeom prst="rect">
            <a:avLst/>
          </a:prstGeom>
          <a:noFill/>
        </p:spPr>
        <p:txBody>
          <a:bodyPr wrap="square" rtlCol="0">
            <a:spAutoFit/>
          </a:bodyPr>
          <a:lstStyle/>
          <a:p>
            <a:pPr algn="ctr"/>
            <a:r>
              <a:rPr lang="fr-FR" dirty="0"/>
              <a:t>Mathis BOCHEREAU </a:t>
            </a:r>
            <a:r>
              <a:rPr lang="fr-FR" i="1" dirty="0">
                <a:solidFill>
                  <a:srgbClr val="FF0000"/>
                </a:solidFill>
              </a:rPr>
              <a:t>(BMF)</a:t>
            </a:r>
          </a:p>
          <a:p>
            <a:pPr algn="ctr"/>
            <a:r>
              <a:rPr lang="fr-FR" dirty="0"/>
              <a:t>Responsable vidéo &amp; U10/U11</a:t>
            </a:r>
          </a:p>
          <a:p>
            <a:pPr algn="ctr"/>
            <a:r>
              <a:rPr lang="fr-FR" u="sng" dirty="0"/>
              <a:t>Responsable de sa catégorie</a:t>
            </a:r>
          </a:p>
          <a:p>
            <a:pPr algn="ctr"/>
            <a:r>
              <a:rPr lang="fr-FR" u="sng" dirty="0"/>
              <a:t>Développement de la vidéo</a:t>
            </a:r>
          </a:p>
          <a:p>
            <a:pPr algn="ctr"/>
            <a:r>
              <a:rPr lang="fr-FR" b="1" dirty="0"/>
              <a:t>CDI 35H</a:t>
            </a:r>
          </a:p>
        </p:txBody>
      </p:sp>
      <p:pic>
        <p:nvPicPr>
          <p:cNvPr id="15" name="Picture 2" descr="U11F | FC RETZ">
            <a:extLst>
              <a:ext uri="{FF2B5EF4-FFF2-40B4-BE49-F238E27FC236}">
                <a16:creationId xmlns:a16="http://schemas.microsoft.com/office/drawing/2014/main" id="{86901531-0CC5-5DC5-C140-5E9A7D14D6A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085" b="99471" l="0" r="96154">
                        <a14:foregroundMark x1="17949" y1="74603" x2="45833" y2="85979"/>
                        <a14:foregroundMark x1="45833" y1="85979" x2="76282" y2="86243"/>
                        <a14:foregroundMark x1="76282" y1="86243" x2="62821" y2="61905"/>
                        <a14:foregroundMark x1="62821" y1="61905" x2="88462" y2="76720"/>
                        <a14:foregroundMark x1="88462" y1="76720" x2="89103" y2="91270"/>
                        <a14:foregroundMark x1="69551" y1="64286" x2="97115" y2="78836"/>
                        <a14:foregroundMark x1="97115" y1="78836" x2="70513" y2="98148"/>
                        <a14:foregroundMark x1="70513" y1="98148" x2="9615" y2="95238"/>
                        <a14:foregroundMark x1="9615" y1="95238" x2="19551" y2="69841"/>
                        <a14:foregroundMark x1="19551" y1="69841" x2="20513" y2="69841"/>
                        <a14:foregroundMark x1="40064" y1="65608" x2="40705" y2="55820"/>
                        <a14:foregroundMark x1="50962" y1="6349" x2="54808" y2="9788"/>
                        <a14:foregroundMark x1="33654" y1="82275" x2="72756" y2="79630"/>
                        <a14:foregroundMark x1="72756" y1="79630" x2="89103" y2="68254"/>
                        <a14:foregroundMark x1="10256" y1="76720" x2="12500" y2="72487"/>
                        <a14:foregroundMark x1="25000" y1="83598" x2="40705" y2="95238"/>
                        <a14:foregroundMark x1="91667" y1="69841" x2="96154" y2="91799"/>
                        <a14:foregroundMark x1="3846" y1="81481" x2="0" y2="93122"/>
                        <a14:foregroundMark x1="33013" y1="71164" x2="27564" y2="89683"/>
                        <a14:foregroundMark x1="93269" y1="96561" x2="51603" y2="99471"/>
                        <a14:foregroundMark x1="21154" y1="73280" x2="32051" y2="91799"/>
                      </a14:backgroundRemoval>
                    </a14:imgEffect>
                  </a14:imgLayer>
                </a14:imgProps>
              </a:ext>
              <a:ext uri="{28A0092B-C50C-407E-A947-70E740481C1C}">
                <a14:useLocalDpi xmlns:a14="http://schemas.microsoft.com/office/drawing/2010/main" val="0"/>
              </a:ext>
            </a:extLst>
          </a:blip>
          <a:srcRect/>
          <a:stretch>
            <a:fillRect/>
          </a:stretch>
        </p:blipFill>
        <p:spPr bwMode="auto">
          <a:xfrm>
            <a:off x="10392710" y="1617292"/>
            <a:ext cx="1579911" cy="1789812"/>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8459015D-871A-9F0B-C316-8CAB5DB767E8}"/>
              </a:ext>
            </a:extLst>
          </p:cNvPr>
          <p:cNvSpPr txBox="1"/>
          <p:nvPr/>
        </p:nvSpPr>
        <p:spPr>
          <a:xfrm>
            <a:off x="7945610" y="1893491"/>
            <a:ext cx="3138683" cy="1200329"/>
          </a:xfrm>
          <a:prstGeom prst="rect">
            <a:avLst/>
          </a:prstGeom>
          <a:noFill/>
        </p:spPr>
        <p:txBody>
          <a:bodyPr wrap="square" rtlCol="0">
            <a:spAutoFit/>
          </a:bodyPr>
          <a:lstStyle/>
          <a:p>
            <a:pPr algn="ctr"/>
            <a:r>
              <a:rPr lang="fr-FR" dirty="0"/>
              <a:t>Amaury SORIN </a:t>
            </a:r>
            <a:r>
              <a:rPr lang="fr-FR" i="1" dirty="0">
                <a:solidFill>
                  <a:srgbClr val="FF0000"/>
                </a:solidFill>
              </a:rPr>
              <a:t>(BMF)</a:t>
            </a:r>
            <a:endParaRPr lang="fr-FR" dirty="0">
              <a:solidFill>
                <a:srgbClr val="FF0000"/>
              </a:solidFill>
            </a:endParaRPr>
          </a:p>
          <a:p>
            <a:pPr algn="ctr"/>
            <a:r>
              <a:rPr lang="fr-FR" dirty="0"/>
              <a:t>Responsable U12/U13 &amp; U16</a:t>
            </a:r>
          </a:p>
          <a:p>
            <a:pPr algn="ctr"/>
            <a:r>
              <a:rPr lang="fr-FR" u="sng" dirty="0"/>
              <a:t>Responsable de sa catégorie</a:t>
            </a:r>
          </a:p>
          <a:p>
            <a:pPr algn="ctr"/>
            <a:r>
              <a:rPr lang="fr-FR" b="1" dirty="0"/>
              <a:t>Service civique</a:t>
            </a:r>
          </a:p>
        </p:txBody>
      </p:sp>
      <p:sp>
        <p:nvSpPr>
          <p:cNvPr id="20" name="ZoneTexte 19">
            <a:extLst>
              <a:ext uri="{FF2B5EF4-FFF2-40B4-BE49-F238E27FC236}">
                <a16:creationId xmlns:a16="http://schemas.microsoft.com/office/drawing/2014/main" id="{FE05397E-7547-6B8F-E9E2-E732C2F93ECE}"/>
              </a:ext>
            </a:extLst>
          </p:cNvPr>
          <p:cNvSpPr txBox="1"/>
          <p:nvPr/>
        </p:nvSpPr>
        <p:spPr>
          <a:xfrm>
            <a:off x="4314191" y="3629449"/>
            <a:ext cx="3138683" cy="369332"/>
          </a:xfrm>
          <a:prstGeom prst="rect">
            <a:avLst/>
          </a:prstGeom>
          <a:noFill/>
        </p:spPr>
        <p:txBody>
          <a:bodyPr wrap="square" rtlCol="0">
            <a:spAutoFit/>
          </a:bodyPr>
          <a:lstStyle/>
          <a:p>
            <a:pPr algn="ctr"/>
            <a:r>
              <a:rPr lang="fr-FR" b="1" dirty="0"/>
              <a:t>Educateurs &amp; Dirigeants</a:t>
            </a:r>
            <a:endParaRPr lang="fr-FR" b="1" u="sng" dirty="0"/>
          </a:p>
        </p:txBody>
      </p:sp>
      <p:pic>
        <p:nvPicPr>
          <p:cNvPr id="3" name="Image 2">
            <a:extLst>
              <a:ext uri="{FF2B5EF4-FFF2-40B4-BE49-F238E27FC236}">
                <a16:creationId xmlns:a16="http://schemas.microsoft.com/office/drawing/2014/main" id="{E8175AD8-CF89-FBB9-8AD1-3C14901CC8E4}"/>
              </a:ext>
            </a:extLst>
          </p:cNvPr>
          <p:cNvPicPr>
            <a:picLocks noChangeAspect="1"/>
          </p:cNvPicPr>
          <p:nvPr/>
        </p:nvPicPr>
        <p:blipFill>
          <a:blip r:embed="rId8"/>
          <a:stretch>
            <a:fillRect/>
          </a:stretch>
        </p:blipFill>
        <p:spPr>
          <a:xfrm>
            <a:off x="734637" y="4958692"/>
            <a:ext cx="803643" cy="781473"/>
          </a:xfrm>
          <a:prstGeom prst="rect">
            <a:avLst/>
          </a:prstGeom>
        </p:spPr>
      </p:pic>
      <p:pic>
        <p:nvPicPr>
          <p:cNvPr id="6" name="Image 5">
            <a:extLst>
              <a:ext uri="{FF2B5EF4-FFF2-40B4-BE49-F238E27FC236}">
                <a16:creationId xmlns:a16="http://schemas.microsoft.com/office/drawing/2014/main" id="{623252A9-5CD8-537C-F201-96ACC465F15A}"/>
              </a:ext>
            </a:extLst>
          </p:cNvPr>
          <p:cNvPicPr>
            <a:picLocks noChangeAspect="1"/>
          </p:cNvPicPr>
          <p:nvPr/>
        </p:nvPicPr>
        <p:blipFill>
          <a:blip r:embed="rId9"/>
          <a:stretch>
            <a:fillRect/>
          </a:stretch>
        </p:blipFill>
        <p:spPr>
          <a:xfrm>
            <a:off x="730481" y="3889061"/>
            <a:ext cx="855124" cy="831535"/>
          </a:xfrm>
          <a:prstGeom prst="rect">
            <a:avLst/>
          </a:prstGeom>
        </p:spPr>
      </p:pic>
      <p:pic>
        <p:nvPicPr>
          <p:cNvPr id="18" name="Image 17">
            <a:extLst>
              <a:ext uri="{FF2B5EF4-FFF2-40B4-BE49-F238E27FC236}">
                <a16:creationId xmlns:a16="http://schemas.microsoft.com/office/drawing/2014/main" id="{513B3EA3-2AF4-79C5-D062-60AE0437FC62}"/>
              </a:ext>
            </a:extLst>
          </p:cNvPr>
          <p:cNvPicPr>
            <a:picLocks noChangeAspect="1"/>
          </p:cNvPicPr>
          <p:nvPr/>
        </p:nvPicPr>
        <p:blipFill>
          <a:blip r:embed="rId10"/>
          <a:stretch>
            <a:fillRect/>
          </a:stretch>
        </p:blipFill>
        <p:spPr>
          <a:xfrm>
            <a:off x="2941853" y="4023782"/>
            <a:ext cx="759605" cy="766980"/>
          </a:xfrm>
          <a:prstGeom prst="rect">
            <a:avLst/>
          </a:prstGeom>
        </p:spPr>
      </p:pic>
      <p:pic>
        <p:nvPicPr>
          <p:cNvPr id="22" name="Image 21">
            <a:extLst>
              <a:ext uri="{FF2B5EF4-FFF2-40B4-BE49-F238E27FC236}">
                <a16:creationId xmlns:a16="http://schemas.microsoft.com/office/drawing/2014/main" id="{9E0ABC0F-BDE3-7259-B2BF-23E4C6AA0B3F}"/>
              </a:ext>
            </a:extLst>
          </p:cNvPr>
          <p:cNvPicPr>
            <a:picLocks noChangeAspect="1"/>
          </p:cNvPicPr>
          <p:nvPr/>
        </p:nvPicPr>
        <p:blipFill>
          <a:blip r:embed="rId11"/>
          <a:stretch>
            <a:fillRect/>
          </a:stretch>
        </p:blipFill>
        <p:spPr>
          <a:xfrm>
            <a:off x="3168807" y="5794981"/>
            <a:ext cx="767390" cy="774841"/>
          </a:xfrm>
          <a:prstGeom prst="rect">
            <a:avLst/>
          </a:prstGeom>
        </p:spPr>
      </p:pic>
      <p:pic>
        <p:nvPicPr>
          <p:cNvPr id="23" name="Image 22">
            <a:extLst>
              <a:ext uri="{FF2B5EF4-FFF2-40B4-BE49-F238E27FC236}">
                <a16:creationId xmlns:a16="http://schemas.microsoft.com/office/drawing/2014/main" id="{3DEDAD9A-5E9D-5539-2565-CAF56F351DFD}"/>
              </a:ext>
            </a:extLst>
          </p:cNvPr>
          <p:cNvPicPr>
            <a:picLocks noChangeAspect="1"/>
          </p:cNvPicPr>
          <p:nvPr/>
        </p:nvPicPr>
        <p:blipFill>
          <a:blip r:embed="rId12"/>
          <a:stretch>
            <a:fillRect/>
          </a:stretch>
        </p:blipFill>
        <p:spPr>
          <a:xfrm>
            <a:off x="3921569" y="4927485"/>
            <a:ext cx="811688" cy="819568"/>
          </a:xfrm>
          <a:prstGeom prst="rect">
            <a:avLst/>
          </a:prstGeom>
        </p:spPr>
      </p:pic>
      <p:pic>
        <p:nvPicPr>
          <p:cNvPr id="24" name="Image 23">
            <a:extLst>
              <a:ext uri="{FF2B5EF4-FFF2-40B4-BE49-F238E27FC236}">
                <a16:creationId xmlns:a16="http://schemas.microsoft.com/office/drawing/2014/main" id="{BC372873-59A5-921F-354F-A81B7F892DC7}"/>
              </a:ext>
            </a:extLst>
          </p:cNvPr>
          <p:cNvPicPr>
            <a:picLocks noChangeAspect="1"/>
          </p:cNvPicPr>
          <p:nvPr/>
        </p:nvPicPr>
        <p:blipFill>
          <a:blip r:embed="rId13"/>
          <a:stretch>
            <a:fillRect/>
          </a:stretch>
        </p:blipFill>
        <p:spPr>
          <a:xfrm>
            <a:off x="2294158" y="4969325"/>
            <a:ext cx="781771" cy="760206"/>
          </a:xfrm>
          <a:prstGeom prst="rect">
            <a:avLst/>
          </a:prstGeom>
        </p:spPr>
      </p:pic>
      <p:pic>
        <p:nvPicPr>
          <p:cNvPr id="25" name="Image 24">
            <a:extLst>
              <a:ext uri="{FF2B5EF4-FFF2-40B4-BE49-F238E27FC236}">
                <a16:creationId xmlns:a16="http://schemas.microsoft.com/office/drawing/2014/main" id="{ECA776E0-92A3-2656-8718-C753F5C2DB3F}"/>
              </a:ext>
            </a:extLst>
          </p:cNvPr>
          <p:cNvPicPr>
            <a:picLocks noChangeAspect="1"/>
          </p:cNvPicPr>
          <p:nvPr/>
        </p:nvPicPr>
        <p:blipFill>
          <a:blip r:embed="rId14"/>
          <a:stretch>
            <a:fillRect/>
          </a:stretch>
        </p:blipFill>
        <p:spPr>
          <a:xfrm>
            <a:off x="5955279" y="4117271"/>
            <a:ext cx="766914" cy="774015"/>
          </a:xfrm>
          <a:prstGeom prst="rect">
            <a:avLst/>
          </a:prstGeom>
        </p:spPr>
      </p:pic>
      <p:pic>
        <p:nvPicPr>
          <p:cNvPr id="26" name="Image 25">
            <a:extLst>
              <a:ext uri="{FF2B5EF4-FFF2-40B4-BE49-F238E27FC236}">
                <a16:creationId xmlns:a16="http://schemas.microsoft.com/office/drawing/2014/main" id="{E77641F1-55AA-4B83-6C62-77F2CE262DBD}"/>
              </a:ext>
            </a:extLst>
          </p:cNvPr>
          <p:cNvPicPr>
            <a:picLocks noChangeAspect="1"/>
          </p:cNvPicPr>
          <p:nvPr/>
        </p:nvPicPr>
        <p:blipFill>
          <a:blip r:embed="rId15"/>
          <a:stretch>
            <a:fillRect/>
          </a:stretch>
        </p:blipFill>
        <p:spPr>
          <a:xfrm>
            <a:off x="8609122" y="3732245"/>
            <a:ext cx="774275" cy="752915"/>
          </a:xfrm>
          <a:prstGeom prst="rect">
            <a:avLst/>
          </a:prstGeom>
        </p:spPr>
      </p:pic>
      <p:pic>
        <p:nvPicPr>
          <p:cNvPr id="27" name="Image 26">
            <a:extLst>
              <a:ext uri="{FF2B5EF4-FFF2-40B4-BE49-F238E27FC236}">
                <a16:creationId xmlns:a16="http://schemas.microsoft.com/office/drawing/2014/main" id="{221E5AED-5FB0-7783-A547-64BE51AC0D92}"/>
              </a:ext>
            </a:extLst>
          </p:cNvPr>
          <p:cNvPicPr>
            <a:picLocks noChangeAspect="1"/>
          </p:cNvPicPr>
          <p:nvPr/>
        </p:nvPicPr>
        <p:blipFill>
          <a:blip r:embed="rId16"/>
          <a:stretch>
            <a:fillRect/>
          </a:stretch>
        </p:blipFill>
        <p:spPr>
          <a:xfrm>
            <a:off x="11422969" y="3676121"/>
            <a:ext cx="731385" cy="711210"/>
          </a:xfrm>
          <a:prstGeom prst="rect">
            <a:avLst/>
          </a:prstGeom>
        </p:spPr>
      </p:pic>
      <p:pic>
        <p:nvPicPr>
          <p:cNvPr id="28" name="Image 27">
            <a:extLst>
              <a:ext uri="{FF2B5EF4-FFF2-40B4-BE49-F238E27FC236}">
                <a16:creationId xmlns:a16="http://schemas.microsoft.com/office/drawing/2014/main" id="{9D6CF304-D349-9B27-032F-5163EA2075C1}"/>
              </a:ext>
            </a:extLst>
          </p:cNvPr>
          <p:cNvPicPr>
            <a:picLocks noChangeAspect="1"/>
          </p:cNvPicPr>
          <p:nvPr/>
        </p:nvPicPr>
        <p:blipFill>
          <a:blip r:embed="rId17"/>
          <a:stretch>
            <a:fillRect/>
          </a:stretch>
        </p:blipFill>
        <p:spPr>
          <a:xfrm>
            <a:off x="11182665" y="5506560"/>
            <a:ext cx="755680" cy="777906"/>
          </a:xfrm>
          <a:prstGeom prst="rect">
            <a:avLst/>
          </a:prstGeom>
        </p:spPr>
      </p:pic>
      <p:pic>
        <p:nvPicPr>
          <p:cNvPr id="29" name="Image 28">
            <a:extLst>
              <a:ext uri="{FF2B5EF4-FFF2-40B4-BE49-F238E27FC236}">
                <a16:creationId xmlns:a16="http://schemas.microsoft.com/office/drawing/2014/main" id="{34DB29D1-ABDD-6B92-26B1-A821273B59F4}"/>
              </a:ext>
            </a:extLst>
          </p:cNvPr>
          <p:cNvPicPr>
            <a:picLocks noChangeAspect="1"/>
          </p:cNvPicPr>
          <p:nvPr/>
        </p:nvPicPr>
        <p:blipFill>
          <a:blip r:embed="rId18"/>
          <a:stretch>
            <a:fillRect/>
          </a:stretch>
        </p:blipFill>
        <p:spPr>
          <a:xfrm>
            <a:off x="10149538" y="4297182"/>
            <a:ext cx="726547" cy="733274"/>
          </a:xfrm>
          <a:prstGeom prst="rect">
            <a:avLst/>
          </a:prstGeom>
        </p:spPr>
      </p:pic>
      <p:pic>
        <p:nvPicPr>
          <p:cNvPr id="30" name="Image 29">
            <a:extLst>
              <a:ext uri="{FF2B5EF4-FFF2-40B4-BE49-F238E27FC236}">
                <a16:creationId xmlns:a16="http://schemas.microsoft.com/office/drawing/2014/main" id="{8086D196-8074-3A9C-E846-4FE6395CA547}"/>
              </a:ext>
            </a:extLst>
          </p:cNvPr>
          <p:cNvPicPr>
            <a:picLocks noChangeAspect="1"/>
          </p:cNvPicPr>
          <p:nvPr/>
        </p:nvPicPr>
        <p:blipFill>
          <a:blip r:embed="rId19"/>
          <a:stretch>
            <a:fillRect/>
          </a:stretch>
        </p:blipFill>
        <p:spPr>
          <a:xfrm>
            <a:off x="5134043" y="4104494"/>
            <a:ext cx="788887" cy="796546"/>
          </a:xfrm>
          <a:prstGeom prst="rect">
            <a:avLst/>
          </a:prstGeom>
        </p:spPr>
      </p:pic>
      <p:sp>
        <p:nvSpPr>
          <p:cNvPr id="31" name="ZoneTexte 30">
            <a:extLst>
              <a:ext uri="{FF2B5EF4-FFF2-40B4-BE49-F238E27FC236}">
                <a16:creationId xmlns:a16="http://schemas.microsoft.com/office/drawing/2014/main" id="{6F9CA295-67E9-F16A-890E-ED4B56E12915}"/>
              </a:ext>
            </a:extLst>
          </p:cNvPr>
          <p:cNvSpPr txBox="1"/>
          <p:nvPr/>
        </p:nvSpPr>
        <p:spPr>
          <a:xfrm>
            <a:off x="-61653" y="3804229"/>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Florent </a:t>
            </a:r>
          </a:p>
          <a:p>
            <a:pPr algn="ctr"/>
            <a:r>
              <a:rPr lang="fr-FR" sz="1600" dirty="0">
                <a:latin typeface="SignPainter-HouseScript" panose="02000006070000020004" pitchFamily="2" charset="0"/>
              </a:rPr>
              <a:t>Responsable U9</a:t>
            </a:r>
            <a:endParaRPr lang="fr-FR" sz="1600" u="sng" dirty="0">
              <a:latin typeface="SignPainter-HouseScript" panose="02000006070000020004" pitchFamily="2" charset="0"/>
            </a:endParaRPr>
          </a:p>
        </p:txBody>
      </p:sp>
      <p:sp>
        <p:nvSpPr>
          <p:cNvPr id="32" name="ZoneTexte 31">
            <a:extLst>
              <a:ext uri="{FF2B5EF4-FFF2-40B4-BE49-F238E27FC236}">
                <a16:creationId xmlns:a16="http://schemas.microsoft.com/office/drawing/2014/main" id="{09CE6137-28BB-9CAD-E415-FB3E50DFA072}"/>
              </a:ext>
            </a:extLst>
          </p:cNvPr>
          <p:cNvSpPr txBox="1"/>
          <p:nvPr/>
        </p:nvSpPr>
        <p:spPr>
          <a:xfrm>
            <a:off x="-159035" y="4850445"/>
            <a:ext cx="1277601" cy="830997"/>
          </a:xfrm>
          <a:prstGeom prst="rect">
            <a:avLst/>
          </a:prstGeom>
          <a:noFill/>
        </p:spPr>
        <p:txBody>
          <a:bodyPr wrap="square" rtlCol="0">
            <a:spAutoFit/>
          </a:bodyPr>
          <a:lstStyle/>
          <a:p>
            <a:pPr algn="ctr"/>
            <a:r>
              <a:rPr lang="fr-FR" sz="1600" dirty="0">
                <a:latin typeface="SignPainter-HouseScript" panose="02000006070000020004" pitchFamily="2" charset="0"/>
              </a:rPr>
              <a:t>Thomas</a:t>
            </a:r>
          </a:p>
          <a:p>
            <a:pPr algn="ctr"/>
            <a:r>
              <a:rPr lang="fr-FR" sz="1600" dirty="0">
                <a:latin typeface="SignPainter-HouseScript" panose="02000006070000020004" pitchFamily="2" charset="0"/>
              </a:rPr>
              <a:t>Responsable U6/U7</a:t>
            </a:r>
            <a:endParaRPr lang="fr-FR" sz="1600" u="sng" dirty="0">
              <a:latin typeface="SignPainter-HouseScript" panose="02000006070000020004" pitchFamily="2" charset="0"/>
            </a:endParaRPr>
          </a:p>
        </p:txBody>
      </p:sp>
      <p:sp>
        <p:nvSpPr>
          <p:cNvPr id="33" name="ZoneTexte 32">
            <a:extLst>
              <a:ext uri="{FF2B5EF4-FFF2-40B4-BE49-F238E27FC236}">
                <a16:creationId xmlns:a16="http://schemas.microsoft.com/office/drawing/2014/main" id="{4D9DBED5-F8E3-C4E9-00BB-F841C994B633}"/>
              </a:ext>
            </a:extLst>
          </p:cNvPr>
          <p:cNvSpPr txBox="1"/>
          <p:nvPr/>
        </p:nvSpPr>
        <p:spPr>
          <a:xfrm>
            <a:off x="9381616" y="4117271"/>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Antoine</a:t>
            </a:r>
          </a:p>
          <a:p>
            <a:pPr algn="ctr"/>
            <a:r>
              <a:rPr lang="fr-FR" sz="1600" dirty="0">
                <a:latin typeface="SignPainter-HouseScript" panose="02000006070000020004" pitchFamily="2" charset="0"/>
              </a:rPr>
              <a:t>Responsable U12A</a:t>
            </a:r>
            <a:endParaRPr lang="fr-FR" sz="1600" u="sng" dirty="0">
              <a:latin typeface="SignPainter-HouseScript" panose="02000006070000020004" pitchFamily="2" charset="0"/>
            </a:endParaRPr>
          </a:p>
        </p:txBody>
      </p:sp>
      <p:sp>
        <p:nvSpPr>
          <p:cNvPr id="34" name="ZoneTexte 33">
            <a:extLst>
              <a:ext uri="{FF2B5EF4-FFF2-40B4-BE49-F238E27FC236}">
                <a16:creationId xmlns:a16="http://schemas.microsoft.com/office/drawing/2014/main" id="{40FA3B3B-5EB6-4A6E-D863-8E882DCC165B}"/>
              </a:ext>
            </a:extLst>
          </p:cNvPr>
          <p:cNvSpPr txBox="1"/>
          <p:nvPr/>
        </p:nvSpPr>
        <p:spPr>
          <a:xfrm>
            <a:off x="7927971" y="3770568"/>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Maël</a:t>
            </a:r>
          </a:p>
          <a:p>
            <a:pPr algn="ctr"/>
            <a:r>
              <a:rPr lang="fr-FR" sz="1600" dirty="0">
                <a:latin typeface="SignPainter-HouseScript" panose="02000006070000020004" pitchFamily="2" charset="0"/>
              </a:rPr>
              <a:t>Responsable U13A</a:t>
            </a:r>
            <a:endParaRPr lang="fr-FR" sz="1600" u="sng" dirty="0">
              <a:latin typeface="SignPainter-HouseScript" panose="02000006070000020004" pitchFamily="2" charset="0"/>
            </a:endParaRPr>
          </a:p>
        </p:txBody>
      </p:sp>
      <p:sp>
        <p:nvSpPr>
          <p:cNvPr id="35" name="ZoneTexte 34">
            <a:extLst>
              <a:ext uri="{FF2B5EF4-FFF2-40B4-BE49-F238E27FC236}">
                <a16:creationId xmlns:a16="http://schemas.microsoft.com/office/drawing/2014/main" id="{EFA84282-14DE-269E-F82A-18AEF50BB1F0}"/>
              </a:ext>
            </a:extLst>
          </p:cNvPr>
          <p:cNvSpPr txBox="1"/>
          <p:nvPr/>
        </p:nvSpPr>
        <p:spPr>
          <a:xfrm>
            <a:off x="10395155" y="5414343"/>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Mathéo</a:t>
            </a:r>
          </a:p>
          <a:p>
            <a:pPr algn="ctr"/>
            <a:r>
              <a:rPr lang="fr-FR" sz="1600" dirty="0">
                <a:latin typeface="SignPainter-HouseScript" panose="02000006070000020004" pitchFamily="2" charset="0"/>
              </a:rPr>
              <a:t>Responsable U12B</a:t>
            </a:r>
            <a:endParaRPr lang="fr-FR" sz="1600" u="sng" dirty="0">
              <a:latin typeface="SignPainter-HouseScript" panose="02000006070000020004" pitchFamily="2" charset="0"/>
            </a:endParaRPr>
          </a:p>
        </p:txBody>
      </p:sp>
      <p:sp>
        <p:nvSpPr>
          <p:cNvPr id="36" name="ZoneTexte 35">
            <a:extLst>
              <a:ext uri="{FF2B5EF4-FFF2-40B4-BE49-F238E27FC236}">
                <a16:creationId xmlns:a16="http://schemas.microsoft.com/office/drawing/2014/main" id="{B122633E-5EAF-26C4-3C53-772BA128FABA}"/>
              </a:ext>
            </a:extLst>
          </p:cNvPr>
          <p:cNvSpPr txBox="1"/>
          <p:nvPr/>
        </p:nvSpPr>
        <p:spPr>
          <a:xfrm>
            <a:off x="4645051" y="4861735"/>
            <a:ext cx="2555757" cy="584775"/>
          </a:xfrm>
          <a:prstGeom prst="rect">
            <a:avLst/>
          </a:prstGeom>
          <a:noFill/>
        </p:spPr>
        <p:txBody>
          <a:bodyPr wrap="square" rtlCol="0">
            <a:spAutoFit/>
          </a:bodyPr>
          <a:lstStyle/>
          <a:p>
            <a:pPr algn="ctr"/>
            <a:r>
              <a:rPr lang="fr-FR" sz="1600" dirty="0">
                <a:latin typeface="SignPainter-HouseScript" panose="02000006070000020004" pitchFamily="2" charset="0"/>
              </a:rPr>
              <a:t>Raymond &amp; Gilles</a:t>
            </a:r>
          </a:p>
          <a:p>
            <a:pPr algn="ctr"/>
            <a:r>
              <a:rPr lang="fr-FR" sz="1600" dirty="0">
                <a:latin typeface="SignPainter-HouseScript" panose="02000006070000020004" pitchFamily="2" charset="0"/>
              </a:rPr>
              <a:t>Intervenants entrainements</a:t>
            </a:r>
          </a:p>
        </p:txBody>
      </p:sp>
      <p:sp>
        <p:nvSpPr>
          <p:cNvPr id="38" name="ZoneTexte 37">
            <a:extLst>
              <a:ext uri="{FF2B5EF4-FFF2-40B4-BE49-F238E27FC236}">
                <a16:creationId xmlns:a16="http://schemas.microsoft.com/office/drawing/2014/main" id="{8D3F8D50-2B30-F3ED-7E4E-9FA7D5CF8F65}"/>
              </a:ext>
            </a:extLst>
          </p:cNvPr>
          <p:cNvSpPr txBox="1"/>
          <p:nvPr/>
        </p:nvSpPr>
        <p:spPr>
          <a:xfrm>
            <a:off x="1496700" y="5017415"/>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Hugo</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U11B U15B</a:t>
            </a:r>
          </a:p>
        </p:txBody>
      </p:sp>
      <p:sp>
        <p:nvSpPr>
          <p:cNvPr id="39" name="ZoneTexte 38">
            <a:extLst>
              <a:ext uri="{FF2B5EF4-FFF2-40B4-BE49-F238E27FC236}">
                <a16:creationId xmlns:a16="http://schemas.microsoft.com/office/drawing/2014/main" id="{6BF40E04-2BC8-CC72-D84A-B250B482BB4D}"/>
              </a:ext>
            </a:extLst>
          </p:cNvPr>
          <p:cNvSpPr txBox="1"/>
          <p:nvPr/>
        </p:nvSpPr>
        <p:spPr>
          <a:xfrm>
            <a:off x="10625093" y="3671770"/>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Killian</a:t>
            </a:r>
          </a:p>
          <a:p>
            <a:pPr algn="ctr"/>
            <a:r>
              <a:rPr lang="fr-FR" sz="1600" dirty="0">
                <a:latin typeface="SignPainter-HouseScript" panose="02000006070000020004" pitchFamily="2" charset="0"/>
              </a:rPr>
              <a:t>Responsable U13B U16A</a:t>
            </a:r>
            <a:endParaRPr lang="fr-FR" sz="1600" u="sng" dirty="0">
              <a:latin typeface="SignPainter-HouseScript" panose="02000006070000020004" pitchFamily="2" charset="0"/>
            </a:endParaRPr>
          </a:p>
        </p:txBody>
      </p:sp>
      <p:sp>
        <p:nvSpPr>
          <p:cNvPr id="40" name="ZoneTexte 39">
            <a:extLst>
              <a:ext uri="{FF2B5EF4-FFF2-40B4-BE49-F238E27FC236}">
                <a16:creationId xmlns:a16="http://schemas.microsoft.com/office/drawing/2014/main" id="{0C12DAE2-1580-683F-21AD-2A8A1E3273FE}"/>
              </a:ext>
            </a:extLst>
          </p:cNvPr>
          <p:cNvSpPr txBox="1"/>
          <p:nvPr/>
        </p:nvSpPr>
        <p:spPr>
          <a:xfrm>
            <a:off x="2362110" y="4073484"/>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Thomas</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GB</a:t>
            </a:r>
          </a:p>
        </p:txBody>
      </p:sp>
      <p:sp>
        <p:nvSpPr>
          <p:cNvPr id="41" name="ZoneTexte 40">
            <a:extLst>
              <a:ext uri="{FF2B5EF4-FFF2-40B4-BE49-F238E27FC236}">
                <a16:creationId xmlns:a16="http://schemas.microsoft.com/office/drawing/2014/main" id="{224B5124-B3DA-29C7-F180-11AF2FE29840}"/>
              </a:ext>
            </a:extLst>
          </p:cNvPr>
          <p:cNvSpPr txBox="1"/>
          <p:nvPr/>
        </p:nvSpPr>
        <p:spPr>
          <a:xfrm>
            <a:off x="2439349" y="5820536"/>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Jules</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U10A</a:t>
            </a:r>
          </a:p>
        </p:txBody>
      </p:sp>
      <p:sp>
        <p:nvSpPr>
          <p:cNvPr id="42" name="ZoneTexte 41">
            <a:extLst>
              <a:ext uri="{FF2B5EF4-FFF2-40B4-BE49-F238E27FC236}">
                <a16:creationId xmlns:a16="http://schemas.microsoft.com/office/drawing/2014/main" id="{DC7708FA-6470-562A-02D9-782CE420DA49}"/>
              </a:ext>
            </a:extLst>
          </p:cNvPr>
          <p:cNvSpPr txBox="1"/>
          <p:nvPr/>
        </p:nvSpPr>
        <p:spPr>
          <a:xfrm>
            <a:off x="3203643" y="4877985"/>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Nathan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U11C</a:t>
            </a:r>
          </a:p>
        </p:txBody>
      </p:sp>
      <p:pic>
        <p:nvPicPr>
          <p:cNvPr id="43" name="Image 42">
            <a:extLst>
              <a:ext uri="{FF2B5EF4-FFF2-40B4-BE49-F238E27FC236}">
                <a16:creationId xmlns:a16="http://schemas.microsoft.com/office/drawing/2014/main" id="{F2402526-5193-AA86-72FB-95E7B427456F}"/>
              </a:ext>
            </a:extLst>
          </p:cNvPr>
          <p:cNvPicPr>
            <a:picLocks noChangeAspect="1"/>
          </p:cNvPicPr>
          <p:nvPr/>
        </p:nvPicPr>
        <p:blipFill>
          <a:blip r:embed="rId20"/>
          <a:stretch>
            <a:fillRect/>
          </a:stretch>
        </p:blipFill>
        <p:spPr>
          <a:xfrm>
            <a:off x="7530302" y="4594639"/>
            <a:ext cx="783876" cy="762252"/>
          </a:xfrm>
          <a:prstGeom prst="rect">
            <a:avLst/>
          </a:prstGeom>
        </p:spPr>
      </p:pic>
      <p:pic>
        <p:nvPicPr>
          <p:cNvPr id="44" name="Image 43">
            <a:extLst>
              <a:ext uri="{FF2B5EF4-FFF2-40B4-BE49-F238E27FC236}">
                <a16:creationId xmlns:a16="http://schemas.microsoft.com/office/drawing/2014/main" id="{E839D719-FD77-516D-6070-668C109B0F85}"/>
              </a:ext>
            </a:extLst>
          </p:cNvPr>
          <p:cNvPicPr>
            <a:picLocks noChangeAspect="1"/>
          </p:cNvPicPr>
          <p:nvPr/>
        </p:nvPicPr>
        <p:blipFill>
          <a:blip r:embed="rId21"/>
          <a:stretch>
            <a:fillRect/>
          </a:stretch>
        </p:blipFill>
        <p:spPr>
          <a:xfrm>
            <a:off x="7927971" y="5766238"/>
            <a:ext cx="786368" cy="794003"/>
          </a:xfrm>
          <a:prstGeom prst="rect">
            <a:avLst/>
          </a:prstGeom>
        </p:spPr>
      </p:pic>
      <p:pic>
        <p:nvPicPr>
          <p:cNvPr id="45" name="Image 44">
            <a:extLst>
              <a:ext uri="{FF2B5EF4-FFF2-40B4-BE49-F238E27FC236}">
                <a16:creationId xmlns:a16="http://schemas.microsoft.com/office/drawing/2014/main" id="{35A0DD5D-E649-905B-F5D4-7261479E4591}"/>
              </a:ext>
            </a:extLst>
          </p:cNvPr>
          <p:cNvPicPr>
            <a:picLocks noChangeAspect="1"/>
          </p:cNvPicPr>
          <p:nvPr/>
        </p:nvPicPr>
        <p:blipFill>
          <a:blip r:embed="rId22"/>
          <a:stretch>
            <a:fillRect/>
          </a:stretch>
        </p:blipFill>
        <p:spPr>
          <a:xfrm>
            <a:off x="9170152" y="4996833"/>
            <a:ext cx="815783" cy="823703"/>
          </a:xfrm>
          <a:prstGeom prst="rect">
            <a:avLst/>
          </a:prstGeom>
        </p:spPr>
      </p:pic>
      <p:pic>
        <p:nvPicPr>
          <p:cNvPr id="46" name="Image 45">
            <a:extLst>
              <a:ext uri="{FF2B5EF4-FFF2-40B4-BE49-F238E27FC236}">
                <a16:creationId xmlns:a16="http://schemas.microsoft.com/office/drawing/2014/main" id="{B455D6BE-1A77-7B5F-1429-16036636528D}"/>
              </a:ext>
            </a:extLst>
          </p:cNvPr>
          <p:cNvPicPr>
            <a:picLocks noChangeAspect="1"/>
          </p:cNvPicPr>
          <p:nvPr/>
        </p:nvPicPr>
        <p:blipFill>
          <a:blip r:embed="rId23"/>
          <a:stretch>
            <a:fillRect/>
          </a:stretch>
        </p:blipFill>
        <p:spPr>
          <a:xfrm>
            <a:off x="5754079" y="5658281"/>
            <a:ext cx="766995" cy="774442"/>
          </a:xfrm>
          <a:prstGeom prst="rect">
            <a:avLst/>
          </a:prstGeom>
        </p:spPr>
      </p:pic>
      <p:sp>
        <p:nvSpPr>
          <p:cNvPr id="47" name="ZoneTexte 46">
            <a:extLst>
              <a:ext uri="{FF2B5EF4-FFF2-40B4-BE49-F238E27FC236}">
                <a16:creationId xmlns:a16="http://schemas.microsoft.com/office/drawing/2014/main" id="{A79F5F06-A14F-CE1F-3813-C128FC5BFD5D}"/>
              </a:ext>
            </a:extLst>
          </p:cNvPr>
          <p:cNvSpPr txBox="1"/>
          <p:nvPr/>
        </p:nvSpPr>
        <p:spPr>
          <a:xfrm>
            <a:off x="4973269" y="5695176"/>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Yann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U18C</a:t>
            </a:r>
          </a:p>
        </p:txBody>
      </p:sp>
      <p:sp>
        <p:nvSpPr>
          <p:cNvPr id="48" name="ZoneTexte 47">
            <a:extLst>
              <a:ext uri="{FF2B5EF4-FFF2-40B4-BE49-F238E27FC236}">
                <a16:creationId xmlns:a16="http://schemas.microsoft.com/office/drawing/2014/main" id="{179DB7DB-8A80-12B4-E827-B30236594681}"/>
              </a:ext>
            </a:extLst>
          </p:cNvPr>
          <p:cNvSpPr txBox="1"/>
          <p:nvPr/>
        </p:nvSpPr>
        <p:spPr>
          <a:xfrm>
            <a:off x="6780260" y="4584238"/>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Simon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U15A</a:t>
            </a:r>
          </a:p>
        </p:txBody>
      </p:sp>
      <p:sp>
        <p:nvSpPr>
          <p:cNvPr id="49" name="ZoneTexte 48">
            <a:extLst>
              <a:ext uri="{FF2B5EF4-FFF2-40B4-BE49-F238E27FC236}">
                <a16:creationId xmlns:a16="http://schemas.microsoft.com/office/drawing/2014/main" id="{51F31A3F-65AC-F928-C016-6092C3F2B68E}"/>
              </a:ext>
            </a:extLst>
          </p:cNvPr>
          <p:cNvSpPr txBox="1"/>
          <p:nvPr/>
        </p:nvSpPr>
        <p:spPr>
          <a:xfrm>
            <a:off x="7167918" y="5765463"/>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Bryan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U17A</a:t>
            </a:r>
          </a:p>
        </p:txBody>
      </p:sp>
      <p:sp>
        <p:nvSpPr>
          <p:cNvPr id="50" name="ZoneTexte 49">
            <a:extLst>
              <a:ext uri="{FF2B5EF4-FFF2-40B4-BE49-F238E27FC236}">
                <a16:creationId xmlns:a16="http://schemas.microsoft.com/office/drawing/2014/main" id="{90C2E7F4-EE85-69A8-A0DF-20148E2A32EC}"/>
              </a:ext>
            </a:extLst>
          </p:cNvPr>
          <p:cNvSpPr txBox="1"/>
          <p:nvPr/>
        </p:nvSpPr>
        <p:spPr>
          <a:xfrm>
            <a:off x="8434942" y="4850444"/>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Kylian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U18B</a:t>
            </a:r>
          </a:p>
        </p:txBody>
      </p:sp>
      <p:sp>
        <p:nvSpPr>
          <p:cNvPr id="17" name="ZoneTexte 16">
            <a:extLst>
              <a:ext uri="{FF2B5EF4-FFF2-40B4-BE49-F238E27FC236}">
                <a16:creationId xmlns:a16="http://schemas.microsoft.com/office/drawing/2014/main" id="{527A1EDA-3938-DDE9-F73B-8079E5126790}"/>
              </a:ext>
            </a:extLst>
          </p:cNvPr>
          <p:cNvSpPr txBox="1"/>
          <p:nvPr/>
        </p:nvSpPr>
        <p:spPr>
          <a:xfrm>
            <a:off x="4314191" y="6589559"/>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1" name="ZoneTexte 20">
            <a:extLst>
              <a:ext uri="{FF2B5EF4-FFF2-40B4-BE49-F238E27FC236}">
                <a16:creationId xmlns:a16="http://schemas.microsoft.com/office/drawing/2014/main" id="{7D68D6D3-AFD4-0F9A-26D6-B9B5EC0470F6}"/>
              </a:ext>
            </a:extLst>
          </p:cNvPr>
          <p:cNvSpPr txBox="1"/>
          <p:nvPr/>
        </p:nvSpPr>
        <p:spPr>
          <a:xfrm>
            <a:off x="867828" y="3765744"/>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U13</a:t>
            </a:r>
            <a:endParaRPr lang="fr-FR" sz="1600" u="sng" dirty="0">
              <a:solidFill>
                <a:srgbClr val="FF0000"/>
              </a:solidFill>
              <a:latin typeface="SignPainter-HouseScript" panose="02000006070000020004" pitchFamily="2" charset="0"/>
            </a:endParaRPr>
          </a:p>
        </p:txBody>
      </p:sp>
      <p:sp>
        <p:nvSpPr>
          <p:cNvPr id="37" name="ZoneTexte 36">
            <a:extLst>
              <a:ext uri="{FF2B5EF4-FFF2-40B4-BE49-F238E27FC236}">
                <a16:creationId xmlns:a16="http://schemas.microsoft.com/office/drawing/2014/main" id="{B33A0104-BD28-2F1A-B259-86A046D893C9}"/>
              </a:ext>
            </a:extLst>
          </p:cNvPr>
          <p:cNvSpPr txBox="1"/>
          <p:nvPr/>
        </p:nvSpPr>
        <p:spPr>
          <a:xfrm>
            <a:off x="878802" y="488677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STAPS</a:t>
            </a:r>
            <a:endParaRPr lang="fr-FR" sz="1600" u="sng" dirty="0">
              <a:solidFill>
                <a:srgbClr val="FF0000"/>
              </a:solidFill>
              <a:latin typeface="SignPainter-HouseScript" panose="02000006070000020004" pitchFamily="2" charset="0"/>
            </a:endParaRPr>
          </a:p>
        </p:txBody>
      </p:sp>
      <p:sp>
        <p:nvSpPr>
          <p:cNvPr id="51" name="ZoneTexte 50">
            <a:extLst>
              <a:ext uri="{FF2B5EF4-FFF2-40B4-BE49-F238E27FC236}">
                <a16:creationId xmlns:a16="http://schemas.microsoft.com/office/drawing/2014/main" id="{9348682B-3056-2565-1EA7-2C99A4C2D476}"/>
              </a:ext>
            </a:extLst>
          </p:cNvPr>
          <p:cNvSpPr txBox="1"/>
          <p:nvPr/>
        </p:nvSpPr>
        <p:spPr>
          <a:xfrm>
            <a:off x="3184797" y="390141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Initiateur GB</a:t>
            </a:r>
            <a:endParaRPr lang="fr-FR" sz="1600" u="sng" dirty="0">
              <a:solidFill>
                <a:srgbClr val="FF0000"/>
              </a:solidFill>
              <a:latin typeface="SignPainter-HouseScript" panose="02000006070000020004" pitchFamily="2" charset="0"/>
            </a:endParaRPr>
          </a:p>
        </p:txBody>
      </p:sp>
      <p:sp>
        <p:nvSpPr>
          <p:cNvPr id="52" name="ZoneTexte 51">
            <a:extLst>
              <a:ext uri="{FF2B5EF4-FFF2-40B4-BE49-F238E27FC236}">
                <a16:creationId xmlns:a16="http://schemas.microsoft.com/office/drawing/2014/main" id="{6CA6EDA5-CD74-B6A6-AD29-80AA75080853}"/>
              </a:ext>
            </a:extLst>
          </p:cNvPr>
          <p:cNvSpPr txBox="1"/>
          <p:nvPr/>
        </p:nvSpPr>
        <p:spPr>
          <a:xfrm>
            <a:off x="2422303" y="489128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BPJEPS</a:t>
            </a:r>
            <a:endParaRPr lang="fr-FR" sz="1600" u="sng" dirty="0">
              <a:solidFill>
                <a:srgbClr val="FF0000"/>
              </a:solidFill>
              <a:latin typeface="SignPainter-HouseScript" panose="02000006070000020004" pitchFamily="2" charset="0"/>
            </a:endParaRPr>
          </a:p>
        </p:txBody>
      </p:sp>
      <p:sp>
        <p:nvSpPr>
          <p:cNvPr id="53" name="ZoneTexte 52">
            <a:extLst>
              <a:ext uri="{FF2B5EF4-FFF2-40B4-BE49-F238E27FC236}">
                <a16:creationId xmlns:a16="http://schemas.microsoft.com/office/drawing/2014/main" id="{73BEEE8B-F8D9-1409-304E-E025EA8AD356}"/>
              </a:ext>
            </a:extLst>
          </p:cNvPr>
          <p:cNvSpPr txBox="1"/>
          <p:nvPr/>
        </p:nvSpPr>
        <p:spPr>
          <a:xfrm>
            <a:off x="4025086" y="4809534"/>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a:t>
            </a:r>
            <a:endParaRPr lang="fr-FR" sz="1600" u="sng" dirty="0">
              <a:solidFill>
                <a:srgbClr val="FF0000"/>
              </a:solidFill>
              <a:latin typeface="SignPainter-HouseScript" panose="02000006070000020004" pitchFamily="2" charset="0"/>
            </a:endParaRPr>
          </a:p>
        </p:txBody>
      </p:sp>
      <p:sp>
        <p:nvSpPr>
          <p:cNvPr id="54" name="ZoneTexte 53">
            <a:extLst>
              <a:ext uri="{FF2B5EF4-FFF2-40B4-BE49-F238E27FC236}">
                <a16:creationId xmlns:a16="http://schemas.microsoft.com/office/drawing/2014/main" id="{CE1026D6-7DCB-B5E7-FAB4-D272ED594BD1}"/>
              </a:ext>
            </a:extLst>
          </p:cNvPr>
          <p:cNvSpPr txBox="1"/>
          <p:nvPr/>
        </p:nvSpPr>
        <p:spPr>
          <a:xfrm>
            <a:off x="3381998" y="5746635"/>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U11/U13</a:t>
            </a:r>
            <a:endParaRPr lang="fr-FR" sz="1600" u="sng" dirty="0">
              <a:solidFill>
                <a:srgbClr val="FF0000"/>
              </a:solidFill>
              <a:latin typeface="SignPainter-HouseScript" panose="02000006070000020004" pitchFamily="2" charset="0"/>
            </a:endParaRPr>
          </a:p>
        </p:txBody>
      </p:sp>
      <p:sp>
        <p:nvSpPr>
          <p:cNvPr id="55" name="ZoneTexte 54">
            <a:extLst>
              <a:ext uri="{FF2B5EF4-FFF2-40B4-BE49-F238E27FC236}">
                <a16:creationId xmlns:a16="http://schemas.microsoft.com/office/drawing/2014/main" id="{13E92937-A1E0-D8EC-352A-506A00243891}"/>
              </a:ext>
            </a:extLst>
          </p:cNvPr>
          <p:cNvSpPr txBox="1"/>
          <p:nvPr/>
        </p:nvSpPr>
        <p:spPr>
          <a:xfrm>
            <a:off x="11403489" y="3567918"/>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sp>
        <p:nvSpPr>
          <p:cNvPr id="56" name="ZoneTexte 55">
            <a:extLst>
              <a:ext uri="{FF2B5EF4-FFF2-40B4-BE49-F238E27FC236}">
                <a16:creationId xmlns:a16="http://schemas.microsoft.com/office/drawing/2014/main" id="{4A3BD9A8-65CA-438F-68A8-747F29F29789}"/>
              </a:ext>
            </a:extLst>
          </p:cNvPr>
          <p:cNvSpPr txBox="1"/>
          <p:nvPr/>
        </p:nvSpPr>
        <p:spPr>
          <a:xfrm>
            <a:off x="10298658" y="4676279"/>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U13</a:t>
            </a:r>
            <a:endParaRPr lang="fr-FR" sz="1600" u="sng" dirty="0">
              <a:solidFill>
                <a:srgbClr val="FF0000"/>
              </a:solidFill>
              <a:latin typeface="SignPainter-HouseScript" panose="02000006070000020004" pitchFamily="2" charset="0"/>
            </a:endParaRPr>
          </a:p>
        </p:txBody>
      </p:sp>
      <p:sp>
        <p:nvSpPr>
          <p:cNvPr id="57" name="ZoneTexte 56">
            <a:extLst>
              <a:ext uri="{FF2B5EF4-FFF2-40B4-BE49-F238E27FC236}">
                <a16:creationId xmlns:a16="http://schemas.microsoft.com/office/drawing/2014/main" id="{7215F452-AD44-F14E-C2FD-2E5E06946718}"/>
              </a:ext>
            </a:extLst>
          </p:cNvPr>
          <p:cNvSpPr txBox="1"/>
          <p:nvPr/>
        </p:nvSpPr>
        <p:spPr>
          <a:xfrm>
            <a:off x="11246867" y="5401611"/>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a:t>
            </a:r>
            <a:endParaRPr lang="fr-FR" sz="1600" u="sng" dirty="0">
              <a:solidFill>
                <a:srgbClr val="FF0000"/>
              </a:solidFill>
              <a:latin typeface="SignPainter-HouseScript" panose="02000006070000020004" pitchFamily="2" charset="0"/>
            </a:endParaRPr>
          </a:p>
        </p:txBody>
      </p:sp>
      <p:sp>
        <p:nvSpPr>
          <p:cNvPr id="58" name="ZoneTexte 57">
            <a:extLst>
              <a:ext uri="{FF2B5EF4-FFF2-40B4-BE49-F238E27FC236}">
                <a16:creationId xmlns:a16="http://schemas.microsoft.com/office/drawing/2014/main" id="{1359987A-536A-DFBF-84FD-AF28B5F6C2D1}"/>
              </a:ext>
            </a:extLst>
          </p:cNvPr>
          <p:cNvSpPr txBox="1"/>
          <p:nvPr/>
        </p:nvSpPr>
        <p:spPr>
          <a:xfrm>
            <a:off x="9347461" y="5007397"/>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U17</a:t>
            </a:r>
            <a:endParaRPr lang="fr-FR" sz="1600" u="sng" dirty="0">
              <a:solidFill>
                <a:srgbClr val="FF0000"/>
              </a:solidFill>
              <a:latin typeface="SignPainter-HouseScript" panose="02000006070000020004" pitchFamily="2" charset="0"/>
            </a:endParaRPr>
          </a:p>
        </p:txBody>
      </p:sp>
      <p:sp>
        <p:nvSpPr>
          <p:cNvPr id="59" name="ZoneTexte 58">
            <a:extLst>
              <a:ext uri="{FF2B5EF4-FFF2-40B4-BE49-F238E27FC236}">
                <a16:creationId xmlns:a16="http://schemas.microsoft.com/office/drawing/2014/main" id="{D52C262A-B19B-3AC6-935B-0B4DE2C7C46F}"/>
              </a:ext>
            </a:extLst>
          </p:cNvPr>
          <p:cNvSpPr txBox="1"/>
          <p:nvPr/>
        </p:nvSpPr>
        <p:spPr>
          <a:xfrm>
            <a:off x="5906986" y="5591980"/>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U15</a:t>
            </a:r>
            <a:endParaRPr lang="fr-FR" sz="1600" u="sng" dirty="0">
              <a:solidFill>
                <a:srgbClr val="FF0000"/>
              </a:solidFill>
              <a:latin typeface="SignPainter-HouseScript" panose="02000006070000020004" pitchFamily="2" charset="0"/>
            </a:endParaRPr>
          </a:p>
        </p:txBody>
      </p:sp>
      <p:sp>
        <p:nvSpPr>
          <p:cNvPr id="60" name="ZoneTexte 59">
            <a:extLst>
              <a:ext uri="{FF2B5EF4-FFF2-40B4-BE49-F238E27FC236}">
                <a16:creationId xmlns:a16="http://schemas.microsoft.com/office/drawing/2014/main" id="{0D60486E-74D1-848B-F934-95A78ECF50D0}"/>
              </a:ext>
            </a:extLst>
          </p:cNvPr>
          <p:cNvSpPr txBox="1"/>
          <p:nvPr/>
        </p:nvSpPr>
        <p:spPr>
          <a:xfrm>
            <a:off x="7679510" y="4555178"/>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STAPS</a:t>
            </a:r>
            <a:endParaRPr lang="fr-FR" sz="1600" u="sng" dirty="0">
              <a:solidFill>
                <a:srgbClr val="FF0000"/>
              </a:solidFill>
              <a:latin typeface="SignPainter-HouseScript" panose="02000006070000020004" pitchFamily="2" charset="0"/>
            </a:endParaRPr>
          </a:p>
        </p:txBody>
      </p:sp>
      <p:sp>
        <p:nvSpPr>
          <p:cNvPr id="61" name="ZoneTexte 60">
            <a:extLst>
              <a:ext uri="{FF2B5EF4-FFF2-40B4-BE49-F238E27FC236}">
                <a16:creationId xmlns:a16="http://schemas.microsoft.com/office/drawing/2014/main" id="{509EA3E3-73D7-B1B8-78CF-2D37D881EF7A}"/>
              </a:ext>
            </a:extLst>
          </p:cNvPr>
          <p:cNvSpPr txBox="1"/>
          <p:nvPr/>
        </p:nvSpPr>
        <p:spPr>
          <a:xfrm>
            <a:off x="8692602" y="3680761"/>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sp>
        <p:nvSpPr>
          <p:cNvPr id="62" name="ZoneTexte 61">
            <a:extLst>
              <a:ext uri="{FF2B5EF4-FFF2-40B4-BE49-F238E27FC236}">
                <a16:creationId xmlns:a16="http://schemas.microsoft.com/office/drawing/2014/main" id="{D81EA228-FD23-D9CE-EE4C-AFC54474FC5F}"/>
              </a:ext>
            </a:extLst>
          </p:cNvPr>
          <p:cNvSpPr txBox="1"/>
          <p:nvPr/>
        </p:nvSpPr>
        <p:spPr>
          <a:xfrm>
            <a:off x="7972701" y="568710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sp>
        <p:nvSpPr>
          <p:cNvPr id="63" name="ZoneTexte 62">
            <a:extLst>
              <a:ext uri="{FF2B5EF4-FFF2-40B4-BE49-F238E27FC236}">
                <a16:creationId xmlns:a16="http://schemas.microsoft.com/office/drawing/2014/main" id="{F10FF9A9-C47D-4776-BCA0-27E3C9E16FEA}"/>
              </a:ext>
            </a:extLst>
          </p:cNvPr>
          <p:cNvSpPr txBox="1"/>
          <p:nvPr/>
        </p:nvSpPr>
        <p:spPr>
          <a:xfrm>
            <a:off x="8282022" y="122153"/>
            <a:ext cx="3778418" cy="1200329"/>
          </a:xfrm>
          <a:prstGeom prst="rect">
            <a:avLst/>
          </a:prstGeom>
          <a:noFill/>
        </p:spPr>
        <p:txBody>
          <a:bodyPr wrap="square" rtlCol="0">
            <a:spAutoFit/>
          </a:bodyPr>
          <a:lstStyle/>
          <a:p>
            <a:pPr algn="ctr"/>
            <a:r>
              <a:rPr lang="fr-FR" dirty="0"/>
              <a:t>Gwenaël ODIE</a:t>
            </a:r>
          </a:p>
          <a:p>
            <a:pPr algn="ctr"/>
            <a:r>
              <a:rPr lang="fr-FR" dirty="0"/>
              <a:t>Vice président</a:t>
            </a:r>
          </a:p>
          <a:p>
            <a:pPr algn="ctr"/>
            <a:r>
              <a:rPr lang="fr-FR" u="sng" dirty="0"/>
              <a:t>Responsable communication et sections jeunes</a:t>
            </a:r>
          </a:p>
        </p:txBody>
      </p:sp>
      <p:pic>
        <p:nvPicPr>
          <p:cNvPr id="1026" name="Picture 2" descr="La personne - Icônes social gratuites">
            <a:extLst>
              <a:ext uri="{FF2B5EF4-FFF2-40B4-BE49-F238E27FC236}">
                <a16:creationId xmlns:a16="http://schemas.microsoft.com/office/drawing/2014/main" id="{D8D4CCE4-1CEB-994E-39E2-CE0DB4B6FA4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42356" y="1533590"/>
            <a:ext cx="2268553" cy="22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1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62407"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431661" y="460785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11359" y="1368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1710" y="-48487"/>
            <a:ext cx="3847216" cy="523220"/>
          </a:xfrm>
          <a:prstGeom prst="rect">
            <a:avLst/>
          </a:prstGeom>
          <a:noFill/>
        </p:spPr>
        <p:txBody>
          <a:bodyPr wrap="square" rtlCol="0">
            <a:spAutoFit/>
          </a:bodyPr>
          <a:lstStyle/>
          <a:p>
            <a:r>
              <a:rPr lang="fr-FR" sz="2800" i="1" dirty="0">
                <a:solidFill>
                  <a:schemeClr val="bg1"/>
                </a:solidFill>
                <a:cs typeface="Charmonman" pitchFamily="2" charset="-34"/>
              </a:rPr>
              <a:t>Catégories : U10/U11</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63857" y="1368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8882A41-610E-98EF-CA16-86B6CCE706BF}"/>
              </a:ext>
            </a:extLst>
          </p:cNvPr>
          <p:cNvSpPr/>
          <p:nvPr/>
        </p:nvSpPr>
        <p:spPr>
          <a:xfrm>
            <a:off x="5294204" y="0"/>
            <a:ext cx="4340058" cy="9977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a:extLst>
              <a:ext uri="{FF2B5EF4-FFF2-40B4-BE49-F238E27FC236}">
                <a16:creationId xmlns:a16="http://schemas.microsoft.com/office/drawing/2014/main" id="{CBF51BFF-8C3F-9308-AD1F-99C56B13ABEB}"/>
              </a:ext>
            </a:extLst>
          </p:cNvPr>
          <p:cNvPicPr>
            <a:picLocks noChangeAspect="1"/>
          </p:cNvPicPr>
          <p:nvPr/>
        </p:nvPicPr>
        <p:blipFill>
          <a:blip r:embed="rId3"/>
          <a:stretch>
            <a:fillRect/>
          </a:stretch>
        </p:blipFill>
        <p:spPr>
          <a:xfrm>
            <a:off x="6156835" y="34845"/>
            <a:ext cx="3464275" cy="883800"/>
          </a:xfrm>
          <a:prstGeom prst="rect">
            <a:avLst/>
          </a:prstGeom>
        </p:spPr>
      </p:pic>
      <p:sp>
        <p:nvSpPr>
          <p:cNvPr id="43" name="ZoneTexte 42">
            <a:extLst>
              <a:ext uri="{FF2B5EF4-FFF2-40B4-BE49-F238E27FC236}">
                <a16:creationId xmlns:a16="http://schemas.microsoft.com/office/drawing/2014/main" id="{71EBD5FB-8909-7D55-5CC7-785F5C3F230F}"/>
              </a:ext>
            </a:extLst>
          </p:cNvPr>
          <p:cNvSpPr txBox="1"/>
          <p:nvPr/>
        </p:nvSpPr>
        <p:spPr>
          <a:xfrm>
            <a:off x="6272142" y="34845"/>
            <a:ext cx="2373859"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Mathis BOCHEREAU - BMF</a:t>
            </a:r>
          </a:p>
          <a:p>
            <a:r>
              <a:rPr lang="fr-FR" dirty="0">
                <a:solidFill>
                  <a:schemeClr val="bg1"/>
                </a:solidFill>
                <a:latin typeface="SignPainter-HouseScript" panose="02000006070000020004" pitchFamily="2" charset="0"/>
              </a:rPr>
              <a:t>O665416898</a:t>
            </a:r>
          </a:p>
          <a:p>
            <a:r>
              <a:rPr lang="fr-FR" sz="1400" dirty="0">
                <a:solidFill>
                  <a:schemeClr val="accent1">
                    <a:lumMod val="60000"/>
                    <a:lumOff val="40000"/>
                  </a:schemeClr>
                </a:solidFill>
              </a:rPr>
              <a:t>bochereau.95000@gmail.com </a:t>
            </a:r>
          </a:p>
        </p:txBody>
      </p:sp>
      <p:sp>
        <p:nvSpPr>
          <p:cNvPr id="44" name="Rectangle : coins arrondis 43">
            <a:extLst>
              <a:ext uri="{FF2B5EF4-FFF2-40B4-BE49-F238E27FC236}">
                <a16:creationId xmlns:a16="http://schemas.microsoft.com/office/drawing/2014/main" id="{F670D340-3F65-FF5D-977E-E8540EA8EB69}"/>
              </a:ext>
            </a:extLst>
          </p:cNvPr>
          <p:cNvSpPr/>
          <p:nvPr/>
        </p:nvSpPr>
        <p:spPr>
          <a:xfrm>
            <a:off x="8610147" y="136542"/>
            <a:ext cx="900373" cy="680405"/>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U10/U11</a:t>
            </a:r>
          </a:p>
        </p:txBody>
      </p:sp>
      <p:pic>
        <p:nvPicPr>
          <p:cNvPr id="47" name="Picture 2" descr="La FDE62 en vidéo - fde62">
            <a:extLst>
              <a:ext uri="{FF2B5EF4-FFF2-40B4-BE49-F238E27FC236}">
                <a16:creationId xmlns:a16="http://schemas.microsoft.com/office/drawing/2014/main" id="{D6096D07-CF61-BF9B-6C7A-8A21115EE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582" y="1839139"/>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1D178F7C-BCF5-BB78-3F96-5BF2522162B6}"/>
              </a:ext>
            </a:extLst>
          </p:cNvPr>
          <p:cNvSpPr txBox="1"/>
          <p:nvPr/>
        </p:nvSpPr>
        <p:spPr>
          <a:xfrm>
            <a:off x="431661" y="1965404"/>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U11A</a:t>
            </a:r>
            <a:endParaRPr lang="fr-FR" sz="4400" dirty="0">
              <a:latin typeface="SignPainter-HouseScript" panose="02000006070000020004" pitchFamily="2" charset="0"/>
            </a:endParaRPr>
          </a:p>
        </p:txBody>
      </p:sp>
      <p:grpSp>
        <p:nvGrpSpPr>
          <p:cNvPr id="54" name="Groupe 53">
            <a:extLst>
              <a:ext uri="{FF2B5EF4-FFF2-40B4-BE49-F238E27FC236}">
                <a16:creationId xmlns:a16="http://schemas.microsoft.com/office/drawing/2014/main" id="{0336C542-D4CD-CC8F-C255-97043D638796}"/>
              </a:ext>
            </a:extLst>
          </p:cNvPr>
          <p:cNvGrpSpPr/>
          <p:nvPr/>
        </p:nvGrpSpPr>
        <p:grpSpPr>
          <a:xfrm>
            <a:off x="2237973" y="1923832"/>
            <a:ext cx="3464275" cy="883800"/>
            <a:chOff x="3632158" y="2056533"/>
            <a:chExt cx="3464275" cy="883800"/>
          </a:xfrm>
        </p:grpSpPr>
        <p:pic>
          <p:nvPicPr>
            <p:cNvPr id="51" name="Image 50">
              <a:extLst>
                <a:ext uri="{FF2B5EF4-FFF2-40B4-BE49-F238E27FC236}">
                  <a16:creationId xmlns:a16="http://schemas.microsoft.com/office/drawing/2014/main" id="{04054395-0E3F-1759-8E04-79BFC51657AF}"/>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52" name="ZoneTexte 51">
              <a:extLst>
                <a:ext uri="{FF2B5EF4-FFF2-40B4-BE49-F238E27FC236}">
                  <a16:creationId xmlns:a16="http://schemas.microsoft.com/office/drawing/2014/main" id="{C79A041B-8A70-1628-95A3-F50AC30467AF}"/>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Mathis BOCHEREAU - BMF</a:t>
              </a:r>
            </a:p>
            <a:p>
              <a:r>
                <a:rPr lang="fr-FR" dirty="0">
                  <a:solidFill>
                    <a:schemeClr val="bg1"/>
                  </a:solidFill>
                  <a:latin typeface="SignPainter-HouseScript" panose="02000006070000020004" pitchFamily="2" charset="0"/>
                </a:rPr>
                <a:t>O665416898</a:t>
              </a:r>
            </a:p>
            <a:p>
              <a:r>
                <a:rPr lang="fr-FR" sz="1400" dirty="0">
                  <a:solidFill>
                    <a:schemeClr val="accent1">
                      <a:lumMod val="60000"/>
                      <a:lumOff val="40000"/>
                    </a:schemeClr>
                  </a:solidFill>
                </a:rPr>
                <a:t>bochereau.95000@gmail.com </a:t>
              </a:r>
            </a:p>
          </p:txBody>
        </p:sp>
        <p:sp>
          <p:nvSpPr>
            <p:cNvPr id="53" name="Rectangle : coins arrondis 52">
              <a:extLst>
                <a:ext uri="{FF2B5EF4-FFF2-40B4-BE49-F238E27FC236}">
                  <a16:creationId xmlns:a16="http://schemas.microsoft.com/office/drawing/2014/main" id="{A7A5FD5B-6748-5148-943D-8C081E386AB2}"/>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U11A</a:t>
              </a:r>
            </a:p>
          </p:txBody>
        </p:sp>
      </p:grpSp>
      <p:grpSp>
        <p:nvGrpSpPr>
          <p:cNvPr id="9" name="Groupe 8">
            <a:extLst>
              <a:ext uri="{FF2B5EF4-FFF2-40B4-BE49-F238E27FC236}">
                <a16:creationId xmlns:a16="http://schemas.microsoft.com/office/drawing/2014/main" id="{09ADFD77-6077-258F-042B-9C0D7E89D55A}"/>
              </a:ext>
            </a:extLst>
          </p:cNvPr>
          <p:cNvGrpSpPr/>
          <p:nvPr/>
        </p:nvGrpSpPr>
        <p:grpSpPr>
          <a:xfrm>
            <a:off x="1889664" y="2866378"/>
            <a:ext cx="3464275" cy="646331"/>
            <a:chOff x="1889664" y="2866378"/>
            <a:chExt cx="3464275" cy="646331"/>
          </a:xfrm>
        </p:grpSpPr>
        <p:pic>
          <p:nvPicPr>
            <p:cNvPr id="63" name="Image 62">
              <a:extLst>
                <a:ext uri="{FF2B5EF4-FFF2-40B4-BE49-F238E27FC236}">
                  <a16:creationId xmlns:a16="http://schemas.microsoft.com/office/drawing/2014/main" id="{027E5A6A-9928-7ABB-5B05-7FDFED1230DE}"/>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64" name="ZoneTexte 63">
              <a:extLst>
                <a:ext uri="{FF2B5EF4-FFF2-40B4-BE49-F238E27FC236}">
                  <a16:creationId xmlns:a16="http://schemas.microsoft.com/office/drawing/2014/main" id="{14ED616A-1B78-139A-9F91-2DA4CE9D4797}"/>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Timothé EUDELINE GASSIOT</a:t>
              </a:r>
            </a:p>
            <a:p>
              <a:r>
                <a:rPr lang="fr-FR" dirty="0">
                  <a:solidFill>
                    <a:schemeClr val="bg1"/>
                  </a:solidFill>
                  <a:latin typeface="SignPainter-HouseScript" panose="02000006070000020004" pitchFamily="2" charset="0"/>
                </a:rPr>
                <a:t>Brieuc JANNELLO</a:t>
              </a:r>
            </a:p>
          </p:txBody>
        </p:sp>
        <p:sp>
          <p:nvSpPr>
            <p:cNvPr id="65" name="Rectangle : coins arrondis 64">
              <a:extLst>
                <a:ext uri="{FF2B5EF4-FFF2-40B4-BE49-F238E27FC236}">
                  <a16:creationId xmlns:a16="http://schemas.microsoft.com/office/drawing/2014/main" id="{BBB5A797-ED12-62F1-D5D6-E7B7B7B64009}"/>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U11A</a:t>
              </a:r>
            </a:p>
          </p:txBody>
        </p:sp>
      </p:grpSp>
      <p:pic>
        <p:nvPicPr>
          <p:cNvPr id="7" name="Image 6">
            <a:extLst>
              <a:ext uri="{FF2B5EF4-FFF2-40B4-BE49-F238E27FC236}">
                <a16:creationId xmlns:a16="http://schemas.microsoft.com/office/drawing/2014/main" id="{C54B8045-564F-AA1E-6B8E-F90A1DE3A44A}"/>
              </a:ext>
            </a:extLst>
          </p:cNvPr>
          <p:cNvPicPr>
            <a:picLocks noChangeAspect="1"/>
          </p:cNvPicPr>
          <p:nvPr/>
        </p:nvPicPr>
        <p:blipFill>
          <a:blip r:embed="rId5"/>
          <a:stretch>
            <a:fillRect/>
          </a:stretch>
        </p:blipFill>
        <p:spPr>
          <a:xfrm>
            <a:off x="5327895" y="40281"/>
            <a:ext cx="964020" cy="937426"/>
          </a:xfrm>
          <a:prstGeom prst="rect">
            <a:avLst/>
          </a:prstGeom>
        </p:spPr>
      </p:pic>
      <p:pic>
        <p:nvPicPr>
          <p:cNvPr id="8" name="Image 7">
            <a:extLst>
              <a:ext uri="{FF2B5EF4-FFF2-40B4-BE49-F238E27FC236}">
                <a16:creationId xmlns:a16="http://schemas.microsoft.com/office/drawing/2014/main" id="{2C92AF7B-42C2-AB80-6914-F7FD59BDE1E4}"/>
              </a:ext>
            </a:extLst>
          </p:cNvPr>
          <p:cNvPicPr>
            <a:picLocks noChangeAspect="1"/>
          </p:cNvPicPr>
          <p:nvPr/>
        </p:nvPicPr>
        <p:blipFill>
          <a:blip r:embed="rId5"/>
          <a:stretch>
            <a:fillRect/>
          </a:stretch>
        </p:blipFill>
        <p:spPr>
          <a:xfrm>
            <a:off x="1664071" y="2005025"/>
            <a:ext cx="766572" cy="745425"/>
          </a:xfrm>
          <a:prstGeom prst="rect">
            <a:avLst/>
          </a:prstGeom>
        </p:spPr>
      </p:pic>
      <p:pic>
        <p:nvPicPr>
          <p:cNvPr id="17" name="Picture 2" descr="La FDE62 en vidéo - fde62">
            <a:extLst>
              <a:ext uri="{FF2B5EF4-FFF2-40B4-BE49-F238E27FC236}">
                <a16:creationId xmlns:a16="http://schemas.microsoft.com/office/drawing/2014/main" id="{E35857E0-38DE-19B3-4EC8-4A8ADBDBD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717" y="3543944"/>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14408193-404B-F4DB-FA15-ADC1515863CB}"/>
              </a:ext>
            </a:extLst>
          </p:cNvPr>
          <p:cNvSpPr txBox="1"/>
          <p:nvPr/>
        </p:nvSpPr>
        <p:spPr>
          <a:xfrm>
            <a:off x="463796" y="3670209"/>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U11B</a:t>
            </a:r>
            <a:endParaRPr lang="fr-FR" sz="4400" dirty="0">
              <a:latin typeface="SignPainter-HouseScript" panose="02000006070000020004" pitchFamily="2" charset="0"/>
            </a:endParaRPr>
          </a:p>
        </p:txBody>
      </p:sp>
      <p:grpSp>
        <p:nvGrpSpPr>
          <p:cNvPr id="19" name="Groupe 18">
            <a:extLst>
              <a:ext uri="{FF2B5EF4-FFF2-40B4-BE49-F238E27FC236}">
                <a16:creationId xmlns:a16="http://schemas.microsoft.com/office/drawing/2014/main" id="{8643DECC-5573-DB91-7C30-422373624D25}"/>
              </a:ext>
            </a:extLst>
          </p:cNvPr>
          <p:cNvGrpSpPr/>
          <p:nvPr/>
        </p:nvGrpSpPr>
        <p:grpSpPr>
          <a:xfrm>
            <a:off x="2270108" y="3628637"/>
            <a:ext cx="3464275" cy="883800"/>
            <a:chOff x="3632158" y="2056533"/>
            <a:chExt cx="3464275" cy="883800"/>
          </a:xfrm>
        </p:grpSpPr>
        <p:pic>
          <p:nvPicPr>
            <p:cNvPr id="26" name="Image 25">
              <a:extLst>
                <a:ext uri="{FF2B5EF4-FFF2-40B4-BE49-F238E27FC236}">
                  <a16:creationId xmlns:a16="http://schemas.microsoft.com/office/drawing/2014/main" id="{9C5F5726-C034-ADBC-C622-BA63126CE30A}"/>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28" name="ZoneTexte 27">
              <a:extLst>
                <a:ext uri="{FF2B5EF4-FFF2-40B4-BE49-F238E27FC236}">
                  <a16:creationId xmlns:a16="http://schemas.microsoft.com/office/drawing/2014/main" id="{769F61A2-0B4D-8C5C-A785-13E9BEAA85B0}"/>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Hugo CHANDEBOIS - BPJEPS</a:t>
              </a:r>
            </a:p>
            <a:p>
              <a:r>
                <a:rPr lang="fr-FR" dirty="0">
                  <a:solidFill>
                    <a:schemeClr val="bg1"/>
                  </a:solidFill>
                  <a:latin typeface="SignPainter-HouseScript" panose="02000006070000020004" pitchFamily="2" charset="0"/>
                </a:rPr>
                <a:t>O783392787</a:t>
              </a:r>
            </a:p>
            <a:p>
              <a:pPr algn="l"/>
              <a:r>
                <a:rPr lang="fr-FR" sz="1400" i="0" dirty="0" err="1">
                  <a:solidFill>
                    <a:schemeClr val="accent1">
                      <a:lumMod val="60000"/>
                      <a:lumOff val="40000"/>
                    </a:schemeClr>
                  </a:solidFill>
                  <a:effectLst/>
                </a:rPr>
                <a:t>hugochandebois@gmail.com</a:t>
              </a:r>
              <a:endParaRPr lang="fr-FR" sz="1400" i="0" dirty="0">
                <a:solidFill>
                  <a:schemeClr val="accent1">
                    <a:lumMod val="60000"/>
                    <a:lumOff val="40000"/>
                  </a:schemeClr>
                </a:solidFill>
                <a:effectLst/>
              </a:endParaRPr>
            </a:p>
          </p:txBody>
        </p:sp>
        <p:sp>
          <p:nvSpPr>
            <p:cNvPr id="29" name="Rectangle : coins arrondis 28">
              <a:extLst>
                <a:ext uri="{FF2B5EF4-FFF2-40B4-BE49-F238E27FC236}">
                  <a16:creationId xmlns:a16="http://schemas.microsoft.com/office/drawing/2014/main" id="{0057CC1A-A9E4-82E2-586C-0BB09186BC89}"/>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U11B</a:t>
              </a:r>
            </a:p>
          </p:txBody>
        </p:sp>
      </p:grpSp>
      <p:grpSp>
        <p:nvGrpSpPr>
          <p:cNvPr id="30" name="Groupe 29">
            <a:extLst>
              <a:ext uri="{FF2B5EF4-FFF2-40B4-BE49-F238E27FC236}">
                <a16:creationId xmlns:a16="http://schemas.microsoft.com/office/drawing/2014/main" id="{693D828D-5459-FFDB-7F4A-4F2D7F72149B}"/>
              </a:ext>
            </a:extLst>
          </p:cNvPr>
          <p:cNvGrpSpPr/>
          <p:nvPr/>
        </p:nvGrpSpPr>
        <p:grpSpPr>
          <a:xfrm>
            <a:off x="1921799" y="4571183"/>
            <a:ext cx="3464275" cy="646331"/>
            <a:chOff x="1889664" y="2866378"/>
            <a:chExt cx="3464275" cy="646331"/>
          </a:xfrm>
        </p:grpSpPr>
        <p:pic>
          <p:nvPicPr>
            <p:cNvPr id="31" name="Image 30">
              <a:extLst>
                <a:ext uri="{FF2B5EF4-FFF2-40B4-BE49-F238E27FC236}">
                  <a16:creationId xmlns:a16="http://schemas.microsoft.com/office/drawing/2014/main" id="{3E72D3B8-02E3-4924-7AB8-1E596353F49E}"/>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32" name="ZoneTexte 31">
              <a:extLst>
                <a:ext uri="{FF2B5EF4-FFF2-40B4-BE49-F238E27FC236}">
                  <a16:creationId xmlns:a16="http://schemas.microsoft.com/office/drawing/2014/main" id="{925EA5C6-7D19-5E98-B3A2-1D3E566543A3}"/>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Elouan GICQUEAU</a:t>
              </a:r>
            </a:p>
            <a:p>
              <a:r>
                <a:rPr lang="fr-FR" dirty="0">
                  <a:solidFill>
                    <a:schemeClr val="bg1"/>
                  </a:solidFill>
                  <a:latin typeface="SignPainter-HouseScript" panose="02000006070000020004" pitchFamily="2" charset="0"/>
                </a:rPr>
                <a:t>Eloi GUCHET</a:t>
              </a:r>
            </a:p>
          </p:txBody>
        </p:sp>
        <p:sp>
          <p:nvSpPr>
            <p:cNvPr id="33" name="Rectangle : coins arrondis 32">
              <a:extLst>
                <a:ext uri="{FF2B5EF4-FFF2-40B4-BE49-F238E27FC236}">
                  <a16:creationId xmlns:a16="http://schemas.microsoft.com/office/drawing/2014/main" id="{D7F93073-A1D2-0F40-24CD-9357E7BD111B}"/>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U11B</a:t>
              </a:r>
            </a:p>
          </p:txBody>
        </p:sp>
      </p:grpSp>
      <p:pic>
        <p:nvPicPr>
          <p:cNvPr id="41" name="Image 40">
            <a:extLst>
              <a:ext uri="{FF2B5EF4-FFF2-40B4-BE49-F238E27FC236}">
                <a16:creationId xmlns:a16="http://schemas.microsoft.com/office/drawing/2014/main" id="{182FF40B-4331-1A1B-3F1D-5EC0105E226C}"/>
              </a:ext>
            </a:extLst>
          </p:cNvPr>
          <p:cNvPicPr>
            <a:picLocks noChangeAspect="1"/>
          </p:cNvPicPr>
          <p:nvPr/>
        </p:nvPicPr>
        <p:blipFill>
          <a:blip r:embed="rId6"/>
          <a:stretch>
            <a:fillRect/>
          </a:stretch>
        </p:blipFill>
        <p:spPr>
          <a:xfrm>
            <a:off x="1644026" y="3714599"/>
            <a:ext cx="781771" cy="760206"/>
          </a:xfrm>
          <a:prstGeom prst="rect">
            <a:avLst/>
          </a:prstGeom>
        </p:spPr>
      </p:pic>
      <p:pic>
        <p:nvPicPr>
          <p:cNvPr id="100" name="Picture 2" descr="La FDE62 en vidéo - fde62">
            <a:extLst>
              <a:ext uri="{FF2B5EF4-FFF2-40B4-BE49-F238E27FC236}">
                <a16:creationId xmlns:a16="http://schemas.microsoft.com/office/drawing/2014/main" id="{38FDF436-2B5A-4749-D92F-EDC6A14DC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290" y="1756967"/>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01" name="ZoneTexte 100">
            <a:extLst>
              <a:ext uri="{FF2B5EF4-FFF2-40B4-BE49-F238E27FC236}">
                <a16:creationId xmlns:a16="http://schemas.microsoft.com/office/drawing/2014/main" id="{87EA8768-09FE-84CD-2A7A-EEC4EFC82DE8}"/>
              </a:ext>
            </a:extLst>
          </p:cNvPr>
          <p:cNvSpPr txBox="1"/>
          <p:nvPr/>
        </p:nvSpPr>
        <p:spPr>
          <a:xfrm>
            <a:off x="5561369" y="1883232"/>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U10A</a:t>
            </a:r>
            <a:endParaRPr lang="fr-FR" sz="4400" dirty="0">
              <a:latin typeface="SignPainter-HouseScript" panose="02000006070000020004" pitchFamily="2" charset="0"/>
            </a:endParaRPr>
          </a:p>
        </p:txBody>
      </p:sp>
      <p:grpSp>
        <p:nvGrpSpPr>
          <p:cNvPr id="102" name="Groupe 101">
            <a:extLst>
              <a:ext uri="{FF2B5EF4-FFF2-40B4-BE49-F238E27FC236}">
                <a16:creationId xmlns:a16="http://schemas.microsoft.com/office/drawing/2014/main" id="{E81DD335-A397-7C19-8C0C-AE14F7699CE3}"/>
              </a:ext>
            </a:extLst>
          </p:cNvPr>
          <p:cNvGrpSpPr/>
          <p:nvPr/>
        </p:nvGrpSpPr>
        <p:grpSpPr>
          <a:xfrm>
            <a:off x="7367681" y="1841660"/>
            <a:ext cx="3464275" cy="883800"/>
            <a:chOff x="3632158" y="2056533"/>
            <a:chExt cx="3464275" cy="883800"/>
          </a:xfrm>
        </p:grpSpPr>
        <p:pic>
          <p:nvPicPr>
            <p:cNvPr id="103" name="Image 102">
              <a:extLst>
                <a:ext uri="{FF2B5EF4-FFF2-40B4-BE49-F238E27FC236}">
                  <a16:creationId xmlns:a16="http://schemas.microsoft.com/office/drawing/2014/main" id="{021F828C-831F-4EA6-183A-127F13B35CD7}"/>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104" name="ZoneTexte 103">
              <a:extLst>
                <a:ext uri="{FF2B5EF4-FFF2-40B4-BE49-F238E27FC236}">
                  <a16:creationId xmlns:a16="http://schemas.microsoft.com/office/drawing/2014/main" id="{9419F6F0-AEC7-D233-69F6-C76A002B8A0D}"/>
                </a:ext>
              </a:extLst>
            </p:cNvPr>
            <p:cNvSpPr txBox="1"/>
            <p:nvPr/>
          </p:nvSpPr>
          <p:spPr>
            <a:xfrm>
              <a:off x="3747465" y="2056533"/>
              <a:ext cx="2802385"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Jules GIRAUDET – Mod U11/U13</a:t>
              </a:r>
            </a:p>
            <a:p>
              <a:r>
                <a:rPr lang="fr-FR" dirty="0">
                  <a:solidFill>
                    <a:schemeClr val="bg1"/>
                  </a:solidFill>
                  <a:latin typeface="SignPainter-HouseScript" panose="02000006070000020004" pitchFamily="2" charset="0"/>
                </a:rPr>
                <a:t>0767725995</a:t>
              </a:r>
            </a:p>
            <a:p>
              <a:r>
                <a:rPr lang="fr-FR" sz="1400" dirty="0">
                  <a:solidFill>
                    <a:schemeClr val="accent1">
                      <a:lumMod val="60000"/>
                      <a:lumOff val="40000"/>
                    </a:schemeClr>
                  </a:solidFill>
                </a:rPr>
                <a:t>jules10giraudet@gmail.com </a:t>
              </a:r>
            </a:p>
          </p:txBody>
        </p:sp>
        <p:sp>
          <p:nvSpPr>
            <p:cNvPr id="105" name="Rectangle : coins arrondis 104">
              <a:extLst>
                <a:ext uri="{FF2B5EF4-FFF2-40B4-BE49-F238E27FC236}">
                  <a16:creationId xmlns:a16="http://schemas.microsoft.com/office/drawing/2014/main" id="{01134B51-0749-5665-49DC-444E5C108395}"/>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U10A</a:t>
              </a:r>
            </a:p>
          </p:txBody>
        </p:sp>
      </p:grpSp>
      <p:grpSp>
        <p:nvGrpSpPr>
          <p:cNvPr id="106" name="Groupe 105">
            <a:extLst>
              <a:ext uri="{FF2B5EF4-FFF2-40B4-BE49-F238E27FC236}">
                <a16:creationId xmlns:a16="http://schemas.microsoft.com/office/drawing/2014/main" id="{C19A0ACD-6E61-DC81-A00B-9938124765E7}"/>
              </a:ext>
            </a:extLst>
          </p:cNvPr>
          <p:cNvGrpSpPr/>
          <p:nvPr/>
        </p:nvGrpSpPr>
        <p:grpSpPr>
          <a:xfrm>
            <a:off x="7019372" y="2784206"/>
            <a:ext cx="3464275" cy="1200329"/>
            <a:chOff x="1889664" y="2866378"/>
            <a:chExt cx="3464275" cy="1200329"/>
          </a:xfrm>
        </p:grpSpPr>
        <p:pic>
          <p:nvPicPr>
            <p:cNvPr id="107" name="Image 106">
              <a:extLst>
                <a:ext uri="{FF2B5EF4-FFF2-40B4-BE49-F238E27FC236}">
                  <a16:creationId xmlns:a16="http://schemas.microsoft.com/office/drawing/2014/main" id="{9AD912A4-32DA-5C4C-2C0A-2A69D109135C}"/>
                </a:ext>
              </a:extLst>
            </p:cNvPr>
            <p:cNvPicPr>
              <a:picLocks noChangeAspect="1"/>
            </p:cNvPicPr>
            <p:nvPr/>
          </p:nvPicPr>
          <p:blipFill>
            <a:blip r:embed="rId3"/>
            <a:stretch>
              <a:fillRect/>
            </a:stretch>
          </p:blipFill>
          <p:spPr>
            <a:xfrm>
              <a:off x="1889664" y="2866378"/>
              <a:ext cx="3464275" cy="988310"/>
            </a:xfrm>
            <a:prstGeom prst="rect">
              <a:avLst/>
            </a:prstGeom>
          </p:spPr>
        </p:pic>
        <p:sp>
          <p:nvSpPr>
            <p:cNvPr id="108" name="ZoneTexte 107">
              <a:extLst>
                <a:ext uri="{FF2B5EF4-FFF2-40B4-BE49-F238E27FC236}">
                  <a16:creationId xmlns:a16="http://schemas.microsoft.com/office/drawing/2014/main" id="{018AF2A4-8350-37B8-C35C-D5D63A9ACE40}"/>
                </a:ext>
              </a:extLst>
            </p:cNvPr>
            <p:cNvSpPr txBox="1"/>
            <p:nvPr/>
          </p:nvSpPr>
          <p:spPr>
            <a:xfrm>
              <a:off x="2004972" y="2866378"/>
              <a:ext cx="2311302" cy="1200329"/>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Tim LINARD – Mod U11/U13</a:t>
              </a:r>
            </a:p>
            <a:p>
              <a:r>
                <a:rPr lang="fr-FR" dirty="0">
                  <a:solidFill>
                    <a:schemeClr val="bg1"/>
                  </a:solidFill>
                  <a:latin typeface="SignPainter-HouseScript" panose="02000006070000020004" pitchFamily="2" charset="0"/>
                </a:rPr>
                <a:t>Mickaël PAUGOY</a:t>
              </a:r>
            </a:p>
            <a:p>
              <a:r>
                <a:rPr lang="fr-FR" dirty="0" err="1">
                  <a:solidFill>
                    <a:schemeClr val="bg1"/>
                  </a:solidFill>
                  <a:latin typeface="SignPainter-HouseScript" panose="02000006070000020004" pitchFamily="2" charset="0"/>
                </a:rPr>
                <a:t>Judickaël</a:t>
              </a:r>
              <a:r>
                <a:rPr lang="fr-FR" dirty="0">
                  <a:solidFill>
                    <a:schemeClr val="bg1"/>
                  </a:solidFill>
                  <a:latin typeface="SignPainter-HouseScript" panose="02000006070000020004" pitchFamily="2" charset="0"/>
                </a:rPr>
                <a:t> WALLET</a:t>
              </a:r>
            </a:p>
            <a:p>
              <a:endParaRPr lang="fr-FR" dirty="0">
                <a:solidFill>
                  <a:schemeClr val="bg1"/>
                </a:solidFill>
                <a:latin typeface="SignPainter-HouseScript" panose="02000006070000020004" pitchFamily="2" charset="0"/>
              </a:endParaRPr>
            </a:p>
          </p:txBody>
        </p:sp>
        <p:sp>
          <p:nvSpPr>
            <p:cNvPr id="109" name="Rectangle : coins arrondis 108">
              <a:extLst>
                <a:ext uri="{FF2B5EF4-FFF2-40B4-BE49-F238E27FC236}">
                  <a16:creationId xmlns:a16="http://schemas.microsoft.com/office/drawing/2014/main" id="{937E7A52-3F10-6E61-2888-0BFF5164AD5E}"/>
                </a:ext>
              </a:extLst>
            </p:cNvPr>
            <p:cNvSpPr/>
            <p:nvPr/>
          </p:nvSpPr>
          <p:spPr>
            <a:xfrm>
              <a:off x="4342976" y="3083401"/>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U10A</a:t>
              </a:r>
            </a:p>
          </p:txBody>
        </p:sp>
      </p:grpSp>
      <p:pic>
        <p:nvPicPr>
          <p:cNvPr id="115" name="Image 114">
            <a:extLst>
              <a:ext uri="{FF2B5EF4-FFF2-40B4-BE49-F238E27FC236}">
                <a16:creationId xmlns:a16="http://schemas.microsoft.com/office/drawing/2014/main" id="{1F702AAD-6CC3-5B5F-61A6-4E6052CBBBA8}"/>
              </a:ext>
            </a:extLst>
          </p:cNvPr>
          <p:cNvPicPr>
            <a:picLocks noChangeAspect="1"/>
          </p:cNvPicPr>
          <p:nvPr/>
        </p:nvPicPr>
        <p:blipFill>
          <a:blip r:embed="rId7"/>
          <a:stretch>
            <a:fillRect/>
          </a:stretch>
        </p:blipFill>
        <p:spPr>
          <a:xfrm>
            <a:off x="6818115" y="1931430"/>
            <a:ext cx="767390" cy="774841"/>
          </a:xfrm>
          <a:prstGeom prst="rect">
            <a:avLst/>
          </a:prstGeom>
        </p:spPr>
      </p:pic>
      <p:pic>
        <p:nvPicPr>
          <p:cNvPr id="135" name="Picture 2" descr="La FDE62 en vidéo - fde62">
            <a:extLst>
              <a:ext uri="{FF2B5EF4-FFF2-40B4-BE49-F238E27FC236}">
                <a16:creationId xmlns:a16="http://schemas.microsoft.com/office/drawing/2014/main" id="{A5725BC3-F605-F0FE-8153-6C1272EC9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290" y="3775704"/>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36" name="ZoneTexte 135">
            <a:extLst>
              <a:ext uri="{FF2B5EF4-FFF2-40B4-BE49-F238E27FC236}">
                <a16:creationId xmlns:a16="http://schemas.microsoft.com/office/drawing/2014/main" id="{F84DA0DD-0502-8A81-0646-EB82A0BAF841}"/>
              </a:ext>
            </a:extLst>
          </p:cNvPr>
          <p:cNvSpPr txBox="1"/>
          <p:nvPr/>
        </p:nvSpPr>
        <p:spPr>
          <a:xfrm>
            <a:off x="5561369" y="3901969"/>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U11C</a:t>
            </a:r>
            <a:endParaRPr lang="fr-FR" sz="4400" dirty="0">
              <a:latin typeface="SignPainter-HouseScript" panose="02000006070000020004" pitchFamily="2" charset="0"/>
            </a:endParaRPr>
          </a:p>
        </p:txBody>
      </p:sp>
      <p:grpSp>
        <p:nvGrpSpPr>
          <p:cNvPr id="137" name="Groupe 136">
            <a:extLst>
              <a:ext uri="{FF2B5EF4-FFF2-40B4-BE49-F238E27FC236}">
                <a16:creationId xmlns:a16="http://schemas.microsoft.com/office/drawing/2014/main" id="{E39FD0B7-DB40-11FB-694E-9FE0489A84AE}"/>
              </a:ext>
            </a:extLst>
          </p:cNvPr>
          <p:cNvGrpSpPr/>
          <p:nvPr/>
        </p:nvGrpSpPr>
        <p:grpSpPr>
          <a:xfrm>
            <a:off x="7367681" y="3860397"/>
            <a:ext cx="3464275" cy="883800"/>
            <a:chOff x="3632158" y="2056533"/>
            <a:chExt cx="3464275" cy="883800"/>
          </a:xfrm>
        </p:grpSpPr>
        <p:pic>
          <p:nvPicPr>
            <p:cNvPr id="138" name="Image 137">
              <a:extLst>
                <a:ext uri="{FF2B5EF4-FFF2-40B4-BE49-F238E27FC236}">
                  <a16:creationId xmlns:a16="http://schemas.microsoft.com/office/drawing/2014/main" id="{A7CC4722-89E8-1EA9-0C88-162A3185A08A}"/>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139" name="ZoneTexte 138">
              <a:extLst>
                <a:ext uri="{FF2B5EF4-FFF2-40B4-BE49-F238E27FC236}">
                  <a16:creationId xmlns:a16="http://schemas.microsoft.com/office/drawing/2014/main" id="{BA267589-BB2E-5241-0C72-FBBA5E57B5A3}"/>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Nathan GUIBERT – Mod U11</a:t>
              </a:r>
            </a:p>
            <a:p>
              <a:r>
                <a:rPr lang="fr-FR" dirty="0">
                  <a:solidFill>
                    <a:schemeClr val="bg1"/>
                  </a:solidFill>
                  <a:latin typeface="SignPainter-HouseScript" panose="02000006070000020004" pitchFamily="2" charset="0"/>
                </a:rPr>
                <a:t>O767329689</a:t>
              </a:r>
            </a:p>
            <a:p>
              <a:r>
                <a:rPr lang="fr-FR" sz="1400" dirty="0">
                  <a:solidFill>
                    <a:schemeClr val="accent1">
                      <a:lumMod val="60000"/>
                      <a:lumOff val="40000"/>
                    </a:schemeClr>
                  </a:solidFill>
                </a:rPr>
                <a:t>nathan.guibert44@gmail.com </a:t>
              </a:r>
            </a:p>
          </p:txBody>
        </p:sp>
        <p:sp>
          <p:nvSpPr>
            <p:cNvPr id="140" name="Rectangle : coins arrondis 139">
              <a:extLst>
                <a:ext uri="{FF2B5EF4-FFF2-40B4-BE49-F238E27FC236}">
                  <a16:creationId xmlns:a16="http://schemas.microsoft.com/office/drawing/2014/main" id="{7BA2480B-E8F8-48D1-E93D-921B078BC5C4}"/>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U10B</a:t>
              </a:r>
            </a:p>
          </p:txBody>
        </p:sp>
      </p:grpSp>
      <p:grpSp>
        <p:nvGrpSpPr>
          <p:cNvPr id="141" name="Groupe 140">
            <a:extLst>
              <a:ext uri="{FF2B5EF4-FFF2-40B4-BE49-F238E27FC236}">
                <a16:creationId xmlns:a16="http://schemas.microsoft.com/office/drawing/2014/main" id="{EF41E5AD-21A2-1F4A-E85B-15FEEE88B735}"/>
              </a:ext>
            </a:extLst>
          </p:cNvPr>
          <p:cNvGrpSpPr/>
          <p:nvPr/>
        </p:nvGrpSpPr>
        <p:grpSpPr>
          <a:xfrm>
            <a:off x="7019372" y="4802943"/>
            <a:ext cx="3464275" cy="646331"/>
            <a:chOff x="1889664" y="2866378"/>
            <a:chExt cx="3464275" cy="646331"/>
          </a:xfrm>
        </p:grpSpPr>
        <p:pic>
          <p:nvPicPr>
            <p:cNvPr id="142" name="Image 141">
              <a:extLst>
                <a:ext uri="{FF2B5EF4-FFF2-40B4-BE49-F238E27FC236}">
                  <a16:creationId xmlns:a16="http://schemas.microsoft.com/office/drawing/2014/main" id="{3FDEC7F4-2747-F104-9536-2C740D5AD4AE}"/>
                </a:ext>
              </a:extLst>
            </p:cNvPr>
            <p:cNvPicPr>
              <a:picLocks noChangeAspect="1"/>
            </p:cNvPicPr>
            <p:nvPr/>
          </p:nvPicPr>
          <p:blipFill>
            <a:blip r:embed="rId3"/>
            <a:stretch>
              <a:fillRect/>
            </a:stretch>
          </p:blipFill>
          <p:spPr>
            <a:xfrm>
              <a:off x="1889664" y="2866378"/>
              <a:ext cx="3464275" cy="610806"/>
            </a:xfrm>
            <a:prstGeom prst="rect">
              <a:avLst/>
            </a:prstGeom>
          </p:spPr>
        </p:pic>
        <p:sp>
          <p:nvSpPr>
            <p:cNvPr id="143" name="ZoneTexte 142">
              <a:extLst>
                <a:ext uri="{FF2B5EF4-FFF2-40B4-BE49-F238E27FC236}">
                  <a16:creationId xmlns:a16="http://schemas.microsoft.com/office/drawing/2014/main" id="{754286C8-ED6E-C866-58CF-DF3FBFF77D65}"/>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Gary AMOND</a:t>
              </a:r>
            </a:p>
            <a:p>
              <a:r>
                <a:rPr lang="fr-FR" dirty="0">
                  <a:solidFill>
                    <a:schemeClr val="bg1"/>
                  </a:solidFill>
                  <a:latin typeface="SignPainter-HouseScript" panose="02000006070000020004" pitchFamily="2" charset="0"/>
                </a:rPr>
                <a:t>+ Volontaire</a:t>
              </a:r>
            </a:p>
          </p:txBody>
        </p:sp>
        <p:sp>
          <p:nvSpPr>
            <p:cNvPr id="144" name="Rectangle : coins arrondis 143">
              <a:extLst>
                <a:ext uri="{FF2B5EF4-FFF2-40B4-BE49-F238E27FC236}">
                  <a16:creationId xmlns:a16="http://schemas.microsoft.com/office/drawing/2014/main" id="{39855A11-1315-D40E-F099-7B644D5635F5}"/>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U10B</a:t>
              </a:r>
            </a:p>
          </p:txBody>
        </p:sp>
      </p:grpSp>
      <p:pic>
        <p:nvPicPr>
          <p:cNvPr id="150" name="Image 149">
            <a:extLst>
              <a:ext uri="{FF2B5EF4-FFF2-40B4-BE49-F238E27FC236}">
                <a16:creationId xmlns:a16="http://schemas.microsoft.com/office/drawing/2014/main" id="{BCD58F77-91C6-F83F-71EF-4F9B87F4B3BE}"/>
              </a:ext>
            </a:extLst>
          </p:cNvPr>
          <p:cNvPicPr>
            <a:picLocks noChangeAspect="1"/>
          </p:cNvPicPr>
          <p:nvPr/>
        </p:nvPicPr>
        <p:blipFill>
          <a:blip r:embed="rId8"/>
          <a:stretch>
            <a:fillRect/>
          </a:stretch>
        </p:blipFill>
        <p:spPr>
          <a:xfrm>
            <a:off x="6778599" y="3910588"/>
            <a:ext cx="811688" cy="819568"/>
          </a:xfrm>
          <a:prstGeom prst="rect">
            <a:avLst/>
          </a:prstGeom>
        </p:spPr>
      </p:pic>
      <p:sp>
        <p:nvSpPr>
          <p:cNvPr id="2" name="Triangle rectangle 1">
            <a:extLst>
              <a:ext uri="{FF2B5EF4-FFF2-40B4-BE49-F238E27FC236}">
                <a16:creationId xmlns:a16="http://schemas.microsoft.com/office/drawing/2014/main" id="{161C3898-5029-4146-529A-33999F816C76}"/>
              </a:ext>
            </a:extLst>
          </p:cNvPr>
          <p:cNvSpPr/>
          <p:nvPr/>
        </p:nvSpPr>
        <p:spPr>
          <a:xfrm rot="10800000">
            <a:off x="4616436" y="718783"/>
            <a:ext cx="661524" cy="273275"/>
          </a:xfrm>
          <a:prstGeom prst="rtTriangl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CA97306-EA54-87E7-251E-4A4B56A5582D}"/>
              </a:ext>
            </a:extLst>
          </p:cNvPr>
          <p:cNvSpPr txBox="1"/>
          <p:nvPr/>
        </p:nvSpPr>
        <p:spPr>
          <a:xfrm>
            <a:off x="544626" y="2410758"/>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N6</a:t>
            </a:r>
            <a:endParaRPr lang="fr-FR" sz="2800" dirty="0">
              <a:solidFill>
                <a:srgbClr val="0070C0"/>
              </a:solidFill>
              <a:latin typeface="SignPainter-HouseScript" panose="02000006070000020004" pitchFamily="2" charset="0"/>
            </a:endParaRPr>
          </a:p>
        </p:txBody>
      </p:sp>
      <p:sp>
        <p:nvSpPr>
          <p:cNvPr id="5" name="ZoneTexte 4">
            <a:extLst>
              <a:ext uri="{FF2B5EF4-FFF2-40B4-BE49-F238E27FC236}">
                <a16:creationId xmlns:a16="http://schemas.microsoft.com/office/drawing/2014/main" id="{128F7760-B56E-4567-D74D-D118CD5F3EB0}"/>
              </a:ext>
            </a:extLst>
          </p:cNvPr>
          <p:cNvSpPr txBox="1"/>
          <p:nvPr/>
        </p:nvSpPr>
        <p:spPr>
          <a:xfrm>
            <a:off x="5681104" y="2304236"/>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N4</a:t>
            </a:r>
            <a:endParaRPr lang="fr-FR" sz="2800" dirty="0">
              <a:solidFill>
                <a:srgbClr val="0070C0"/>
              </a:solidFill>
              <a:latin typeface="SignPainter-HouseScript" panose="02000006070000020004" pitchFamily="2" charset="0"/>
            </a:endParaRPr>
          </a:p>
        </p:txBody>
      </p:sp>
      <p:sp>
        <p:nvSpPr>
          <p:cNvPr id="50" name="ZoneTexte 49">
            <a:extLst>
              <a:ext uri="{FF2B5EF4-FFF2-40B4-BE49-F238E27FC236}">
                <a16:creationId xmlns:a16="http://schemas.microsoft.com/office/drawing/2014/main" id="{742DBEAC-BBBA-1B08-D8D8-87C83AF82E26}"/>
              </a:ext>
            </a:extLst>
          </p:cNvPr>
          <p:cNvSpPr txBox="1"/>
          <p:nvPr/>
        </p:nvSpPr>
        <p:spPr>
          <a:xfrm>
            <a:off x="623435" y="4119226"/>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N2</a:t>
            </a:r>
            <a:endParaRPr lang="fr-FR" sz="2800" dirty="0">
              <a:solidFill>
                <a:srgbClr val="0070C0"/>
              </a:solidFill>
              <a:latin typeface="SignPainter-HouseScript" panose="02000006070000020004" pitchFamily="2" charset="0"/>
            </a:endParaRPr>
          </a:p>
        </p:txBody>
      </p:sp>
      <p:sp>
        <p:nvSpPr>
          <p:cNvPr id="55" name="ZoneTexte 54">
            <a:extLst>
              <a:ext uri="{FF2B5EF4-FFF2-40B4-BE49-F238E27FC236}">
                <a16:creationId xmlns:a16="http://schemas.microsoft.com/office/drawing/2014/main" id="{871C232C-2284-988E-EB67-B6E21AABC50A}"/>
              </a:ext>
            </a:extLst>
          </p:cNvPr>
          <p:cNvSpPr txBox="1"/>
          <p:nvPr/>
        </p:nvSpPr>
        <p:spPr>
          <a:xfrm>
            <a:off x="5714691" y="4344933"/>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N2</a:t>
            </a:r>
            <a:endParaRPr lang="fr-FR" sz="2800" dirty="0">
              <a:solidFill>
                <a:srgbClr val="0070C0"/>
              </a:solidFill>
              <a:latin typeface="SignPainter-HouseScript" panose="02000006070000020004" pitchFamily="2" charset="0"/>
            </a:endParaRPr>
          </a:p>
        </p:txBody>
      </p:sp>
      <p:sp>
        <p:nvSpPr>
          <p:cNvPr id="56" name="ZoneTexte 55">
            <a:extLst>
              <a:ext uri="{FF2B5EF4-FFF2-40B4-BE49-F238E27FC236}">
                <a16:creationId xmlns:a16="http://schemas.microsoft.com/office/drawing/2014/main" id="{7CB16E0C-58B9-13FC-0307-AAC0C33010CB}"/>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Saison 2023/2024</a:t>
            </a:r>
          </a:p>
        </p:txBody>
      </p:sp>
      <p:pic>
        <p:nvPicPr>
          <p:cNvPr id="59" name="Picture 2" descr="Maillot de football - Icônes mode gratuites">
            <a:extLst>
              <a:ext uri="{FF2B5EF4-FFF2-40B4-BE49-F238E27FC236}">
                <a16:creationId xmlns:a16="http://schemas.microsoft.com/office/drawing/2014/main" id="{FE388A72-0E5B-1FEA-43F4-91DB26B476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2999" y="5431637"/>
            <a:ext cx="640106" cy="6401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Date - Icônes interface gratuites">
            <a:extLst>
              <a:ext uri="{FF2B5EF4-FFF2-40B4-BE49-F238E27FC236}">
                <a16:creationId xmlns:a16="http://schemas.microsoft.com/office/drawing/2014/main" id="{D1BA5429-6BDD-0707-FAC6-E233175038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3721" y="5484402"/>
            <a:ext cx="534576" cy="53457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Objectif - Icônes affaires et finances gratuites">
            <a:extLst>
              <a:ext uri="{FF2B5EF4-FFF2-40B4-BE49-F238E27FC236}">
                <a16:creationId xmlns:a16="http://schemas.microsoft.com/office/drawing/2014/main" id="{C4396423-B3C2-49CA-4750-E7EA950E7D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1037" y="5421428"/>
            <a:ext cx="615231" cy="61523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Icônes Nouveau - Icônes gratuites 14,872">
            <a:extLst>
              <a:ext uri="{FF2B5EF4-FFF2-40B4-BE49-F238E27FC236}">
                <a16:creationId xmlns:a16="http://schemas.microsoft.com/office/drawing/2014/main" id="{22C6D24D-46B5-3646-6BAC-E61A9F85DF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83323" y="5305527"/>
            <a:ext cx="599653" cy="599653"/>
          </a:xfrm>
          <a:prstGeom prst="rect">
            <a:avLst/>
          </a:prstGeom>
          <a:noFill/>
          <a:extLst>
            <a:ext uri="{909E8E84-426E-40DD-AFC4-6F175D3DCCD1}">
              <a14:hiddenFill xmlns:a14="http://schemas.microsoft.com/office/drawing/2010/main">
                <a:solidFill>
                  <a:srgbClr val="FFFFFF"/>
                </a:solidFill>
              </a14:hiddenFill>
            </a:ext>
          </a:extLst>
        </p:spPr>
      </p:pic>
      <p:sp>
        <p:nvSpPr>
          <p:cNvPr id="66" name="ZoneTexte 65">
            <a:extLst>
              <a:ext uri="{FF2B5EF4-FFF2-40B4-BE49-F238E27FC236}">
                <a16:creationId xmlns:a16="http://schemas.microsoft.com/office/drawing/2014/main" id="{FCE5A2C1-961F-E68E-548A-4215D039BDFB}"/>
              </a:ext>
            </a:extLst>
          </p:cNvPr>
          <p:cNvSpPr txBox="1"/>
          <p:nvPr/>
        </p:nvSpPr>
        <p:spPr>
          <a:xfrm>
            <a:off x="220982" y="6057308"/>
            <a:ext cx="2246467" cy="830997"/>
          </a:xfrm>
          <a:prstGeom prst="rect">
            <a:avLst/>
          </a:prstGeom>
          <a:noFill/>
        </p:spPr>
        <p:txBody>
          <a:bodyPr wrap="square" rtlCol="0">
            <a:spAutoFit/>
          </a:bodyPr>
          <a:lstStyle/>
          <a:p>
            <a:pPr algn="ctr"/>
            <a:r>
              <a:rPr lang="fr-FR" sz="1600" b="1" dirty="0">
                <a:latin typeface="SignPainter-HouseScript" panose="02000006070000020004" pitchFamily="2" charset="0"/>
              </a:rPr>
              <a:t>Environ 45 joueurs</a:t>
            </a:r>
          </a:p>
          <a:p>
            <a:pPr algn="ctr"/>
            <a:r>
              <a:rPr lang="fr-FR" sz="1600" b="1" dirty="0">
                <a:latin typeface="SignPainter-HouseScript" panose="02000006070000020004" pitchFamily="2" charset="0"/>
              </a:rPr>
              <a:t>U10 : </a:t>
            </a:r>
            <a:r>
              <a:rPr lang="fr-FR" sz="1600" dirty="0">
                <a:latin typeface="SignPainter-HouseScript" panose="02000006070000020004" pitchFamily="2" charset="0"/>
              </a:rPr>
              <a:t>Environ 25 Joueurs</a:t>
            </a:r>
          </a:p>
          <a:p>
            <a:pPr algn="ctr"/>
            <a:r>
              <a:rPr lang="fr-FR" sz="1600" b="1" dirty="0">
                <a:latin typeface="SignPainter-HouseScript" panose="02000006070000020004" pitchFamily="2" charset="0"/>
              </a:rPr>
              <a:t>U11 : </a:t>
            </a:r>
            <a:r>
              <a:rPr lang="fr-FR" sz="1600" dirty="0">
                <a:latin typeface="SignPainter-HouseScript" panose="02000006070000020004" pitchFamily="2" charset="0"/>
              </a:rPr>
              <a:t>Environ 20 Joueurs</a:t>
            </a:r>
          </a:p>
        </p:txBody>
      </p:sp>
      <p:sp>
        <p:nvSpPr>
          <p:cNvPr id="67" name="ZoneTexte 66">
            <a:extLst>
              <a:ext uri="{FF2B5EF4-FFF2-40B4-BE49-F238E27FC236}">
                <a16:creationId xmlns:a16="http://schemas.microsoft.com/office/drawing/2014/main" id="{9305ABC9-FEA8-F7C8-A949-14CE9E596178}"/>
              </a:ext>
            </a:extLst>
          </p:cNvPr>
          <p:cNvSpPr txBox="1"/>
          <p:nvPr/>
        </p:nvSpPr>
        <p:spPr>
          <a:xfrm>
            <a:off x="2013119" y="6065091"/>
            <a:ext cx="2851075" cy="830997"/>
          </a:xfrm>
          <a:prstGeom prst="rect">
            <a:avLst/>
          </a:prstGeom>
          <a:noFill/>
        </p:spPr>
        <p:txBody>
          <a:bodyPr wrap="square" rtlCol="0">
            <a:spAutoFit/>
          </a:bodyPr>
          <a:lstStyle/>
          <a:p>
            <a:pPr algn="ctr"/>
            <a:r>
              <a:rPr lang="fr-FR" sz="1600" b="1" dirty="0">
                <a:latin typeface="SignPainter-HouseScript" panose="02000006070000020004" pitchFamily="2" charset="0"/>
              </a:rPr>
              <a:t>Entrainement : </a:t>
            </a:r>
            <a:r>
              <a:rPr lang="fr-FR" sz="1600" dirty="0">
                <a:latin typeface="SignPainter-HouseScript" panose="02000006070000020004" pitchFamily="2" charset="0"/>
              </a:rPr>
              <a:t>Mercredi 21 Aout à 17H30</a:t>
            </a:r>
          </a:p>
          <a:p>
            <a:pPr algn="ctr"/>
            <a:r>
              <a:rPr lang="fr-FR" sz="1600" b="1" dirty="0">
                <a:latin typeface="SignPainter-HouseScript" panose="02000006070000020004" pitchFamily="2" charset="0"/>
              </a:rPr>
              <a:t>Le 26 Aout : </a:t>
            </a:r>
            <a:r>
              <a:rPr lang="fr-FR" sz="1600" dirty="0">
                <a:latin typeface="SignPainter-HouseScript" panose="02000006070000020004" pitchFamily="2" charset="0"/>
              </a:rPr>
              <a:t>Journée Club</a:t>
            </a:r>
          </a:p>
          <a:p>
            <a:pPr algn="ctr"/>
            <a:endParaRPr lang="fr-FR" sz="1600" dirty="0">
              <a:latin typeface="SignPainter-HouseScript" panose="02000006070000020004" pitchFamily="2" charset="0"/>
            </a:endParaRPr>
          </a:p>
        </p:txBody>
      </p:sp>
      <p:sp>
        <p:nvSpPr>
          <p:cNvPr id="68" name="ZoneTexte 67">
            <a:extLst>
              <a:ext uri="{FF2B5EF4-FFF2-40B4-BE49-F238E27FC236}">
                <a16:creationId xmlns:a16="http://schemas.microsoft.com/office/drawing/2014/main" id="{6DB36801-25A4-2E04-80D3-875FC080ABF0}"/>
              </a:ext>
            </a:extLst>
          </p:cNvPr>
          <p:cNvSpPr txBox="1"/>
          <p:nvPr/>
        </p:nvSpPr>
        <p:spPr>
          <a:xfrm>
            <a:off x="6430290" y="6050624"/>
            <a:ext cx="3374997" cy="584775"/>
          </a:xfrm>
          <a:prstGeom prst="rect">
            <a:avLst/>
          </a:prstGeom>
          <a:noFill/>
        </p:spPr>
        <p:txBody>
          <a:bodyPr wrap="square" rtlCol="0">
            <a:spAutoFit/>
          </a:bodyPr>
          <a:lstStyle/>
          <a:p>
            <a:pPr algn="ctr"/>
            <a:r>
              <a:rPr lang="fr-FR" sz="1600" b="1" dirty="0">
                <a:latin typeface="SignPainter-HouseScript" panose="02000006070000020004" pitchFamily="2" charset="0"/>
              </a:rPr>
              <a:t>Objectifs : </a:t>
            </a:r>
            <a:r>
              <a:rPr lang="fr-FR" sz="1600" dirty="0">
                <a:latin typeface="SignPainter-HouseScript" panose="02000006070000020004" pitchFamily="2" charset="0"/>
              </a:rPr>
              <a:t>Focus sur les comportements techniques</a:t>
            </a:r>
          </a:p>
          <a:p>
            <a:pPr algn="ctr"/>
            <a:r>
              <a:rPr lang="fr-FR" sz="1600" dirty="0">
                <a:latin typeface="SignPainter-HouseScript" panose="02000006070000020004" pitchFamily="2" charset="0"/>
              </a:rPr>
              <a:t>Travail spécifique par des séances adaptées</a:t>
            </a:r>
          </a:p>
        </p:txBody>
      </p:sp>
      <p:sp>
        <p:nvSpPr>
          <p:cNvPr id="69" name="ZoneTexte 68">
            <a:extLst>
              <a:ext uri="{FF2B5EF4-FFF2-40B4-BE49-F238E27FC236}">
                <a16:creationId xmlns:a16="http://schemas.microsoft.com/office/drawing/2014/main" id="{65FBCD5F-D655-D1AC-01E6-C7738A471134}"/>
              </a:ext>
            </a:extLst>
          </p:cNvPr>
          <p:cNvSpPr txBox="1"/>
          <p:nvPr/>
        </p:nvSpPr>
        <p:spPr>
          <a:xfrm>
            <a:off x="8846106" y="5820506"/>
            <a:ext cx="4190377" cy="1077218"/>
          </a:xfrm>
          <a:prstGeom prst="rect">
            <a:avLst/>
          </a:prstGeom>
          <a:noFill/>
        </p:spPr>
        <p:txBody>
          <a:bodyPr wrap="square" rtlCol="0">
            <a:spAutoFit/>
          </a:bodyPr>
          <a:lstStyle/>
          <a:p>
            <a:pPr algn="ctr"/>
            <a:r>
              <a:rPr lang="fr-FR" sz="1600" b="1" dirty="0">
                <a:latin typeface="SignPainter-HouseScript" panose="02000006070000020004" pitchFamily="2" charset="0"/>
              </a:rPr>
              <a:t>L’aide aux devoirs le lundi</a:t>
            </a:r>
          </a:p>
          <a:p>
            <a:pPr algn="ctr"/>
            <a:r>
              <a:rPr lang="fr-FR" sz="1600" b="1" dirty="0">
                <a:latin typeface="SignPainter-HouseScript" panose="02000006070000020004" pitchFamily="2" charset="0"/>
              </a:rPr>
              <a:t>La séances du mercredi (14h/15H30)</a:t>
            </a:r>
          </a:p>
          <a:p>
            <a:pPr algn="ctr"/>
            <a:r>
              <a:rPr lang="fr-FR" sz="1600" dirty="0">
                <a:latin typeface="SignPainter-HouseScript" panose="02000006070000020004" pitchFamily="2" charset="0"/>
              </a:rPr>
              <a:t>Diminuer les séances en ateliers</a:t>
            </a:r>
          </a:p>
          <a:p>
            <a:pPr algn="ctr"/>
            <a:endParaRPr lang="fr-FR" sz="1600" dirty="0">
              <a:latin typeface="SignPainter-HouseScript" panose="02000006070000020004" pitchFamily="2" charset="0"/>
            </a:endParaRPr>
          </a:p>
        </p:txBody>
      </p:sp>
      <p:pic>
        <p:nvPicPr>
          <p:cNvPr id="11" name="Picture 2" descr="La FDE62 en vidéo - fde62">
            <a:extLst>
              <a:ext uri="{FF2B5EF4-FFF2-40B4-BE49-F238E27FC236}">
                <a16:creationId xmlns:a16="http://schemas.microsoft.com/office/drawing/2014/main" id="{06C15324-64BD-7254-0305-30B0C147E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614" y="862567"/>
            <a:ext cx="949546" cy="10338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ardien de but - Icônes gens gratuites">
            <a:extLst>
              <a:ext uri="{FF2B5EF4-FFF2-40B4-BE49-F238E27FC236}">
                <a16:creationId xmlns:a16="http://schemas.microsoft.com/office/drawing/2014/main" id="{D4F978CD-0FA8-C068-4AEE-3BAAC250BF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5981" y="953424"/>
            <a:ext cx="723692" cy="72369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697FA963-A7B1-61E4-BB36-BCA9E92ED7CC}"/>
              </a:ext>
            </a:extLst>
          </p:cNvPr>
          <p:cNvPicPr>
            <a:picLocks noChangeAspect="1"/>
          </p:cNvPicPr>
          <p:nvPr/>
        </p:nvPicPr>
        <p:blipFill>
          <a:blip r:embed="rId3"/>
          <a:stretch>
            <a:fillRect/>
          </a:stretch>
        </p:blipFill>
        <p:spPr>
          <a:xfrm>
            <a:off x="4995427" y="994326"/>
            <a:ext cx="3464275" cy="883800"/>
          </a:xfrm>
          <a:prstGeom prst="rect">
            <a:avLst/>
          </a:prstGeom>
        </p:spPr>
      </p:pic>
      <p:sp>
        <p:nvSpPr>
          <p:cNvPr id="16" name="ZoneTexte 15">
            <a:extLst>
              <a:ext uri="{FF2B5EF4-FFF2-40B4-BE49-F238E27FC236}">
                <a16:creationId xmlns:a16="http://schemas.microsoft.com/office/drawing/2014/main" id="{9D2ECC34-5FF5-47C3-3A84-20CE052EFFA9}"/>
              </a:ext>
            </a:extLst>
          </p:cNvPr>
          <p:cNvSpPr txBox="1"/>
          <p:nvPr/>
        </p:nvSpPr>
        <p:spPr>
          <a:xfrm>
            <a:off x="5110735" y="994326"/>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Thomas MOUILLE – Ini GB</a:t>
            </a:r>
          </a:p>
          <a:p>
            <a:r>
              <a:rPr lang="fr-FR" dirty="0">
                <a:solidFill>
                  <a:schemeClr val="bg1"/>
                </a:solidFill>
                <a:latin typeface="SignPainter-HouseScript" panose="02000006070000020004" pitchFamily="2" charset="0"/>
              </a:rPr>
              <a:t>O651795196</a:t>
            </a:r>
          </a:p>
          <a:p>
            <a:r>
              <a:rPr lang="fr-FR" sz="1400" dirty="0" err="1">
                <a:solidFill>
                  <a:schemeClr val="accent1">
                    <a:lumMod val="60000"/>
                    <a:lumOff val="40000"/>
                  </a:schemeClr>
                </a:solidFill>
              </a:rPr>
              <a:t>thomasmouille@gmail.com</a:t>
            </a:r>
            <a:r>
              <a:rPr lang="fr-FR" sz="1400" dirty="0">
                <a:solidFill>
                  <a:schemeClr val="accent1">
                    <a:lumMod val="60000"/>
                    <a:lumOff val="40000"/>
                  </a:schemeClr>
                </a:solidFill>
              </a:rPr>
              <a:t> </a:t>
            </a:r>
          </a:p>
        </p:txBody>
      </p:sp>
      <p:sp>
        <p:nvSpPr>
          <p:cNvPr id="24" name="Rectangle : coins arrondis 23">
            <a:extLst>
              <a:ext uri="{FF2B5EF4-FFF2-40B4-BE49-F238E27FC236}">
                <a16:creationId xmlns:a16="http://schemas.microsoft.com/office/drawing/2014/main" id="{D19D4A68-6F12-5140-3FF2-43C8B1CCB6E4}"/>
              </a:ext>
            </a:extLst>
          </p:cNvPr>
          <p:cNvSpPr/>
          <p:nvPr/>
        </p:nvSpPr>
        <p:spPr>
          <a:xfrm>
            <a:off x="7448739" y="1096023"/>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GB</a:t>
            </a:r>
          </a:p>
        </p:txBody>
      </p:sp>
      <p:pic>
        <p:nvPicPr>
          <p:cNvPr id="25" name="Image 24">
            <a:extLst>
              <a:ext uri="{FF2B5EF4-FFF2-40B4-BE49-F238E27FC236}">
                <a16:creationId xmlns:a16="http://schemas.microsoft.com/office/drawing/2014/main" id="{4B87997B-0EAA-1091-F3D1-CE6F9464D9D4}"/>
              </a:ext>
            </a:extLst>
          </p:cNvPr>
          <p:cNvPicPr>
            <a:picLocks noChangeAspect="1"/>
          </p:cNvPicPr>
          <p:nvPr/>
        </p:nvPicPr>
        <p:blipFill>
          <a:blip r:embed="rId14"/>
          <a:stretch>
            <a:fillRect/>
          </a:stretch>
        </p:blipFill>
        <p:spPr>
          <a:xfrm>
            <a:off x="4419230" y="1040395"/>
            <a:ext cx="759605" cy="766980"/>
          </a:xfrm>
          <a:prstGeom prst="rect">
            <a:avLst/>
          </a:prstGeom>
        </p:spPr>
      </p:pic>
      <p:sp>
        <p:nvSpPr>
          <p:cNvPr id="34" name="ZoneTexte 33">
            <a:extLst>
              <a:ext uri="{FF2B5EF4-FFF2-40B4-BE49-F238E27FC236}">
                <a16:creationId xmlns:a16="http://schemas.microsoft.com/office/drawing/2014/main" id="{A0C19340-FA18-6B33-D9D6-CE592BFCC78D}"/>
              </a:ext>
            </a:extLst>
          </p:cNvPr>
          <p:cNvSpPr txBox="1"/>
          <p:nvPr/>
        </p:nvSpPr>
        <p:spPr>
          <a:xfrm>
            <a:off x="4178940" y="6049481"/>
            <a:ext cx="2889705" cy="584775"/>
          </a:xfrm>
          <a:prstGeom prst="rect">
            <a:avLst/>
          </a:prstGeom>
          <a:noFill/>
        </p:spPr>
        <p:txBody>
          <a:bodyPr wrap="square" rtlCol="0">
            <a:spAutoFit/>
          </a:bodyPr>
          <a:lstStyle/>
          <a:p>
            <a:pPr algn="ctr"/>
            <a:r>
              <a:rPr lang="fr-FR" sz="1600" b="1" dirty="0">
                <a:latin typeface="SignPainter-HouseScript" panose="02000006070000020004" pitchFamily="2" charset="0"/>
              </a:rPr>
              <a:t>Lundi : </a:t>
            </a:r>
            <a:r>
              <a:rPr lang="fr-FR" sz="1600" dirty="0">
                <a:latin typeface="SignPainter-HouseScript" panose="02000006070000020004" pitchFamily="2" charset="0"/>
              </a:rPr>
              <a:t>17H30/18H30</a:t>
            </a:r>
          </a:p>
          <a:p>
            <a:pPr algn="ctr"/>
            <a:r>
              <a:rPr lang="fr-FR" sz="1600" b="1" dirty="0">
                <a:latin typeface="SignPainter-HouseScript" panose="02000006070000020004" pitchFamily="2" charset="0"/>
              </a:rPr>
              <a:t>Mercredi :</a:t>
            </a:r>
            <a:r>
              <a:rPr lang="fr-FR" sz="1600" dirty="0">
                <a:latin typeface="SignPainter-HouseScript" panose="02000006070000020004" pitchFamily="2" charset="0"/>
              </a:rPr>
              <a:t> 14H/15H30</a:t>
            </a:r>
          </a:p>
        </p:txBody>
      </p:sp>
      <p:pic>
        <p:nvPicPr>
          <p:cNvPr id="35" name="Picture 2" descr="icône de glyphe noir d'entraînement physique. ballon de football, sifflet.  activités sportives. mode de vie sain. cours d'EP dans les écoles, les  universités. symbole de la silhouette sur l'espace blanc. illustration  vectorielle">
            <a:extLst>
              <a:ext uri="{FF2B5EF4-FFF2-40B4-BE49-F238E27FC236}">
                <a16:creationId xmlns:a16="http://schemas.microsoft.com/office/drawing/2014/main" id="{6637F1EC-4FA4-C0A7-2DA3-53A8F5ADAEE4}"/>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8145" t="23787" r="16157" b="23505"/>
          <a:stretch/>
        </p:blipFill>
        <p:spPr bwMode="auto">
          <a:xfrm>
            <a:off x="5327895" y="5533798"/>
            <a:ext cx="619243" cy="49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11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2827305971"/>
              </p:ext>
            </p:extLst>
          </p:nvPr>
        </p:nvGraphicFramePr>
        <p:xfrm>
          <a:off x="803778" y="1684827"/>
          <a:ext cx="10727532" cy="4407054"/>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757189">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364986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sp>
        <p:nvSpPr>
          <p:cNvPr id="9" name="Rectangle 8">
            <a:extLst>
              <a:ext uri="{FF2B5EF4-FFF2-40B4-BE49-F238E27FC236}">
                <a16:creationId xmlns:a16="http://schemas.microsoft.com/office/drawing/2014/main" id="{4AE73E54-49C7-866B-3EB3-8C0C65F88698}"/>
              </a:ext>
            </a:extLst>
          </p:cNvPr>
          <p:cNvSpPr/>
          <p:nvPr/>
        </p:nvSpPr>
        <p:spPr>
          <a:xfrm>
            <a:off x="5762538" y="4465622"/>
            <a:ext cx="718657" cy="16080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104" y="4503403"/>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5391048" y="5266535"/>
            <a:ext cx="1784095"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5192547" y="5577233"/>
            <a:ext cx="1961022" cy="523220"/>
          </a:xfrm>
          <a:prstGeom prst="rect">
            <a:avLst/>
          </a:prstGeom>
          <a:noFill/>
        </p:spPr>
        <p:txBody>
          <a:bodyPr wrap="square" rtlCol="0">
            <a:spAutoFit/>
          </a:bodyPr>
          <a:lstStyle/>
          <a:p>
            <a:pPr algn="ctr"/>
            <a:r>
              <a:rPr lang="fr-FR" sz="1400" b="1" dirty="0"/>
              <a:t>En ligne en fin d’après-midi ou le jeudi matin</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368" y="322521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4499577" y="415733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4301076" y="4473582"/>
            <a:ext cx="1961022" cy="307777"/>
          </a:xfrm>
          <a:prstGeom prst="rect">
            <a:avLst/>
          </a:prstGeom>
          <a:noFill/>
        </p:spPr>
        <p:txBody>
          <a:bodyPr wrap="square" rtlCol="0">
            <a:spAutoFit/>
          </a:bodyPr>
          <a:lstStyle/>
          <a:p>
            <a:pPr algn="ctr"/>
            <a:r>
              <a:rPr lang="fr-FR" sz="1400" b="1" dirty="0"/>
              <a:t>14H/15H30</a:t>
            </a:r>
            <a:endParaRPr lang="fr-FR" sz="1400" dirty="0"/>
          </a:p>
        </p:txBody>
      </p:sp>
      <p:sp>
        <p:nvSpPr>
          <p:cNvPr id="2" name="Rectangle 1">
            <a:extLst>
              <a:ext uri="{FF2B5EF4-FFF2-40B4-BE49-F238E27FC236}">
                <a16:creationId xmlns:a16="http://schemas.microsoft.com/office/drawing/2014/main" id="{B51EBAF3-BB31-2A20-73B1-CAB9F837F72F}"/>
              </a:ext>
            </a:extLst>
          </p:cNvPr>
          <p:cNvSpPr/>
          <p:nvPr/>
        </p:nvSpPr>
        <p:spPr>
          <a:xfrm>
            <a:off x="1571937" y="2495819"/>
            <a:ext cx="2012522" cy="142734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6122" y="2516475"/>
            <a:ext cx="1371357" cy="37140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873323" y="2985088"/>
            <a:ext cx="231586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2159948" y="2914766"/>
            <a:ext cx="2192670" cy="738664"/>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393" y="31194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10032016" y="4064969"/>
            <a:ext cx="1961022"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698456" y="4405038"/>
            <a:ext cx="1961022" cy="523220"/>
          </a:xfrm>
          <a:prstGeom prst="rect">
            <a:avLst/>
          </a:prstGeom>
          <a:noFill/>
        </p:spPr>
        <p:txBody>
          <a:bodyPr wrap="square" rtlCol="0">
            <a:spAutoFit/>
          </a:bodyPr>
          <a:lstStyle/>
          <a:p>
            <a:pPr algn="ctr"/>
            <a:r>
              <a:rPr lang="fr-FR" sz="1400" b="1" dirty="0"/>
              <a:t>Match à 10H30 ou 11H15</a:t>
            </a:r>
            <a:endParaRPr lang="fr-FR" sz="1400" dirty="0"/>
          </a:p>
        </p:txBody>
      </p:sp>
      <p:pic>
        <p:nvPicPr>
          <p:cNvPr id="5130" name="Picture 10" descr="Du repos - Icônes bien-être gratuites">
            <a:extLst>
              <a:ext uri="{FF2B5EF4-FFF2-40B4-BE49-F238E27FC236}">
                <a16:creationId xmlns:a16="http://schemas.microsoft.com/office/drawing/2014/main" id="{F3BFAFE8-CB87-DFD2-A0EF-C1F2FE985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4618" y="3753865"/>
            <a:ext cx="720811" cy="720811"/>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18F5FCAC-EBF5-2316-8CE1-84B5A0FAD32C}"/>
              </a:ext>
            </a:extLst>
          </p:cNvPr>
          <p:cNvSpPr/>
          <p:nvPr/>
        </p:nvSpPr>
        <p:spPr>
          <a:xfrm>
            <a:off x="782204" y="1666614"/>
            <a:ext cx="3606176" cy="4407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12" descr="Icône Football dans le style iOS Filled">
            <a:extLst>
              <a:ext uri="{FF2B5EF4-FFF2-40B4-BE49-F238E27FC236}">
                <a16:creationId xmlns:a16="http://schemas.microsoft.com/office/drawing/2014/main" id="{D74CC193-958F-AB18-2A44-A4A876E1E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7" y="4860107"/>
            <a:ext cx="453684" cy="45368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F954362-284E-3103-647E-1EE40F5EC0BF}"/>
              </a:ext>
            </a:extLst>
          </p:cNvPr>
          <p:cNvSpPr txBox="1"/>
          <p:nvPr/>
        </p:nvSpPr>
        <p:spPr>
          <a:xfrm>
            <a:off x="866578" y="5312300"/>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 name="ZoneTexte 4">
            <a:extLst>
              <a:ext uri="{FF2B5EF4-FFF2-40B4-BE49-F238E27FC236}">
                <a16:creationId xmlns:a16="http://schemas.microsoft.com/office/drawing/2014/main" id="{F67285FC-1A98-224B-5430-21B336CF6D31}"/>
              </a:ext>
            </a:extLst>
          </p:cNvPr>
          <p:cNvSpPr txBox="1"/>
          <p:nvPr/>
        </p:nvSpPr>
        <p:spPr>
          <a:xfrm>
            <a:off x="636514" y="5568662"/>
            <a:ext cx="2132341" cy="523220"/>
          </a:xfrm>
          <a:prstGeom prst="rect">
            <a:avLst/>
          </a:prstGeom>
          <a:noFill/>
        </p:spPr>
        <p:txBody>
          <a:bodyPr wrap="square" rtlCol="0">
            <a:spAutoFit/>
          </a:bodyPr>
          <a:lstStyle/>
          <a:p>
            <a:pPr algn="ctr"/>
            <a:r>
              <a:rPr lang="fr-FR" sz="1400" b="1" dirty="0"/>
              <a:t>Joueurs : 17H30/18H30</a:t>
            </a:r>
          </a:p>
          <a:p>
            <a:pPr algn="ctr"/>
            <a:r>
              <a:rPr lang="fr-FR" sz="1400" b="1" dirty="0"/>
              <a:t>Gardiens : 18H/19H</a:t>
            </a:r>
            <a:endParaRPr lang="fr-FR" sz="1400" dirty="0"/>
          </a:p>
        </p:txBody>
      </p:sp>
      <p:pic>
        <p:nvPicPr>
          <p:cNvPr id="1026" name="Picture 2" descr="Devoirs | Icons Gratuite">
            <a:extLst>
              <a:ext uri="{FF2B5EF4-FFF2-40B4-BE49-F238E27FC236}">
                <a16:creationId xmlns:a16="http://schemas.microsoft.com/office/drawing/2014/main" id="{3F62869E-151A-FBB7-B7A6-C8332A3CE5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3786" y="3902464"/>
            <a:ext cx="423615" cy="42361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1352D19-FE73-BB9F-CBA5-5167D2C66F67}"/>
              </a:ext>
            </a:extLst>
          </p:cNvPr>
          <p:cNvSpPr txBox="1"/>
          <p:nvPr/>
        </p:nvSpPr>
        <p:spPr>
          <a:xfrm>
            <a:off x="991681" y="4271105"/>
            <a:ext cx="1798029" cy="369332"/>
          </a:xfrm>
          <a:prstGeom prst="rect">
            <a:avLst/>
          </a:prstGeom>
          <a:noFill/>
        </p:spPr>
        <p:txBody>
          <a:bodyPr wrap="square" rtlCol="0">
            <a:spAutoFit/>
          </a:bodyPr>
          <a:lstStyle/>
          <a:p>
            <a:r>
              <a:rPr lang="fr-FR" b="1" dirty="0">
                <a:latin typeface="Desdemona" pitchFamily="82" charset="77"/>
              </a:rPr>
              <a:t>Aide devoirs</a:t>
            </a:r>
            <a:endParaRPr lang="fr-FR" dirty="0">
              <a:latin typeface="Desdemona" pitchFamily="82" charset="77"/>
            </a:endParaRPr>
          </a:p>
        </p:txBody>
      </p:sp>
      <p:sp>
        <p:nvSpPr>
          <p:cNvPr id="8" name="ZoneTexte 7">
            <a:extLst>
              <a:ext uri="{FF2B5EF4-FFF2-40B4-BE49-F238E27FC236}">
                <a16:creationId xmlns:a16="http://schemas.microsoft.com/office/drawing/2014/main" id="{F6B16485-31B7-B746-E7D8-B6CB1C4BEC79}"/>
              </a:ext>
            </a:extLst>
          </p:cNvPr>
          <p:cNvSpPr txBox="1"/>
          <p:nvPr/>
        </p:nvSpPr>
        <p:spPr>
          <a:xfrm>
            <a:off x="700197" y="4507836"/>
            <a:ext cx="2132341" cy="307777"/>
          </a:xfrm>
          <a:prstGeom prst="rect">
            <a:avLst/>
          </a:prstGeom>
          <a:noFill/>
        </p:spPr>
        <p:txBody>
          <a:bodyPr wrap="square" rtlCol="0">
            <a:spAutoFit/>
          </a:bodyPr>
          <a:lstStyle/>
          <a:p>
            <a:pPr algn="ctr"/>
            <a:r>
              <a:rPr lang="fr-FR" sz="1400" b="1" dirty="0"/>
              <a:t>15 inscrits</a:t>
            </a:r>
            <a:endParaRPr lang="fr-FR" sz="1400" dirty="0"/>
          </a:p>
        </p:txBody>
      </p:sp>
    </p:spTree>
    <p:extLst>
      <p:ext uri="{BB962C8B-B14F-4D97-AF65-F5344CB8AC3E}">
        <p14:creationId xmlns:p14="http://schemas.microsoft.com/office/powerpoint/2010/main" val="365152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474004144"/>
              </p:ext>
            </p:extLst>
          </p:nvPr>
        </p:nvGraphicFramePr>
        <p:xfrm>
          <a:off x="-2" y="-1"/>
          <a:ext cx="12191970" cy="6553199"/>
        </p:xfrm>
        <a:graphic>
          <a:graphicData uri="http://schemas.openxmlformats.org/drawingml/2006/table">
            <a:tbl>
              <a:tblPr firstRow="1" bandRow="1">
                <a:tableStyleId>{5C22544A-7EE6-4342-B048-85BDC9FD1C3A}</a:tableStyleId>
              </a:tblPr>
              <a:tblGrid>
                <a:gridCol w="6095985">
                  <a:extLst>
                    <a:ext uri="{9D8B030D-6E8A-4147-A177-3AD203B41FA5}">
                      <a16:colId xmlns:a16="http://schemas.microsoft.com/office/drawing/2014/main" val="3977710195"/>
                    </a:ext>
                  </a:extLst>
                </a:gridCol>
                <a:gridCol w="6095985">
                  <a:extLst>
                    <a:ext uri="{9D8B030D-6E8A-4147-A177-3AD203B41FA5}">
                      <a16:colId xmlns:a16="http://schemas.microsoft.com/office/drawing/2014/main" val="2289950232"/>
                    </a:ext>
                  </a:extLst>
                </a:gridCol>
              </a:tblGrid>
              <a:tr h="112592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27275">
                <a:tc gridSpan="2">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99" y="1412761"/>
            <a:ext cx="4127378" cy="1117832"/>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4513677" y="1364198"/>
            <a:ext cx="789602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3681798" y="1631590"/>
            <a:ext cx="7475987" cy="307777"/>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7170" name="Picture 2" descr="Obligation d'utiliser un logiciel de caisse certifié">
            <a:extLst>
              <a:ext uri="{FF2B5EF4-FFF2-40B4-BE49-F238E27FC236}">
                <a16:creationId xmlns:a16="http://schemas.microsoft.com/office/drawing/2014/main" id="{73E82B08-F59A-650B-AE10-E5593BEFE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3132" y="1092445"/>
            <a:ext cx="1509338" cy="150933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DBA5B44-8CD9-FD61-A88D-BFC94216AC82}"/>
              </a:ext>
            </a:extLst>
          </p:cNvPr>
          <p:cNvSpPr txBox="1"/>
          <p:nvPr/>
        </p:nvSpPr>
        <p:spPr>
          <a:xfrm>
            <a:off x="4513677" y="1858406"/>
            <a:ext cx="7896022" cy="1631216"/>
          </a:xfrm>
          <a:prstGeom prst="rect">
            <a:avLst/>
          </a:prstGeom>
          <a:noFill/>
        </p:spPr>
        <p:txBody>
          <a:bodyPr wrap="square" rtlCol="0">
            <a:spAutoFit/>
          </a:bodyPr>
          <a:lstStyle/>
          <a:p>
            <a:pPr marL="285750" indent="-285750">
              <a:buFontTx/>
              <a:buChar char="-"/>
            </a:pPr>
            <a:r>
              <a:rPr lang="fr-FR" sz="2000" b="1" dirty="0">
                <a:solidFill>
                  <a:srgbClr val="0086C2"/>
                </a:solidFill>
              </a:rPr>
              <a:t>Réponse avant le MERCREDI SOIR</a:t>
            </a:r>
          </a:p>
          <a:p>
            <a:pPr marL="285750" indent="-285750">
              <a:buFontTx/>
              <a:buChar char="-"/>
            </a:pPr>
            <a:r>
              <a:rPr lang="fr-FR" sz="2000" b="1" dirty="0">
                <a:solidFill>
                  <a:srgbClr val="0086C2"/>
                </a:solidFill>
              </a:rPr>
              <a:t>ACTIVER les notifications</a:t>
            </a:r>
          </a:p>
          <a:p>
            <a:pPr marL="285750" indent="-285750">
              <a:buFontTx/>
              <a:buChar char="-"/>
            </a:pPr>
            <a:r>
              <a:rPr lang="fr-FR" sz="2000" b="1" dirty="0">
                <a:solidFill>
                  <a:srgbClr val="0086C2"/>
                </a:solidFill>
              </a:rPr>
              <a:t>La messagerie doit rester un lieu pour échanger entre parents et éducateurs, utile pour transmettre des informations. Vous pouvez échanger entre parents mais en messagerie privée !</a:t>
            </a:r>
          </a:p>
        </p:txBody>
      </p:sp>
      <p:sp>
        <p:nvSpPr>
          <p:cNvPr id="3" name="ZoneTexte 2">
            <a:extLst>
              <a:ext uri="{FF2B5EF4-FFF2-40B4-BE49-F238E27FC236}">
                <a16:creationId xmlns:a16="http://schemas.microsoft.com/office/drawing/2014/main" id="{71A66A5C-ADA2-5F60-F7E8-6CE1A3FA705E}"/>
              </a:ext>
            </a:extLst>
          </p:cNvPr>
          <p:cNvSpPr txBox="1"/>
          <p:nvPr/>
        </p:nvSpPr>
        <p:spPr>
          <a:xfrm>
            <a:off x="1135169" y="2797985"/>
            <a:ext cx="3354917" cy="400110"/>
          </a:xfrm>
          <a:prstGeom prst="rect">
            <a:avLst/>
          </a:prstGeom>
          <a:noFill/>
        </p:spPr>
        <p:txBody>
          <a:bodyPr wrap="square" rtlCol="0">
            <a:spAutoFit/>
          </a:bodyPr>
          <a:lstStyle/>
          <a:p>
            <a:r>
              <a:rPr lang="fr-FR" sz="2000" b="1" dirty="0">
                <a:solidFill>
                  <a:srgbClr val="FF0000"/>
                </a:solidFill>
              </a:rPr>
              <a:t>Nous serons modérateurs !</a:t>
            </a:r>
          </a:p>
        </p:txBody>
      </p:sp>
      <p:pic>
        <p:nvPicPr>
          <p:cNvPr id="4" name="Picture 2" descr="Devoirs | Icons Gratuite">
            <a:extLst>
              <a:ext uri="{FF2B5EF4-FFF2-40B4-BE49-F238E27FC236}">
                <a16:creationId xmlns:a16="http://schemas.microsoft.com/office/drawing/2014/main" id="{6F7702B6-F48B-D62D-8679-55A91A12A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402" y="3615795"/>
            <a:ext cx="959175" cy="95917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1754F67-2210-31E2-6AA0-6E2DD38154AF}"/>
              </a:ext>
            </a:extLst>
          </p:cNvPr>
          <p:cNvSpPr txBox="1"/>
          <p:nvPr/>
        </p:nvSpPr>
        <p:spPr>
          <a:xfrm>
            <a:off x="1336846" y="3861546"/>
            <a:ext cx="1798029" cy="369332"/>
          </a:xfrm>
          <a:prstGeom prst="rect">
            <a:avLst/>
          </a:prstGeom>
          <a:noFill/>
        </p:spPr>
        <p:txBody>
          <a:bodyPr wrap="square" rtlCol="0">
            <a:spAutoFit/>
          </a:bodyPr>
          <a:lstStyle/>
          <a:p>
            <a:r>
              <a:rPr lang="fr-FR" b="1" dirty="0">
                <a:latin typeface="Desdemona" pitchFamily="82" charset="77"/>
              </a:rPr>
              <a:t>Aide devoirs</a:t>
            </a:r>
            <a:endParaRPr lang="fr-FR" dirty="0">
              <a:latin typeface="Desdemona" pitchFamily="82" charset="77"/>
            </a:endParaRPr>
          </a:p>
        </p:txBody>
      </p:sp>
      <p:sp>
        <p:nvSpPr>
          <p:cNvPr id="7" name="ZoneTexte 6">
            <a:extLst>
              <a:ext uri="{FF2B5EF4-FFF2-40B4-BE49-F238E27FC236}">
                <a16:creationId xmlns:a16="http://schemas.microsoft.com/office/drawing/2014/main" id="{77D245E0-5CBF-5D75-F6E0-E1E130DCB8AA}"/>
              </a:ext>
            </a:extLst>
          </p:cNvPr>
          <p:cNvSpPr txBox="1"/>
          <p:nvPr/>
        </p:nvSpPr>
        <p:spPr>
          <a:xfrm>
            <a:off x="461753" y="4194104"/>
            <a:ext cx="2132341" cy="307777"/>
          </a:xfrm>
          <a:prstGeom prst="rect">
            <a:avLst/>
          </a:prstGeom>
          <a:noFill/>
        </p:spPr>
        <p:txBody>
          <a:bodyPr wrap="square" rtlCol="0">
            <a:spAutoFit/>
          </a:bodyPr>
          <a:lstStyle/>
          <a:p>
            <a:pPr algn="ctr"/>
            <a:r>
              <a:rPr lang="fr-FR" sz="1400" b="1" dirty="0"/>
              <a:t>15 inscrits</a:t>
            </a:r>
            <a:endParaRPr lang="fr-FR" sz="1400" dirty="0"/>
          </a:p>
        </p:txBody>
      </p:sp>
      <p:sp>
        <p:nvSpPr>
          <p:cNvPr id="8" name="ZoneTexte 7">
            <a:extLst>
              <a:ext uri="{FF2B5EF4-FFF2-40B4-BE49-F238E27FC236}">
                <a16:creationId xmlns:a16="http://schemas.microsoft.com/office/drawing/2014/main" id="{D6BA082A-1D96-9C35-5E0B-6D788EEA0F21}"/>
              </a:ext>
            </a:extLst>
          </p:cNvPr>
          <p:cNvSpPr txBox="1"/>
          <p:nvPr/>
        </p:nvSpPr>
        <p:spPr>
          <a:xfrm>
            <a:off x="775683" y="4194102"/>
            <a:ext cx="7475987" cy="307777"/>
          </a:xfrm>
          <a:prstGeom prst="rect">
            <a:avLst/>
          </a:prstGeom>
          <a:noFill/>
        </p:spPr>
        <p:txBody>
          <a:bodyPr wrap="square" rtlCol="0">
            <a:spAutoFit/>
          </a:bodyPr>
          <a:lstStyle/>
          <a:p>
            <a:pPr algn="ctr"/>
            <a:r>
              <a:rPr lang="fr-FR" sz="1400" b="1" dirty="0"/>
              <a:t>- De 16H30 à 17H30, encadrer par un parent dans un climat de travail. </a:t>
            </a:r>
            <a:endParaRPr lang="fr-FR" sz="1400" dirty="0"/>
          </a:p>
        </p:txBody>
      </p:sp>
      <p:pic>
        <p:nvPicPr>
          <p:cNvPr id="9" name="Image 8">
            <a:extLst>
              <a:ext uri="{FF2B5EF4-FFF2-40B4-BE49-F238E27FC236}">
                <a16:creationId xmlns:a16="http://schemas.microsoft.com/office/drawing/2014/main" id="{76CA5702-0A1A-78B6-28C5-26212ED2CFFB}"/>
              </a:ext>
            </a:extLst>
          </p:cNvPr>
          <p:cNvPicPr>
            <a:picLocks noChangeAspect="1"/>
          </p:cNvPicPr>
          <p:nvPr/>
        </p:nvPicPr>
        <p:blipFill>
          <a:blip r:embed="rId6"/>
          <a:stretch>
            <a:fillRect/>
          </a:stretch>
        </p:blipFill>
        <p:spPr>
          <a:xfrm>
            <a:off x="4861828" y="4860305"/>
            <a:ext cx="766572" cy="745425"/>
          </a:xfrm>
          <a:prstGeom prst="rect">
            <a:avLst/>
          </a:prstGeom>
        </p:spPr>
      </p:pic>
      <p:pic>
        <p:nvPicPr>
          <p:cNvPr id="11" name="Image 10">
            <a:extLst>
              <a:ext uri="{FF2B5EF4-FFF2-40B4-BE49-F238E27FC236}">
                <a16:creationId xmlns:a16="http://schemas.microsoft.com/office/drawing/2014/main" id="{E951A3C9-74BF-5F6E-D0E7-54AE401DA5AC}"/>
              </a:ext>
            </a:extLst>
          </p:cNvPr>
          <p:cNvPicPr>
            <a:picLocks noChangeAspect="1"/>
          </p:cNvPicPr>
          <p:nvPr/>
        </p:nvPicPr>
        <p:blipFill>
          <a:blip r:embed="rId7"/>
          <a:stretch>
            <a:fillRect/>
          </a:stretch>
        </p:blipFill>
        <p:spPr>
          <a:xfrm>
            <a:off x="6336290" y="4821648"/>
            <a:ext cx="766573" cy="745425"/>
          </a:xfrm>
          <a:prstGeom prst="rect">
            <a:avLst/>
          </a:prstGeom>
        </p:spPr>
      </p:pic>
      <p:pic>
        <p:nvPicPr>
          <p:cNvPr id="14" name="Image 13">
            <a:extLst>
              <a:ext uri="{FF2B5EF4-FFF2-40B4-BE49-F238E27FC236}">
                <a16:creationId xmlns:a16="http://schemas.microsoft.com/office/drawing/2014/main" id="{AA7BCBAB-3AA4-193C-C55B-339213485078}"/>
              </a:ext>
            </a:extLst>
          </p:cNvPr>
          <p:cNvPicPr>
            <a:picLocks noChangeAspect="1"/>
          </p:cNvPicPr>
          <p:nvPr/>
        </p:nvPicPr>
        <p:blipFill>
          <a:blip r:embed="rId8"/>
          <a:stretch>
            <a:fillRect/>
          </a:stretch>
        </p:blipFill>
        <p:spPr>
          <a:xfrm>
            <a:off x="8068429" y="4744035"/>
            <a:ext cx="766572" cy="774015"/>
          </a:xfrm>
          <a:prstGeom prst="rect">
            <a:avLst/>
          </a:prstGeom>
        </p:spPr>
      </p:pic>
      <p:pic>
        <p:nvPicPr>
          <p:cNvPr id="16" name="Picture 12" descr="Icône Football dans le style iOS Filled">
            <a:extLst>
              <a:ext uri="{FF2B5EF4-FFF2-40B4-BE49-F238E27FC236}">
                <a16:creationId xmlns:a16="http://schemas.microsoft.com/office/drawing/2014/main" id="{7ED5BB28-26FA-B1B1-A7EC-6CC8946658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30" y="482542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29A6FEB8-49C4-DD12-1FD6-9A316C131C8E}"/>
              </a:ext>
            </a:extLst>
          </p:cNvPr>
          <p:cNvSpPr txBox="1"/>
          <p:nvPr/>
        </p:nvSpPr>
        <p:spPr>
          <a:xfrm>
            <a:off x="2280967" y="5142915"/>
            <a:ext cx="3029369" cy="307777"/>
          </a:xfrm>
          <a:prstGeom prst="rect">
            <a:avLst/>
          </a:prstGeom>
          <a:noFill/>
        </p:spPr>
        <p:txBody>
          <a:bodyPr wrap="square" rtlCol="0">
            <a:spAutoFit/>
          </a:bodyPr>
          <a:lstStyle/>
          <a:p>
            <a:r>
              <a:rPr lang="fr-FR" sz="1400" b="1" dirty="0"/>
              <a:t>- Séance du Lundi 17H30/18H30 </a:t>
            </a:r>
          </a:p>
        </p:txBody>
      </p:sp>
      <p:sp>
        <p:nvSpPr>
          <p:cNvPr id="18" name="ZoneTexte 17">
            <a:extLst>
              <a:ext uri="{FF2B5EF4-FFF2-40B4-BE49-F238E27FC236}">
                <a16:creationId xmlns:a16="http://schemas.microsoft.com/office/drawing/2014/main" id="{7657D1D0-9D71-3835-B647-214A0412B255}"/>
              </a:ext>
            </a:extLst>
          </p:cNvPr>
          <p:cNvSpPr txBox="1"/>
          <p:nvPr/>
        </p:nvSpPr>
        <p:spPr>
          <a:xfrm>
            <a:off x="1191708" y="5144701"/>
            <a:ext cx="1089259" cy="307777"/>
          </a:xfrm>
          <a:prstGeom prst="rect">
            <a:avLst/>
          </a:prstGeom>
          <a:noFill/>
        </p:spPr>
        <p:txBody>
          <a:bodyPr wrap="square" rtlCol="0">
            <a:spAutoFit/>
          </a:bodyPr>
          <a:lstStyle/>
          <a:p>
            <a:r>
              <a:rPr lang="fr-FR" sz="1400" b="1" dirty="0">
                <a:latin typeface="Desdemona" pitchFamily="82" charset="77"/>
              </a:rPr>
              <a:t>Collective</a:t>
            </a:r>
            <a:endParaRPr lang="fr-FR" sz="1400" dirty="0">
              <a:latin typeface="Desdemona" pitchFamily="82" charset="77"/>
            </a:endParaRPr>
          </a:p>
        </p:txBody>
      </p:sp>
      <p:sp>
        <p:nvSpPr>
          <p:cNvPr id="19" name="ZoneTexte 18">
            <a:extLst>
              <a:ext uri="{FF2B5EF4-FFF2-40B4-BE49-F238E27FC236}">
                <a16:creationId xmlns:a16="http://schemas.microsoft.com/office/drawing/2014/main" id="{F254C014-57B4-33B3-FD03-D5E2B4BB143A}"/>
              </a:ext>
            </a:extLst>
          </p:cNvPr>
          <p:cNvSpPr txBox="1"/>
          <p:nvPr/>
        </p:nvSpPr>
        <p:spPr>
          <a:xfrm>
            <a:off x="9127358" y="4681250"/>
            <a:ext cx="3029369" cy="461665"/>
          </a:xfrm>
          <a:prstGeom prst="rect">
            <a:avLst/>
          </a:prstGeom>
          <a:noFill/>
        </p:spPr>
        <p:txBody>
          <a:bodyPr wrap="square" rtlCol="0">
            <a:spAutoFit/>
          </a:bodyPr>
          <a:lstStyle/>
          <a:p>
            <a:r>
              <a:rPr lang="fr-FR" sz="2400" b="1" dirty="0">
                <a:latin typeface="Desdemona" pitchFamily="82" charset="77"/>
              </a:rPr>
              <a:t>Ateliers</a:t>
            </a:r>
            <a:endParaRPr lang="fr-FR" sz="2400" dirty="0">
              <a:latin typeface="Desdemona" pitchFamily="82" charset="77"/>
            </a:endParaRPr>
          </a:p>
        </p:txBody>
      </p:sp>
      <p:sp>
        <p:nvSpPr>
          <p:cNvPr id="26" name="ZoneTexte 25">
            <a:extLst>
              <a:ext uri="{FF2B5EF4-FFF2-40B4-BE49-F238E27FC236}">
                <a16:creationId xmlns:a16="http://schemas.microsoft.com/office/drawing/2014/main" id="{17BA0CBC-8C99-E007-2B1E-A1657F94909A}"/>
              </a:ext>
            </a:extLst>
          </p:cNvPr>
          <p:cNvSpPr txBox="1"/>
          <p:nvPr/>
        </p:nvSpPr>
        <p:spPr>
          <a:xfrm>
            <a:off x="2836340" y="5564627"/>
            <a:ext cx="3029369" cy="246221"/>
          </a:xfrm>
          <a:prstGeom prst="rect">
            <a:avLst/>
          </a:prstGeom>
          <a:noFill/>
        </p:spPr>
        <p:txBody>
          <a:bodyPr wrap="square" rtlCol="0">
            <a:spAutoFit/>
          </a:bodyPr>
          <a:lstStyle/>
          <a:p>
            <a:r>
              <a:rPr lang="fr-FR" sz="1000" b="1" dirty="0"/>
              <a:t>Responsable : Baptiste B.</a:t>
            </a:r>
          </a:p>
        </p:txBody>
      </p:sp>
      <p:sp>
        <p:nvSpPr>
          <p:cNvPr id="28" name="ZoneTexte 27">
            <a:extLst>
              <a:ext uri="{FF2B5EF4-FFF2-40B4-BE49-F238E27FC236}">
                <a16:creationId xmlns:a16="http://schemas.microsoft.com/office/drawing/2014/main" id="{8868D286-7C43-20B4-E23A-5E58F55CFFD3}"/>
              </a:ext>
            </a:extLst>
          </p:cNvPr>
          <p:cNvSpPr txBox="1"/>
          <p:nvPr/>
        </p:nvSpPr>
        <p:spPr>
          <a:xfrm>
            <a:off x="6834618" y="4747225"/>
            <a:ext cx="1348519" cy="461665"/>
          </a:xfrm>
          <a:prstGeom prst="rect">
            <a:avLst/>
          </a:prstGeom>
          <a:noFill/>
        </p:spPr>
        <p:txBody>
          <a:bodyPr wrap="square" rtlCol="0">
            <a:spAutoFit/>
          </a:bodyPr>
          <a:lstStyle/>
          <a:p>
            <a:r>
              <a:rPr lang="fr-FR" sz="2400" b="1" dirty="0">
                <a:latin typeface="Desdemona" pitchFamily="82" charset="77"/>
              </a:rPr>
              <a:t>Spé 10A</a:t>
            </a:r>
            <a:endParaRPr lang="fr-FR" sz="2400" dirty="0">
              <a:latin typeface="Desdemona" pitchFamily="82" charset="77"/>
            </a:endParaRPr>
          </a:p>
        </p:txBody>
      </p:sp>
      <p:sp>
        <p:nvSpPr>
          <p:cNvPr id="29" name="ZoneTexte 28">
            <a:extLst>
              <a:ext uri="{FF2B5EF4-FFF2-40B4-BE49-F238E27FC236}">
                <a16:creationId xmlns:a16="http://schemas.microsoft.com/office/drawing/2014/main" id="{B27E15F4-DA9F-43A1-DAC7-337875CAA7A8}"/>
              </a:ext>
            </a:extLst>
          </p:cNvPr>
          <p:cNvSpPr txBox="1"/>
          <p:nvPr/>
        </p:nvSpPr>
        <p:spPr>
          <a:xfrm>
            <a:off x="5350137" y="4744215"/>
            <a:ext cx="1089811" cy="461665"/>
          </a:xfrm>
          <a:prstGeom prst="rect">
            <a:avLst/>
          </a:prstGeom>
          <a:noFill/>
        </p:spPr>
        <p:txBody>
          <a:bodyPr wrap="square" rtlCol="0">
            <a:spAutoFit/>
          </a:bodyPr>
          <a:lstStyle/>
          <a:p>
            <a:r>
              <a:rPr lang="fr-FR" sz="2400" b="1" dirty="0">
                <a:latin typeface="Desdemona" pitchFamily="82" charset="77"/>
              </a:rPr>
              <a:t>Spé 11A</a:t>
            </a:r>
            <a:endParaRPr lang="fr-FR" sz="2400" dirty="0">
              <a:latin typeface="Desdemona" pitchFamily="82" charset="77"/>
            </a:endParaRPr>
          </a:p>
        </p:txBody>
      </p:sp>
      <p:sp>
        <p:nvSpPr>
          <p:cNvPr id="30" name="ZoneTexte 29">
            <a:extLst>
              <a:ext uri="{FF2B5EF4-FFF2-40B4-BE49-F238E27FC236}">
                <a16:creationId xmlns:a16="http://schemas.microsoft.com/office/drawing/2014/main" id="{714A04D1-5339-3611-9F53-FF2C6061C9C5}"/>
              </a:ext>
            </a:extLst>
          </p:cNvPr>
          <p:cNvSpPr txBox="1"/>
          <p:nvPr/>
        </p:nvSpPr>
        <p:spPr>
          <a:xfrm>
            <a:off x="1187024" y="5996724"/>
            <a:ext cx="1124678" cy="307777"/>
          </a:xfrm>
          <a:prstGeom prst="rect">
            <a:avLst/>
          </a:prstGeom>
          <a:noFill/>
        </p:spPr>
        <p:txBody>
          <a:bodyPr wrap="square" rtlCol="0">
            <a:spAutoFit/>
          </a:bodyPr>
          <a:lstStyle/>
          <a:p>
            <a:r>
              <a:rPr lang="fr-FR" sz="1400" b="1" dirty="0">
                <a:latin typeface="Desdemona" pitchFamily="82" charset="77"/>
              </a:rPr>
              <a:t>Spé Gardien</a:t>
            </a:r>
            <a:endParaRPr lang="fr-FR" sz="1400" dirty="0">
              <a:latin typeface="Desdemona" pitchFamily="82" charset="77"/>
            </a:endParaRPr>
          </a:p>
        </p:txBody>
      </p:sp>
      <p:sp>
        <p:nvSpPr>
          <p:cNvPr id="31" name="ZoneTexte 30">
            <a:extLst>
              <a:ext uri="{FF2B5EF4-FFF2-40B4-BE49-F238E27FC236}">
                <a16:creationId xmlns:a16="http://schemas.microsoft.com/office/drawing/2014/main" id="{CF1834F7-BD8E-2C8B-D791-45762D70F40F}"/>
              </a:ext>
            </a:extLst>
          </p:cNvPr>
          <p:cNvSpPr txBox="1"/>
          <p:nvPr/>
        </p:nvSpPr>
        <p:spPr>
          <a:xfrm>
            <a:off x="2238131" y="5992839"/>
            <a:ext cx="3029369" cy="307777"/>
          </a:xfrm>
          <a:prstGeom prst="rect">
            <a:avLst/>
          </a:prstGeom>
          <a:noFill/>
        </p:spPr>
        <p:txBody>
          <a:bodyPr wrap="square" rtlCol="0">
            <a:spAutoFit/>
          </a:bodyPr>
          <a:lstStyle/>
          <a:p>
            <a:r>
              <a:rPr lang="fr-FR" sz="1400" b="1" dirty="0"/>
              <a:t>- Spé GB du Lundi 18H/19H </a:t>
            </a:r>
          </a:p>
        </p:txBody>
      </p:sp>
      <p:pic>
        <p:nvPicPr>
          <p:cNvPr id="32" name="Image 31">
            <a:extLst>
              <a:ext uri="{FF2B5EF4-FFF2-40B4-BE49-F238E27FC236}">
                <a16:creationId xmlns:a16="http://schemas.microsoft.com/office/drawing/2014/main" id="{E2E3178C-9F39-8A1B-6B66-AEB664F468B4}"/>
              </a:ext>
            </a:extLst>
          </p:cNvPr>
          <p:cNvPicPr>
            <a:picLocks noChangeAspect="1"/>
          </p:cNvPicPr>
          <p:nvPr/>
        </p:nvPicPr>
        <p:blipFill>
          <a:blip r:embed="rId10"/>
          <a:stretch>
            <a:fillRect/>
          </a:stretch>
        </p:blipFill>
        <p:spPr>
          <a:xfrm>
            <a:off x="1082199" y="4906495"/>
            <a:ext cx="135559" cy="1491153"/>
          </a:xfrm>
          <a:prstGeom prst="rect">
            <a:avLst/>
          </a:prstGeom>
        </p:spPr>
      </p:pic>
      <p:pic>
        <p:nvPicPr>
          <p:cNvPr id="33" name="Image 32">
            <a:extLst>
              <a:ext uri="{FF2B5EF4-FFF2-40B4-BE49-F238E27FC236}">
                <a16:creationId xmlns:a16="http://schemas.microsoft.com/office/drawing/2014/main" id="{5709634B-55B0-AD95-77BB-DEFD551F24C0}"/>
              </a:ext>
            </a:extLst>
          </p:cNvPr>
          <p:cNvPicPr>
            <a:picLocks noChangeAspect="1"/>
          </p:cNvPicPr>
          <p:nvPr/>
        </p:nvPicPr>
        <p:blipFill>
          <a:blip r:embed="rId11"/>
          <a:stretch>
            <a:fillRect/>
          </a:stretch>
        </p:blipFill>
        <p:spPr>
          <a:xfrm>
            <a:off x="2360555" y="5404886"/>
            <a:ext cx="560414" cy="565603"/>
          </a:xfrm>
          <a:prstGeom prst="rect">
            <a:avLst/>
          </a:prstGeom>
        </p:spPr>
      </p:pic>
      <p:pic>
        <p:nvPicPr>
          <p:cNvPr id="34" name="Image 33">
            <a:extLst>
              <a:ext uri="{FF2B5EF4-FFF2-40B4-BE49-F238E27FC236}">
                <a16:creationId xmlns:a16="http://schemas.microsoft.com/office/drawing/2014/main" id="{72D2927B-096D-66F0-B4E4-0DA1D1E64E80}"/>
              </a:ext>
            </a:extLst>
          </p:cNvPr>
          <p:cNvPicPr>
            <a:picLocks noChangeAspect="1"/>
          </p:cNvPicPr>
          <p:nvPr/>
        </p:nvPicPr>
        <p:blipFill>
          <a:blip r:embed="rId12"/>
          <a:stretch>
            <a:fillRect/>
          </a:stretch>
        </p:blipFill>
        <p:spPr>
          <a:xfrm>
            <a:off x="4853137" y="5650859"/>
            <a:ext cx="759605" cy="766980"/>
          </a:xfrm>
          <a:prstGeom prst="rect">
            <a:avLst/>
          </a:prstGeom>
        </p:spPr>
      </p:pic>
      <p:sp>
        <p:nvSpPr>
          <p:cNvPr id="35" name="ZoneTexte 34">
            <a:extLst>
              <a:ext uri="{FF2B5EF4-FFF2-40B4-BE49-F238E27FC236}">
                <a16:creationId xmlns:a16="http://schemas.microsoft.com/office/drawing/2014/main" id="{9E7635C0-FE03-24DB-A95B-3C6E9B9B6B52}"/>
              </a:ext>
            </a:extLst>
          </p:cNvPr>
          <p:cNvSpPr txBox="1"/>
          <p:nvPr/>
        </p:nvSpPr>
        <p:spPr>
          <a:xfrm>
            <a:off x="5218988" y="5595950"/>
            <a:ext cx="2879564" cy="461665"/>
          </a:xfrm>
          <a:prstGeom prst="rect">
            <a:avLst/>
          </a:prstGeom>
          <a:noFill/>
        </p:spPr>
        <p:txBody>
          <a:bodyPr wrap="square" rtlCol="0">
            <a:spAutoFit/>
          </a:bodyPr>
          <a:lstStyle/>
          <a:p>
            <a:r>
              <a:rPr lang="fr-FR" sz="2400" b="1" dirty="0">
                <a:latin typeface="Desdemona" pitchFamily="82" charset="77"/>
              </a:rPr>
              <a:t>Spé Gardien</a:t>
            </a:r>
            <a:endParaRPr lang="fr-FR" sz="2400" dirty="0">
              <a:latin typeface="Desdemona" pitchFamily="82" charset="77"/>
            </a:endParaRPr>
          </a:p>
        </p:txBody>
      </p:sp>
      <p:pic>
        <p:nvPicPr>
          <p:cNvPr id="36" name="Image 35">
            <a:extLst>
              <a:ext uri="{FF2B5EF4-FFF2-40B4-BE49-F238E27FC236}">
                <a16:creationId xmlns:a16="http://schemas.microsoft.com/office/drawing/2014/main" id="{B27F8857-9FAF-D86C-F5E8-E5DC6312B59C}"/>
              </a:ext>
            </a:extLst>
          </p:cNvPr>
          <p:cNvPicPr>
            <a:picLocks noChangeAspect="1"/>
          </p:cNvPicPr>
          <p:nvPr/>
        </p:nvPicPr>
        <p:blipFill>
          <a:blip r:embed="rId13"/>
          <a:stretch>
            <a:fillRect/>
          </a:stretch>
        </p:blipFill>
        <p:spPr>
          <a:xfrm>
            <a:off x="8603616" y="4755908"/>
            <a:ext cx="766914" cy="774015"/>
          </a:xfrm>
          <a:prstGeom prst="rect">
            <a:avLst/>
          </a:prstGeom>
        </p:spPr>
      </p:pic>
      <p:pic>
        <p:nvPicPr>
          <p:cNvPr id="39" name="Picture 2" descr="Sticker symbole douche - TenStickers">
            <a:extLst>
              <a:ext uri="{FF2B5EF4-FFF2-40B4-BE49-F238E27FC236}">
                <a16:creationId xmlns:a16="http://schemas.microsoft.com/office/drawing/2014/main" id="{06F026BB-C8FC-78AE-A469-C85B783AAC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47477" y="5065164"/>
            <a:ext cx="996647" cy="996647"/>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a:extLst>
              <a:ext uri="{FF2B5EF4-FFF2-40B4-BE49-F238E27FC236}">
                <a16:creationId xmlns:a16="http://schemas.microsoft.com/office/drawing/2014/main" id="{EBFFF765-4B0E-7C41-674B-5E3EA6425FCB}"/>
              </a:ext>
            </a:extLst>
          </p:cNvPr>
          <p:cNvSpPr txBox="1"/>
          <p:nvPr/>
        </p:nvSpPr>
        <p:spPr>
          <a:xfrm>
            <a:off x="9039828" y="6057615"/>
            <a:ext cx="4172513" cy="400110"/>
          </a:xfrm>
          <a:prstGeom prst="rect">
            <a:avLst/>
          </a:prstGeom>
          <a:noFill/>
        </p:spPr>
        <p:txBody>
          <a:bodyPr wrap="square" rtlCol="0">
            <a:spAutoFit/>
          </a:bodyPr>
          <a:lstStyle/>
          <a:p>
            <a:pPr algn="ctr"/>
            <a:r>
              <a:rPr lang="fr-FR" sz="2000" b="1" dirty="0">
                <a:solidFill>
                  <a:srgbClr val="FF0000"/>
                </a:solidFill>
              </a:rPr>
              <a:t>Douche importante</a:t>
            </a:r>
          </a:p>
        </p:txBody>
      </p:sp>
      <p:sp>
        <p:nvSpPr>
          <p:cNvPr id="37" name="ZoneTexte 36">
            <a:extLst>
              <a:ext uri="{FF2B5EF4-FFF2-40B4-BE49-F238E27FC236}">
                <a16:creationId xmlns:a16="http://schemas.microsoft.com/office/drawing/2014/main" id="{C5E677B4-6187-687D-60A4-EEFAFD26511C}"/>
              </a:ext>
            </a:extLst>
          </p:cNvPr>
          <p:cNvSpPr txBox="1"/>
          <p:nvPr/>
        </p:nvSpPr>
        <p:spPr>
          <a:xfrm>
            <a:off x="14821" y="3908446"/>
            <a:ext cx="7475987" cy="307777"/>
          </a:xfrm>
          <a:prstGeom prst="rect">
            <a:avLst/>
          </a:prstGeom>
          <a:noFill/>
        </p:spPr>
        <p:txBody>
          <a:bodyPr wrap="square" rtlCol="0">
            <a:spAutoFit/>
          </a:bodyPr>
          <a:lstStyle/>
          <a:p>
            <a:pPr algn="ctr"/>
            <a:r>
              <a:rPr lang="fr-FR" sz="1400" b="1" dirty="0"/>
              <a:t>Evènements &gt; Billetterie</a:t>
            </a:r>
            <a:endParaRPr lang="fr-FR" sz="1400" dirty="0"/>
          </a:p>
        </p:txBody>
      </p:sp>
    </p:spTree>
    <p:extLst>
      <p:ext uri="{BB962C8B-B14F-4D97-AF65-F5344CB8AC3E}">
        <p14:creationId xmlns:p14="http://schemas.microsoft.com/office/powerpoint/2010/main" val="239357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7"/>
          <a:ext cx="10727532" cy="4407054"/>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757189">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364986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sp>
        <p:nvSpPr>
          <p:cNvPr id="9" name="Rectangle 8">
            <a:extLst>
              <a:ext uri="{FF2B5EF4-FFF2-40B4-BE49-F238E27FC236}">
                <a16:creationId xmlns:a16="http://schemas.microsoft.com/office/drawing/2014/main" id="{4AE73E54-49C7-866B-3EB3-8C0C65F88698}"/>
              </a:ext>
            </a:extLst>
          </p:cNvPr>
          <p:cNvSpPr/>
          <p:nvPr/>
        </p:nvSpPr>
        <p:spPr>
          <a:xfrm>
            <a:off x="5762538" y="4465622"/>
            <a:ext cx="718657" cy="16080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104" y="4503403"/>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5391048" y="5266535"/>
            <a:ext cx="1828151"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5192547" y="5577233"/>
            <a:ext cx="1961022" cy="523220"/>
          </a:xfrm>
          <a:prstGeom prst="rect">
            <a:avLst/>
          </a:prstGeom>
          <a:noFill/>
        </p:spPr>
        <p:txBody>
          <a:bodyPr wrap="square" rtlCol="0">
            <a:spAutoFit/>
          </a:bodyPr>
          <a:lstStyle/>
          <a:p>
            <a:pPr algn="ctr"/>
            <a:r>
              <a:rPr lang="fr-FR" sz="1400" b="1" dirty="0"/>
              <a:t>En ligne en fin d’après-midi ou le jeudi matin</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368" y="322521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4499577" y="415733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4301076" y="4473582"/>
            <a:ext cx="1961022" cy="307777"/>
          </a:xfrm>
          <a:prstGeom prst="rect">
            <a:avLst/>
          </a:prstGeom>
          <a:noFill/>
        </p:spPr>
        <p:txBody>
          <a:bodyPr wrap="square" rtlCol="0">
            <a:spAutoFit/>
          </a:bodyPr>
          <a:lstStyle/>
          <a:p>
            <a:pPr algn="ctr"/>
            <a:r>
              <a:rPr lang="fr-FR" sz="1400" b="1" dirty="0"/>
              <a:t>14H/15H30</a:t>
            </a:r>
            <a:endParaRPr lang="fr-FR" sz="1400" dirty="0"/>
          </a:p>
        </p:txBody>
      </p:sp>
      <p:sp>
        <p:nvSpPr>
          <p:cNvPr id="2" name="Rectangle 1">
            <a:extLst>
              <a:ext uri="{FF2B5EF4-FFF2-40B4-BE49-F238E27FC236}">
                <a16:creationId xmlns:a16="http://schemas.microsoft.com/office/drawing/2014/main" id="{B51EBAF3-BB31-2A20-73B1-CAB9F837F72F}"/>
              </a:ext>
            </a:extLst>
          </p:cNvPr>
          <p:cNvSpPr/>
          <p:nvPr/>
        </p:nvSpPr>
        <p:spPr>
          <a:xfrm>
            <a:off x="1571937" y="2495819"/>
            <a:ext cx="2012522" cy="142734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6122" y="2516475"/>
            <a:ext cx="1371357" cy="37140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824946" y="2975502"/>
            <a:ext cx="231586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2056687" y="2887193"/>
            <a:ext cx="2192670" cy="738664"/>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393" y="31194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10034950" y="4065459"/>
            <a:ext cx="1961022"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698456" y="4405038"/>
            <a:ext cx="1961022" cy="523220"/>
          </a:xfrm>
          <a:prstGeom prst="rect">
            <a:avLst/>
          </a:prstGeom>
          <a:noFill/>
        </p:spPr>
        <p:txBody>
          <a:bodyPr wrap="square" rtlCol="0">
            <a:spAutoFit/>
          </a:bodyPr>
          <a:lstStyle/>
          <a:p>
            <a:pPr algn="ctr"/>
            <a:r>
              <a:rPr lang="fr-FR" sz="1400" b="1" dirty="0"/>
              <a:t>Match à 10H30 ou 11H15</a:t>
            </a:r>
            <a:endParaRPr lang="fr-FR" sz="1400" dirty="0"/>
          </a:p>
        </p:txBody>
      </p:sp>
      <p:pic>
        <p:nvPicPr>
          <p:cNvPr id="5130" name="Picture 10" descr="Du repos - Icônes bien-être gratuites">
            <a:extLst>
              <a:ext uri="{FF2B5EF4-FFF2-40B4-BE49-F238E27FC236}">
                <a16:creationId xmlns:a16="http://schemas.microsoft.com/office/drawing/2014/main" id="{F3BFAFE8-CB87-DFD2-A0EF-C1F2FE985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4618" y="3753865"/>
            <a:ext cx="720811" cy="720811"/>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18F5FCAC-EBF5-2316-8CE1-84B5A0FAD32C}"/>
              </a:ext>
            </a:extLst>
          </p:cNvPr>
          <p:cNvSpPr/>
          <p:nvPr/>
        </p:nvSpPr>
        <p:spPr>
          <a:xfrm>
            <a:off x="4366706" y="1706540"/>
            <a:ext cx="3606176" cy="4407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12" descr="Icône Football dans le style iOS Filled">
            <a:extLst>
              <a:ext uri="{FF2B5EF4-FFF2-40B4-BE49-F238E27FC236}">
                <a16:creationId xmlns:a16="http://schemas.microsoft.com/office/drawing/2014/main" id="{D74CC193-958F-AB18-2A44-A4A876E1E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7" y="4860107"/>
            <a:ext cx="453684" cy="45368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F954362-284E-3103-647E-1EE40F5EC0BF}"/>
              </a:ext>
            </a:extLst>
          </p:cNvPr>
          <p:cNvSpPr txBox="1"/>
          <p:nvPr/>
        </p:nvSpPr>
        <p:spPr>
          <a:xfrm>
            <a:off x="866578" y="5312300"/>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 name="ZoneTexte 4">
            <a:extLst>
              <a:ext uri="{FF2B5EF4-FFF2-40B4-BE49-F238E27FC236}">
                <a16:creationId xmlns:a16="http://schemas.microsoft.com/office/drawing/2014/main" id="{F67285FC-1A98-224B-5430-21B336CF6D31}"/>
              </a:ext>
            </a:extLst>
          </p:cNvPr>
          <p:cNvSpPr txBox="1"/>
          <p:nvPr/>
        </p:nvSpPr>
        <p:spPr>
          <a:xfrm>
            <a:off x="636514" y="5568662"/>
            <a:ext cx="2132341" cy="523220"/>
          </a:xfrm>
          <a:prstGeom prst="rect">
            <a:avLst/>
          </a:prstGeom>
          <a:noFill/>
        </p:spPr>
        <p:txBody>
          <a:bodyPr wrap="square" rtlCol="0">
            <a:spAutoFit/>
          </a:bodyPr>
          <a:lstStyle/>
          <a:p>
            <a:pPr algn="ctr"/>
            <a:r>
              <a:rPr lang="fr-FR" sz="1400" b="1" dirty="0"/>
              <a:t>Joueurs : 17H30/18H30</a:t>
            </a:r>
          </a:p>
          <a:p>
            <a:pPr algn="ctr"/>
            <a:r>
              <a:rPr lang="fr-FR" sz="1400" b="1" dirty="0"/>
              <a:t>Gardiens : 18H/19H</a:t>
            </a:r>
            <a:endParaRPr lang="fr-FR" sz="1400" dirty="0"/>
          </a:p>
        </p:txBody>
      </p:sp>
      <p:pic>
        <p:nvPicPr>
          <p:cNvPr id="1026" name="Picture 2" descr="Devoirs | Icons Gratuite">
            <a:extLst>
              <a:ext uri="{FF2B5EF4-FFF2-40B4-BE49-F238E27FC236}">
                <a16:creationId xmlns:a16="http://schemas.microsoft.com/office/drawing/2014/main" id="{3F62869E-151A-FBB7-B7A6-C8332A3CE5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3786" y="3902464"/>
            <a:ext cx="423615" cy="42361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1352D19-FE73-BB9F-CBA5-5167D2C66F67}"/>
              </a:ext>
            </a:extLst>
          </p:cNvPr>
          <p:cNvSpPr txBox="1"/>
          <p:nvPr/>
        </p:nvSpPr>
        <p:spPr>
          <a:xfrm>
            <a:off x="991681" y="4271105"/>
            <a:ext cx="1798029" cy="369332"/>
          </a:xfrm>
          <a:prstGeom prst="rect">
            <a:avLst/>
          </a:prstGeom>
          <a:noFill/>
        </p:spPr>
        <p:txBody>
          <a:bodyPr wrap="square" rtlCol="0">
            <a:spAutoFit/>
          </a:bodyPr>
          <a:lstStyle/>
          <a:p>
            <a:r>
              <a:rPr lang="fr-FR" b="1" dirty="0">
                <a:latin typeface="Desdemona" pitchFamily="82" charset="77"/>
              </a:rPr>
              <a:t>Aide devoirs</a:t>
            </a:r>
            <a:endParaRPr lang="fr-FR" dirty="0">
              <a:latin typeface="Desdemona" pitchFamily="82" charset="77"/>
            </a:endParaRPr>
          </a:p>
        </p:txBody>
      </p:sp>
      <p:sp>
        <p:nvSpPr>
          <p:cNvPr id="8" name="ZoneTexte 7">
            <a:extLst>
              <a:ext uri="{FF2B5EF4-FFF2-40B4-BE49-F238E27FC236}">
                <a16:creationId xmlns:a16="http://schemas.microsoft.com/office/drawing/2014/main" id="{F6B16485-31B7-B746-E7D8-B6CB1C4BEC79}"/>
              </a:ext>
            </a:extLst>
          </p:cNvPr>
          <p:cNvSpPr txBox="1"/>
          <p:nvPr/>
        </p:nvSpPr>
        <p:spPr>
          <a:xfrm>
            <a:off x="700197" y="4507836"/>
            <a:ext cx="2132341" cy="307777"/>
          </a:xfrm>
          <a:prstGeom prst="rect">
            <a:avLst/>
          </a:prstGeom>
          <a:noFill/>
        </p:spPr>
        <p:txBody>
          <a:bodyPr wrap="square" rtlCol="0">
            <a:spAutoFit/>
          </a:bodyPr>
          <a:lstStyle/>
          <a:p>
            <a:pPr algn="ctr"/>
            <a:r>
              <a:rPr lang="fr-FR" sz="1400" b="1" dirty="0"/>
              <a:t>15 inscrits</a:t>
            </a:r>
            <a:endParaRPr lang="fr-FR" sz="1400" dirty="0"/>
          </a:p>
        </p:txBody>
      </p:sp>
    </p:spTree>
    <p:extLst>
      <p:ext uri="{BB962C8B-B14F-4D97-AF65-F5344CB8AC3E}">
        <p14:creationId xmlns:p14="http://schemas.microsoft.com/office/powerpoint/2010/main" val="38610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3876763224"/>
              </p:ext>
            </p:extLst>
          </p:nvPr>
        </p:nvGraphicFramePr>
        <p:xfrm>
          <a:off x="-2" y="-1"/>
          <a:ext cx="12191970" cy="6553199"/>
        </p:xfrm>
        <a:graphic>
          <a:graphicData uri="http://schemas.openxmlformats.org/drawingml/2006/table">
            <a:tbl>
              <a:tblPr firstRow="1" bandRow="1">
                <a:tableStyleId>{5C22544A-7EE6-4342-B048-85BDC9FD1C3A}</a:tableStyleId>
              </a:tblPr>
              <a:tblGrid>
                <a:gridCol w="6095985">
                  <a:extLst>
                    <a:ext uri="{9D8B030D-6E8A-4147-A177-3AD203B41FA5}">
                      <a16:colId xmlns:a16="http://schemas.microsoft.com/office/drawing/2014/main" val="3977710195"/>
                    </a:ext>
                  </a:extLst>
                </a:gridCol>
                <a:gridCol w="6095985">
                  <a:extLst>
                    <a:ext uri="{9D8B030D-6E8A-4147-A177-3AD203B41FA5}">
                      <a16:colId xmlns:a16="http://schemas.microsoft.com/office/drawing/2014/main" val="2289950232"/>
                    </a:ext>
                  </a:extLst>
                </a:gridCol>
              </a:tblGrid>
              <a:tr h="112592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27275">
                <a:tc gridSpan="2">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39" name="Picture 2" descr="Sticker symbole douche - TenStickers">
            <a:extLst>
              <a:ext uri="{FF2B5EF4-FFF2-40B4-BE49-F238E27FC236}">
                <a16:creationId xmlns:a16="http://schemas.microsoft.com/office/drawing/2014/main" id="{06F026BB-C8FC-78AE-A469-C85B783AA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927" y="1257367"/>
            <a:ext cx="996647" cy="996647"/>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a:extLst>
              <a:ext uri="{FF2B5EF4-FFF2-40B4-BE49-F238E27FC236}">
                <a16:creationId xmlns:a16="http://schemas.microsoft.com/office/drawing/2014/main" id="{EBFFF765-4B0E-7C41-674B-5E3EA6425FCB}"/>
              </a:ext>
            </a:extLst>
          </p:cNvPr>
          <p:cNvSpPr txBox="1"/>
          <p:nvPr/>
        </p:nvSpPr>
        <p:spPr>
          <a:xfrm>
            <a:off x="9003993" y="2299854"/>
            <a:ext cx="4172513" cy="400110"/>
          </a:xfrm>
          <a:prstGeom prst="rect">
            <a:avLst/>
          </a:prstGeom>
          <a:noFill/>
        </p:spPr>
        <p:txBody>
          <a:bodyPr wrap="square" rtlCol="0">
            <a:spAutoFit/>
          </a:bodyPr>
          <a:lstStyle/>
          <a:p>
            <a:pPr algn="ctr"/>
            <a:r>
              <a:rPr lang="fr-FR" sz="2000" b="1" dirty="0">
                <a:solidFill>
                  <a:srgbClr val="FF0000"/>
                </a:solidFill>
              </a:rPr>
              <a:t>Douche importante</a:t>
            </a:r>
          </a:p>
        </p:txBody>
      </p:sp>
      <p:pic>
        <p:nvPicPr>
          <p:cNvPr id="37" name="Picture 12" descr="Icône Football dans le style iOS Filled">
            <a:extLst>
              <a:ext uri="{FF2B5EF4-FFF2-40B4-BE49-F238E27FC236}">
                <a16:creationId xmlns:a16="http://schemas.microsoft.com/office/drawing/2014/main" id="{D937E219-A67E-8DF3-A56D-1E25AD020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61" y="1540072"/>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42264C14-7246-FECB-F320-9C41D09D87AB}"/>
              </a:ext>
            </a:extLst>
          </p:cNvPr>
          <p:cNvSpPr txBox="1"/>
          <p:nvPr/>
        </p:nvSpPr>
        <p:spPr>
          <a:xfrm>
            <a:off x="2189619" y="1657831"/>
            <a:ext cx="3029369" cy="307777"/>
          </a:xfrm>
          <a:prstGeom prst="rect">
            <a:avLst/>
          </a:prstGeom>
          <a:noFill/>
        </p:spPr>
        <p:txBody>
          <a:bodyPr wrap="square" rtlCol="0">
            <a:spAutoFit/>
          </a:bodyPr>
          <a:lstStyle/>
          <a:p>
            <a:r>
              <a:rPr lang="fr-FR" sz="1400" b="1" dirty="0"/>
              <a:t>- Séance du Mercredi 14H00/15H30 </a:t>
            </a:r>
          </a:p>
        </p:txBody>
      </p:sp>
      <p:sp>
        <p:nvSpPr>
          <p:cNvPr id="41" name="ZoneTexte 40">
            <a:extLst>
              <a:ext uri="{FF2B5EF4-FFF2-40B4-BE49-F238E27FC236}">
                <a16:creationId xmlns:a16="http://schemas.microsoft.com/office/drawing/2014/main" id="{0B733A53-4B40-13AF-631B-04DF5BECEBAC}"/>
              </a:ext>
            </a:extLst>
          </p:cNvPr>
          <p:cNvSpPr txBox="1"/>
          <p:nvPr/>
        </p:nvSpPr>
        <p:spPr>
          <a:xfrm>
            <a:off x="1191708" y="1645297"/>
            <a:ext cx="1089259" cy="307777"/>
          </a:xfrm>
          <a:prstGeom prst="rect">
            <a:avLst/>
          </a:prstGeom>
          <a:noFill/>
        </p:spPr>
        <p:txBody>
          <a:bodyPr wrap="square" rtlCol="0">
            <a:spAutoFit/>
          </a:bodyPr>
          <a:lstStyle/>
          <a:p>
            <a:r>
              <a:rPr lang="fr-FR" sz="1400" b="1" dirty="0">
                <a:latin typeface="Desdemona" pitchFamily="82" charset="77"/>
              </a:rPr>
              <a:t>Collective</a:t>
            </a:r>
            <a:endParaRPr lang="fr-FR" sz="1400" dirty="0">
              <a:latin typeface="Desdemona" pitchFamily="82" charset="77"/>
            </a:endParaRPr>
          </a:p>
        </p:txBody>
      </p:sp>
      <p:sp>
        <p:nvSpPr>
          <p:cNvPr id="44" name="ZoneTexte 43">
            <a:extLst>
              <a:ext uri="{FF2B5EF4-FFF2-40B4-BE49-F238E27FC236}">
                <a16:creationId xmlns:a16="http://schemas.microsoft.com/office/drawing/2014/main" id="{0B1101F5-6C83-BAA4-39DA-65D69B825FA5}"/>
              </a:ext>
            </a:extLst>
          </p:cNvPr>
          <p:cNvSpPr txBox="1"/>
          <p:nvPr/>
        </p:nvSpPr>
        <p:spPr>
          <a:xfrm>
            <a:off x="2836340" y="2065223"/>
            <a:ext cx="3029369" cy="246221"/>
          </a:xfrm>
          <a:prstGeom prst="rect">
            <a:avLst/>
          </a:prstGeom>
          <a:noFill/>
        </p:spPr>
        <p:txBody>
          <a:bodyPr wrap="square" rtlCol="0">
            <a:spAutoFit/>
          </a:bodyPr>
          <a:lstStyle/>
          <a:p>
            <a:r>
              <a:rPr lang="fr-FR" sz="1000" b="1" dirty="0"/>
              <a:t>Responsable : Valentin M.</a:t>
            </a:r>
          </a:p>
        </p:txBody>
      </p:sp>
      <p:pic>
        <p:nvPicPr>
          <p:cNvPr id="45" name="Image 44">
            <a:extLst>
              <a:ext uri="{FF2B5EF4-FFF2-40B4-BE49-F238E27FC236}">
                <a16:creationId xmlns:a16="http://schemas.microsoft.com/office/drawing/2014/main" id="{AE79ECF6-1BF8-7612-1DAD-904D78C826D9}"/>
              </a:ext>
            </a:extLst>
          </p:cNvPr>
          <p:cNvPicPr>
            <a:picLocks noChangeAspect="1"/>
          </p:cNvPicPr>
          <p:nvPr/>
        </p:nvPicPr>
        <p:blipFill>
          <a:blip r:embed="rId5"/>
          <a:stretch>
            <a:fillRect/>
          </a:stretch>
        </p:blipFill>
        <p:spPr>
          <a:xfrm>
            <a:off x="2324948" y="1912622"/>
            <a:ext cx="585659" cy="565602"/>
          </a:xfrm>
          <a:prstGeom prst="rect">
            <a:avLst/>
          </a:prstGeom>
        </p:spPr>
      </p:pic>
      <p:sp>
        <p:nvSpPr>
          <p:cNvPr id="46" name="ZoneTexte 45">
            <a:extLst>
              <a:ext uri="{FF2B5EF4-FFF2-40B4-BE49-F238E27FC236}">
                <a16:creationId xmlns:a16="http://schemas.microsoft.com/office/drawing/2014/main" id="{43D4785F-F03C-00B0-014D-025FF1F3BDB7}"/>
              </a:ext>
            </a:extLst>
          </p:cNvPr>
          <p:cNvSpPr txBox="1"/>
          <p:nvPr/>
        </p:nvSpPr>
        <p:spPr>
          <a:xfrm>
            <a:off x="5350137" y="1244811"/>
            <a:ext cx="1089811" cy="461665"/>
          </a:xfrm>
          <a:prstGeom prst="rect">
            <a:avLst/>
          </a:prstGeom>
          <a:noFill/>
        </p:spPr>
        <p:txBody>
          <a:bodyPr wrap="square" rtlCol="0">
            <a:spAutoFit/>
          </a:bodyPr>
          <a:lstStyle/>
          <a:p>
            <a:r>
              <a:rPr lang="fr-FR" sz="2400" b="1" dirty="0">
                <a:latin typeface="Desdemona" pitchFamily="82" charset="77"/>
              </a:rPr>
              <a:t>Spé 11A</a:t>
            </a:r>
            <a:endParaRPr lang="fr-FR" sz="2400" dirty="0">
              <a:latin typeface="Desdemona" pitchFamily="82" charset="77"/>
            </a:endParaRPr>
          </a:p>
        </p:txBody>
      </p:sp>
      <p:sp>
        <p:nvSpPr>
          <p:cNvPr id="47" name="ZoneTexte 46">
            <a:extLst>
              <a:ext uri="{FF2B5EF4-FFF2-40B4-BE49-F238E27FC236}">
                <a16:creationId xmlns:a16="http://schemas.microsoft.com/office/drawing/2014/main" id="{A2468ECE-49F4-EA8C-EF86-B045C27EA24D}"/>
              </a:ext>
            </a:extLst>
          </p:cNvPr>
          <p:cNvSpPr txBox="1"/>
          <p:nvPr/>
        </p:nvSpPr>
        <p:spPr>
          <a:xfrm>
            <a:off x="1094515" y="2683782"/>
            <a:ext cx="1533087" cy="307777"/>
          </a:xfrm>
          <a:prstGeom prst="rect">
            <a:avLst/>
          </a:prstGeom>
          <a:noFill/>
        </p:spPr>
        <p:txBody>
          <a:bodyPr wrap="square" rtlCol="0">
            <a:spAutoFit/>
          </a:bodyPr>
          <a:lstStyle/>
          <a:p>
            <a:r>
              <a:rPr lang="fr-FR" sz="1400" b="1" dirty="0">
                <a:latin typeface="Desdemona" pitchFamily="82" charset="77"/>
              </a:rPr>
              <a:t>Convocations</a:t>
            </a:r>
            <a:endParaRPr lang="fr-FR" sz="1400" dirty="0">
              <a:latin typeface="Desdemona" pitchFamily="82" charset="77"/>
            </a:endParaRPr>
          </a:p>
        </p:txBody>
      </p:sp>
      <p:sp>
        <p:nvSpPr>
          <p:cNvPr id="48" name="ZoneTexte 47">
            <a:extLst>
              <a:ext uri="{FF2B5EF4-FFF2-40B4-BE49-F238E27FC236}">
                <a16:creationId xmlns:a16="http://schemas.microsoft.com/office/drawing/2014/main" id="{6529423E-47C6-DD20-099E-C138E3BB237A}"/>
              </a:ext>
            </a:extLst>
          </p:cNvPr>
          <p:cNvSpPr txBox="1"/>
          <p:nvPr/>
        </p:nvSpPr>
        <p:spPr>
          <a:xfrm>
            <a:off x="2640762" y="2725110"/>
            <a:ext cx="3029369" cy="307777"/>
          </a:xfrm>
          <a:prstGeom prst="rect">
            <a:avLst/>
          </a:prstGeom>
          <a:noFill/>
        </p:spPr>
        <p:txBody>
          <a:bodyPr wrap="square" rtlCol="0">
            <a:spAutoFit/>
          </a:bodyPr>
          <a:lstStyle/>
          <a:p>
            <a:r>
              <a:rPr lang="fr-FR" sz="1400" b="1" dirty="0"/>
              <a:t>- En fin d’après-midi ou jeudi matin</a:t>
            </a:r>
          </a:p>
        </p:txBody>
      </p:sp>
      <p:pic>
        <p:nvPicPr>
          <p:cNvPr id="49" name="Image 48">
            <a:extLst>
              <a:ext uri="{FF2B5EF4-FFF2-40B4-BE49-F238E27FC236}">
                <a16:creationId xmlns:a16="http://schemas.microsoft.com/office/drawing/2014/main" id="{0ECE1602-4A8B-3216-391B-4C9E100F5133}"/>
              </a:ext>
            </a:extLst>
          </p:cNvPr>
          <p:cNvPicPr>
            <a:picLocks noChangeAspect="1"/>
          </p:cNvPicPr>
          <p:nvPr/>
        </p:nvPicPr>
        <p:blipFill>
          <a:blip r:embed="rId6"/>
          <a:stretch>
            <a:fillRect/>
          </a:stretch>
        </p:blipFill>
        <p:spPr>
          <a:xfrm>
            <a:off x="4879683" y="1382979"/>
            <a:ext cx="766572" cy="745425"/>
          </a:xfrm>
          <a:prstGeom prst="rect">
            <a:avLst/>
          </a:prstGeom>
        </p:spPr>
      </p:pic>
      <p:pic>
        <p:nvPicPr>
          <p:cNvPr id="50" name="Image 49">
            <a:extLst>
              <a:ext uri="{FF2B5EF4-FFF2-40B4-BE49-F238E27FC236}">
                <a16:creationId xmlns:a16="http://schemas.microsoft.com/office/drawing/2014/main" id="{F7BB9383-EF2E-1F3C-ABDC-0F83F211DE99}"/>
              </a:ext>
            </a:extLst>
          </p:cNvPr>
          <p:cNvPicPr>
            <a:picLocks noChangeAspect="1"/>
          </p:cNvPicPr>
          <p:nvPr/>
        </p:nvPicPr>
        <p:blipFill>
          <a:blip r:embed="rId7"/>
          <a:stretch>
            <a:fillRect/>
          </a:stretch>
        </p:blipFill>
        <p:spPr>
          <a:xfrm>
            <a:off x="8053230" y="1332859"/>
            <a:ext cx="781771" cy="760206"/>
          </a:xfrm>
          <a:prstGeom prst="rect">
            <a:avLst/>
          </a:prstGeom>
        </p:spPr>
      </p:pic>
      <p:pic>
        <p:nvPicPr>
          <p:cNvPr id="51" name="Image 50">
            <a:extLst>
              <a:ext uri="{FF2B5EF4-FFF2-40B4-BE49-F238E27FC236}">
                <a16:creationId xmlns:a16="http://schemas.microsoft.com/office/drawing/2014/main" id="{34A005A0-C787-00F3-8C8C-13C53CAF912C}"/>
              </a:ext>
            </a:extLst>
          </p:cNvPr>
          <p:cNvPicPr>
            <a:picLocks noChangeAspect="1"/>
          </p:cNvPicPr>
          <p:nvPr/>
        </p:nvPicPr>
        <p:blipFill>
          <a:blip r:embed="rId8"/>
          <a:stretch>
            <a:fillRect/>
          </a:stretch>
        </p:blipFill>
        <p:spPr>
          <a:xfrm>
            <a:off x="6338362" y="1332859"/>
            <a:ext cx="731385" cy="711210"/>
          </a:xfrm>
          <a:prstGeom prst="rect">
            <a:avLst/>
          </a:prstGeom>
        </p:spPr>
      </p:pic>
      <p:sp>
        <p:nvSpPr>
          <p:cNvPr id="52" name="ZoneTexte 51">
            <a:extLst>
              <a:ext uri="{FF2B5EF4-FFF2-40B4-BE49-F238E27FC236}">
                <a16:creationId xmlns:a16="http://schemas.microsoft.com/office/drawing/2014/main" id="{C6ED787E-E79D-DBE6-6D81-D063115F2AF4}"/>
              </a:ext>
            </a:extLst>
          </p:cNvPr>
          <p:cNvSpPr txBox="1"/>
          <p:nvPr/>
        </p:nvSpPr>
        <p:spPr>
          <a:xfrm>
            <a:off x="6820775" y="1247718"/>
            <a:ext cx="1348519" cy="461665"/>
          </a:xfrm>
          <a:prstGeom prst="rect">
            <a:avLst/>
          </a:prstGeom>
          <a:noFill/>
        </p:spPr>
        <p:txBody>
          <a:bodyPr wrap="square" rtlCol="0">
            <a:spAutoFit/>
          </a:bodyPr>
          <a:lstStyle/>
          <a:p>
            <a:r>
              <a:rPr lang="fr-FR" sz="2400" b="1" dirty="0">
                <a:latin typeface="Desdemona" pitchFamily="82" charset="77"/>
              </a:rPr>
              <a:t>Spé 10A</a:t>
            </a:r>
            <a:endParaRPr lang="fr-FR" sz="2400" dirty="0">
              <a:latin typeface="Desdemona" pitchFamily="82" charset="77"/>
            </a:endParaRPr>
          </a:p>
        </p:txBody>
      </p:sp>
      <p:pic>
        <p:nvPicPr>
          <p:cNvPr id="53" name="Image 52">
            <a:extLst>
              <a:ext uri="{FF2B5EF4-FFF2-40B4-BE49-F238E27FC236}">
                <a16:creationId xmlns:a16="http://schemas.microsoft.com/office/drawing/2014/main" id="{73629AFF-D5E1-0EC2-624C-59357DFA04DF}"/>
              </a:ext>
            </a:extLst>
          </p:cNvPr>
          <p:cNvPicPr>
            <a:picLocks noChangeAspect="1"/>
          </p:cNvPicPr>
          <p:nvPr/>
        </p:nvPicPr>
        <p:blipFill>
          <a:blip r:embed="rId9"/>
          <a:stretch>
            <a:fillRect/>
          </a:stretch>
        </p:blipFill>
        <p:spPr>
          <a:xfrm>
            <a:off x="1054284" y="1583340"/>
            <a:ext cx="149522" cy="1644746"/>
          </a:xfrm>
          <a:prstGeom prst="rect">
            <a:avLst/>
          </a:prstGeom>
        </p:spPr>
      </p:pic>
      <p:pic>
        <p:nvPicPr>
          <p:cNvPr id="54" name="Image 53">
            <a:extLst>
              <a:ext uri="{FF2B5EF4-FFF2-40B4-BE49-F238E27FC236}">
                <a16:creationId xmlns:a16="http://schemas.microsoft.com/office/drawing/2014/main" id="{F7557118-B136-0F81-ADBF-9B4E207EAF3D}"/>
              </a:ext>
            </a:extLst>
          </p:cNvPr>
          <p:cNvPicPr>
            <a:picLocks noChangeAspect="1"/>
          </p:cNvPicPr>
          <p:nvPr/>
        </p:nvPicPr>
        <p:blipFill>
          <a:blip r:embed="rId10"/>
          <a:stretch>
            <a:fillRect/>
          </a:stretch>
        </p:blipFill>
        <p:spPr>
          <a:xfrm>
            <a:off x="8574211" y="1325954"/>
            <a:ext cx="766914" cy="774015"/>
          </a:xfrm>
          <a:prstGeom prst="rect">
            <a:avLst/>
          </a:prstGeom>
        </p:spPr>
      </p:pic>
      <p:sp>
        <p:nvSpPr>
          <p:cNvPr id="55" name="ZoneTexte 54">
            <a:extLst>
              <a:ext uri="{FF2B5EF4-FFF2-40B4-BE49-F238E27FC236}">
                <a16:creationId xmlns:a16="http://schemas.microsoft.com/office/drawing/2014/main" id="{DB37DBE3-730A-DB78-5E7E-61115EC4A2DB}"/>
              </a:ext>
            </a:extLst>
          </p:cNvPr>
          <p:cNvSpPr txBox="1"/>
          <p:nvPr/>
        </p:nvSpPr>
        <p:spPr>
          <a:xfrm>
            <a:off x="8869951" y="1136520"/>
            <a:ext cx="3029369" cy="461665"/>
          </a:xfrm>
          <a:prstGeom prst="rect">
            <a:avLst/>
          </a:prstGeom>
          <a:noFill/>
        </p:spPr>
        <p:txBody>
          <a:bodyPr wrap="square" rtlCol="0">
            <a:spAutoFit/>
          </a:bodyPr>
          <a:lstStyle/>
          <a:p>
            <a:r>
              <a:rPr lang="fr-FR" sz="2400" b="1" dirty="0">
                <a:latin typeface="Desdemona" pitchFamily="82" charset="77"/>
              </a:rPr>
              <a:t>Ateliers</a:t>
            </a:r>
            <a:endParaRPr lang="fr-FR" sz="2400" dirty="0">
              <a:latin typeface="Desdemona" pitchFamily="82" charset="77"/>
            </a:endParaRPr>
          </a:p>
        </p:txBody>
      </p:sp>
      <p:pic>
        <p:nvPicPr>
          <p:cNvPr id="56" name="Picture 2" descr="Des documents - Icônes fichiers et dossiers gratuites">
            <a:extLst>
              <a:ext uri="{FF2B5EF4-FFF2-40B4-BE49-F238E27FC236}">
                <a16:creationId xmlns:a16="http://schemas.microsoft.com/office/drawing/2014/main" id="{21692912-23BA-385E-F470-DA1A1A028D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96955" y="2655944"/>
            <a:ext cx="286110" cy="286110"/>
          </a:xfrm>
          <a:prstGeom prst="rect">
            <a:avLst/>
          </a:prstGeom>
          <a:noFill/>
          <a:extLst>
            <a:ext uri="{909E8E84-426E-40DD-AFC4-6F175D3DCCD1}">
              <a14:hiddenFill xmlns:a14="http://schemas.microsoft.com/office/drawing/2010/main">
                <a:solidFill>
                  <a:srgbClr val="FFFFFF"/>
                </a:solidFill>
              </a14:hiddenFill>
            </a:ext>
          </a:extLst>
        </p:spPr>
      </p:pic>
      <p:pic>
        <p:nvPicPr>
          <p:cNvPr id="59" name="Image 58">
            <a:extLst>
              <a:ext uri="{FF2B5EF4-FFF2-40B4-BE49-F238E27FC236}">
                <a16:creationId xmlns:a16="http://schemas.microsoft.com/office/drawing/2014/main" id="{7BCD98D1-08D1-DDCA-2DDC-06863959DE5A}"/>
              </a:ext>
            </a:extLst>
          </p:cNvPr>
          <p:cNvPicPr>
            <a:picLocks noChangeAspect="1"/>
          </p:cNvPicPr>
          <p:nvPr/>
        </p:nvPicPr>
        <p:blipFill>
          <a:blip r:embed="rId12"/>
          <a:stretch>
            <a:fillRect/>
          </a:stretch>
        </p:blipFill>
        <p:spPr>
          <a:xfrm>
            <a:off x="437354" y="3523743"/>
            <a:ext cx="5335598" cy="2801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0" name="Rectangle 59">
            <a:extLst>
              <a:ext uri="{FF2B5EF4-FFF2-40B4-BE49-F238E27FC236}">
                <a16:creationId xmlns:a16="http://schemas.microsoft.com/office/drawing/2014/main" id="{DDD9D045-0A03-EC2A-442F-E335ABE00A0F}"/>
              </a:ext>
            </a:extLst>
          </p:cNvPr>
          <p:cNvSpPr/>
          <p:nvPr/>
        </p:nvSpPr>
        <p:spPr>
          <a:xfrm>
            <a:off x="4135098" y="4259451"/>
            <a:ext cx="1019402" cy="398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 name="Picture 2" descr="Covoiturage - Icônes transport gratuites">
            <a:extLst>
              <a:ext uri="{FF2B5EF4-FFF2-40B4-BE49-F238E27FC236}">
                <a16:creationId xmlns:a16="http://schemas.microsoft.com/office/drawing/2014/main" id="{8E937E46-B6C7-408C-DD47-B21BCDFF51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4480" y="4792842"/>
            <a:ext cx="1195082" cy="1195082"/>
          </a:xfrm>
          <a:prstGeom prst="rect">
            <a:avLst/>
          </a:prstGeom>
          <a:noFill/>
          <a:extLst>
            <a:ext uri="{909E8E84-426E-40DD-AFC4-6F175D3DCCD1}">
              <a14:hiddenFill xmlns:a14="http://schemas.microsoft.com/office/drawing/2010/main">
                <a:solidFill>
                  <a:srgbClr val="FFFFFF"/>
                </a:solidFill>
              </a14:hiddenFill>
            </a:ext>
          </a:extLst>
        </p:spPr>
      </p:pic>
      <p:sp>
        <p:nvSpPr>
          <p:cNvPr id="62" name="ZoneTexte 61">
            <a:extLst>
              <a:ext uri="{FF2B5EF4-FFF2-40B4-BE49-F238E27FC236}">
                <a16:creationId xmlns:a16="http://schemas.microsoft.com/office/drawing/2014/main" id="{D5A92D5A-FE09-48EA-4C91-6323DB10940F}"/>
              </a:ext>
            </a:extLst>
          </p:cNvPr>
          <p:cNvSpPr txBox="1"/>
          <p:nvPr/>
        </p:nvSpPr>
        <p:spPr>
          <a:xfrm>
            <a:off x="5818741" y="5836727"/>
            <a:ext cx="2027254" cy="738664"/>
          </a:xfrm>
          <a:prstGeom prst="rect">
            <a:avLst/>
          </a:prstGeom>
          <a:noFill/>
        </p:spPr>
        <p:txBody>
          <a:bodyPr wrap="square" rtlCol="0">
            <a:spAutoFit/>
          </a:bodyPr>
          <a:lstStyle/>
          <a:p>
            <a:pPr algn="ctr"/>
            <a:r>
              <a:rPr lang="fr-FR" sz="1400" b="1" dirty="0">
                <a:solidFill>
                  <a:srgbClr val="0086C2"/>
                </a:solidFill>
              </a:rPr>
              <a:t>Départ en commun du stade, rdv devant le club house</a:t>
            </a:r>
          </a:p>
        </p:txBody>
      </p:sp>
      <p:pic>
        <p:nvPicPr>
          <p:cNvPr id="63" name="Picture 4" descr="Serveur apportant de la nourriture Icône PNG transparents - StickPNG">
            <a:extLst>
              <a:ext uri="{FF2B5EF4-FFF2-40B4-BE49-F238E27FC236}">
                <a16:creationId xmlns:a16="http://schemas.microsoft.com/office/drawing/2014/main" id="{FDDDBB59-D7EF-FFDA-BA09-414249F7FAD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99475" y="4975750"/>
            <a:ext cx="871051" cy="871051"/>
          </a:xfrm>
          <a:prstGeom prst="rect">
            <a:avLst/>
          </a:prstGeom>
          <a:noFill/>
          <a:extLst>
            <a:ext uri="{909E8E84-426E-40DD-AFC4-6F175D3DCCD1}">
              <a14:hiddenFill xmlns:a14="http://schemas.microsoft.com/office/drawing/2010/main">
                <a:solidFill>
                  <a:srgbClr val="FFFFFF"/>
                </a:solidFill>
              </a14:hiddenFill>
            </a:ext>
          </a:extLst>
        </p:spPr>
      </p:pic>
      <p:sp>
        <p:nvSpPr>
          <p:cNvPr id="7168" name="ZoneTexte 7167">
            <a:extLst>
              <a:ext uri="{FF2B5EF4-FFF2-40B4-BE49-F238E27FC236}">
                <a16:creationId xmlns:a16="http://schemas.microsoft.com/office/drawing/2014/main" id="{8FBB6CF7-96D0-335D-95C9-F06F748F5A89}"/>
              </a:ext>
            </a:extLst>
          </p:cNvPr>
          <p:cNvSpPr txBox="1"/>
          <p:nvPr/>
        </p:nvSpPr>
        <p:spPr>
          <a:xfrm>
            <a:off x="7937614" y="5846801"/>
            <a:ext cx="2122492" cy="738664"/>
          </a:xfrm>
          <a:prstGeom prst="rect">
            <a:avLst/>
          </a:prstGeom>
          <a:noFill/>
        </p:spPr>
        <p:txBody>
          <a:bodyPr wrap="square" rtlCol="0">
            <a:spAutoFit/>
          </a:bodyPr>
          <a:lstStyle/>
          <a:p>
            <a:pPr algn="ctr"/>
            <a:r>
              <a:rPr lang="fr-FR" sz="1400" b="1" dirty="0">
                <a:solidFill>
                  <a:srgbClr val="0086C2"/>
                </a:solidFill>
              </a:rPr>
              <a:t>Rdv au niveau du bar en fin de plateau pour distribuer les gouters</a:t>
            </a:r>
          </a:p>
        </p:txBody>
      </p:sp>
      <p:cxnSp>
        <p:nvCxnSpPr>
          <p:cNvPr id="7169" name="Connecteur droit avec flèche 7168">
            <a:extLst>
              <a:ext uri="{FF2B5EF4-FFF2-40B4-BE49-F238E27FC236}">
                <a16:creationId xmlns:a16="http://schemas.microsoft.com/office/drawing/2014/main" id="{B59869A8-1925-74D2-1081-89EC150369E3}"/>
              </a:ext>
            </a:extLst>
          </p:cNvPr>
          <p:cNvCxnSpPr>
            <a:cxnSpLocks/>
          </p:cNvCxnSpPr>
          <p:nvPr/>
        </p:nvCxnSpPr>
        <p:spPr>
          <a:xfrm>
            <a:off x="2324948" y="2955101"/>
            <a:ext cx="2203689" cy="130435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171" name="Connecteur droit avec flèche 7170">
            <a:extLst>
              <a:ext uri="{FF2B5EF4-FFF2-40B4-BE49-F238E27FC236}">
                <a16:creationId xmlns:a16="http://schemas.microsoft.com/office/drawing/2014/main" id="{AC580DCF-8691-EBCD-6BF0-462F787F866C}"/>
              </a:ext>
            </a:extLst>
          </p:cNvPr>
          <p:cNvCxnSpPr>
            <a:cxnSpLocks/>
          </p:cNvCxnSpPr>
          <p:nvPr/>
        </p:nvCxnSpPr>
        <p:spPr>
          <a:xfrm flipH="1">
            <a:off x="3298864" y="3061619"/>
            <a:ext cx="3892523" cy="138067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172" name="Rectangle 7171">
            <a:extLst>
              <a:ext uri="{FF2B5EF4-FFF2-40B4-BE49-F238E27FC236}">
                <a16:creationId xmlns:a16="http://schemas.microsoft.com/office/drawing/2014/main" id="{E8B221C1-D055-00C1-E72F-5545C775231A}"/>
              </a:ext>
            </a:extLst>
          </p:cNvPr>
          <p:cNvSpPr/>
          <p:nvPr/>
        </p:nvSpPr>
        <p:spPr>
          <a:xfrm>
            <a:off x="2272648" y="4435927"/>
            <a:ext cx="1019402" cy="398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73" name="ZoneTexte 7172">
            <a:extLst>
              <a:ext uri="{FF2B5EF4-FFF2-40B4-BE49-F238E27FC236}">
                <a16:creationId xmlns:a16="http://schemas.microsoft.com/office/drawing/2014/main" id="{052B1C2A-036F-F2D4-1245-CECC6866C9F5}"/>
              </a:ext>
            </a:extLst>
          </p:cNvPr>
          <p:cNvSpPr txBox="1"/>
          <p:nvPr/>
        </p:nvSpPr>
        <p:spPr>
          <a:xfrm>
            <a:off x="7152262" y="2692287"/>
            <a:ext cx="1656153" cy="369332"/>
          </a:xfrm>
          <a:prstGeom prst="rect">
            <a:avLst/>
          </a:prstGeom>
          <a:noFill/>
        </p:spPr>
        <p:txBody>
          <a:bodyPr wrap="square" rtlCol="0">
            <a:spAutoFit/>
          </a:bodyPr>
          <a:lstStyle/>
          <a:p>
            <a:r>
              <a:rPr lang="fr-FR" b="1" dirty="0">
                <a:latin typeface="Desdemona" pitchFamily="82" charset="77"/>
              </a:rPr>
              <a:t>Vie du club</a:t>
            </a:r>
            <a:endParaRPr lang="fr-FR" dirty="0">
              <a:latin typeface="Desdemona" pitchFamily="82" charset="77"/>
            </a:endParaRPr>
          </a:p>
        </p:txBody>
      </p:sp>
      <p:sp>
        <p:nvSpPr>
          <p:cNvPr id="7174" name="ZoneTexte 7173">
            <a:extLst>
              <a:ext uri="{FF2B5EF4-FFF2-40B4-BE49-F238E27FC236}">
                <a16:creationId xmlns:a16="http://schemas.microsoft.com/office/drawing/2014/main" id="{F3B5DD61-2DA0-D5E2-F4B7-9C300945DE0B}"/>
              </a:ext>
            </a:extLst>
          </p:cNvPr>
          <p:cNvSpPr txBox="1"/>
          <p:nvPr/>
        </p:nvSpPr>
        <p:spPr>
          <a:xfrm>
            <a:off x="7911892" y="2883231"/>
            <a:ext cx="3013843" cy="954107"/>
          </a:xfrm>
          <a:prstGeom prst="rect">
            <a:avLst/>
          </a:prstGeom>
          <a:noFill/>
        </p:spPr>
        <p:txBody>
          <a:bodyPr wrap="square" rtlCol="0">
            <a:spAutoFit/>
          </a:bodyPr>
          <a:lstStyle/>
          <a:p>
            <a:pPr algn="ctr"/>
            <a:r>
              <a:rPr lang="fr-FR" sz="1400" b="1" dirty="0"/>
              <a:t>Pour le COVOITURAGE et la RESTAURATION de fin de plateau, nous vous demandons votre participation</a:t>
            </a:r>
            <a:endParaRPr lang="fr-FR" sz="1400" dirty="0"/>
          </a:p>
        </p:txBody>
      </p:sp>
      <p:sp>
        <p:nvSpPr>
          <p:cNvPr id="7175" name="ZoneTexte 7174">
            <a:extLst>
              <a:ext uri="{FF2B5EF4-FFF2-40B4-BE49-F238E27FC236}">
                <a16:creationId xmlns:a16="http://schemas.microsoft.com/office/drawing/2014/main" id="{BCD4427F-BC10-713E-A462-D48BB9FC01BB}"/>
              </a:ext>
            </a:extLst>
          </p:cNvPr>
          <p:cNvSpPr txBox="1"/>
          <p:nvPr/>
        </p:nvSpPr>
        <p:spPr>
          <a:xfrm>
            <a:off x="7911892" y="3742432"/>
            <a:ext cx="3013843" cy="738664"/>
          </a:xfrm>
          <a:prstGeom prst="rect">
            <a:avLst/>
          </a:prstGeom>
          <a:noFill/>
        </p:spPr>
        <p:txBody>
          <a:bodyPr wrap="square" rtlCol="0">
            <a:spAutoFit/>
          </a:bodyPr>
          <a:lstStyle/>
          <a:p>
            <a:pPr algn="ctr"/>
            <a:r>
              <a:rPr lang="fr-FR" sz="1400" b="1" u="sng" dirty="0"/>
              <a:t>Un planning de participation est établi en début de phase pour que chacun participe</a:t>
            </a:r>
          </a:p>
        </p:txBody>
      </p:sp>
      <p:sp>
        <p:nvSpPr>
          <p:cNvPr id="7176" name="ZoneTexte 7175">
            <a:extLst>
              <a:ext uri="{FF2B5EF4-FFF2-40B4-BE49-F238E27FC236}">
                <a16:creationId xmlns:a16="http://schemas.microsoft.com/office/drawing/2014/main" id="{FE1B86A8-0A01-C2D3-DABE-970184C92FCB}"/>
              </a:ext>
            </a:extLst>
          </p:cNvPr>
          <p:cNvSpPr txBox="1"/>
          <p:nvPr/>
        </p:nvSpPr>
        <p:spPr>
          <a:xfrm>
            <a:off x="7191387" y="4454079"/>
            <a:ext cx="4270585" cy="523220"/>
          </a:xfrm>
          <a:prstGeom prst="rect">
            <a:avLst/>
          </a:prstGeom>
          <a:noFill/>
        </p:spPr>
        <p:txBody>
          <a:bodyPr wrap="square" rtlCol="0">
            <a:spAutoFit/>
          </a:bodyPr>
          <a:lstStyle/>
          <a:p>
            <a:pPr algn="ctr"/>
            <a:r>
              <a:rPr lang="fr-FR" sz="1400" b="1" dirty="0">
                <a:solidFill>
                  <a:srgbClr val="FF0000"/>
                </a:solidFill>
              </a:rPr>
              <a:t>En cas d’absence, il est obligatoire de vous arranger entre vous pour vous faire remplacer</a:t>
            </a:r>
          </a:p>
        </p:txBody>
      </p:sp>
      <p:pic>
        <p:nvPicPr>
          <p:cNvPr id="1028" name="Picture 4" descr="Lavage en machine - Icônes formes et symboles gratuites">
            <a:extLst>
              <a:ext uri="{FF2B5EF4-FFF2-40B4-BE49-F238E27FC236}">
                <a16:creationId xmlns:a16="http://schemas.microsoft.com/office/drawing/2014/main" id="{C843629E-C6AD-54DF-F49E-3015705386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81967" y="5229798"/>
            <a:ext cx="738665" cy="738665"/>
          </a:xfrm>
          <a:prstGeom prst="rect">
            <a:avLst/>
          </a:prstGeom>
          <a:noFill/>
          <a:extLst>
            <a:ext uri="{909E8E84-426E-40DD-AFC4-6F175D3DCCD1}">
              <a14:hiddenFill xmlns:a14="http://schemas.microsoft.com/office/drawing/2010/main">
                <a:solidFill>
                  <a:srgbClr val="FFFFFF"/>
                </a:solidFill>
              </a14:hiddenFill>
            </a:ext>
          </a:extLst>
        </p:spPr>
      </p:pic>
      <p:sp>
        <p:nvSpPr>
          <p:cNvPr id="7180" name="ZoneTexte 7179">
            <a:extLst>
              <a:ext uri="{FF2B5EF4-FFF2-40B4-BE49-F238E27FC236}">
                <a16:creationId xmlns:a16="http://schemas.microsoft.com/office/drawing/2014/main" id="{B889D63D-5F31-3CEA-EBB2-43B23C8FFF65}"/>
              </a:ext>
            </a:extLst>
          </p:cNvPr>
          <p:cNvSpPr txBox="1"/>
          <p:nvPr/>
        </p:nvSpPr>
        <p:spPr>
          <a:xfrm>
            <a:off x="9990054" y="5860374"/>
            <a:ext cx="2122492" cy="738664"/>
          </a:xfrm>
          <a:prstGeom prst="rect">
            <a:avLst/>
          </a:prstGeom>
          <a:noFill/>
        </p:spPr>
        <p:txBody>
          <a:bodyPr wrap="square" rtlCol="0">
            <a:spAutoFit/>
          </a:bodyPr>
          <a:lstStyle/>
          <a:p>
            <a:pPr algn="ctr"/>
            <a:r>
              <a:rPr lang="fr-FR" sz="1400" b="1" dirty="0">
                <a:solidFill>
                  <a:srgbClr val="0086C2"/>
                </a:solidFill>
              </a:rPr>
              <a:t>Lavage des sacs maillots </a:t>
            </a:r>
          </a:p>
          <a:p>
            <a:pPr algn="ctr"/>
            <a:r>
              <a:rPr lang="fr-FR" sz="1400" b="1" dirty="0">
                <a:solidFill>
                  <a:srgbClr val="0086C2"/>
                </a:solidFill>
              </a:rPr>
              <a:t>Retour le Mercredi au plus tard</a:t>
            </a:r>
          </a:p>
        </p:txBody>
      </p:sp>
    </p:spTree>
    <p:extLst>
      <p:ext uri="{BB962C8B-B14F-4D97-AF65-F5344CB8AC3E}">
        <p14:creationId xmlns:p14="http://schemas.microsoft.com/office/powerpoint/2010/main" val="27417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7"/>
          <a:ext cx="10727532" cy="4407054"/>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757189">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364986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sp>
        <p:nvSpPr>
          <p:cNvPr id="9" name="Rectangle 8">
            <a:extLst>
              <a:ext uri="{FF2B5EF4-FFF2-40B4-BE49-F238E27FC236}">
                <a16:creationId xmlns:a16="http://schemas.microsoft.com/office/drawing/2014/main" id="{4AE73E54-49C7-866B-3EB3-8C0C65F88698}"/>
              </a:ext>
            </a:extLst>
          </p:cNvPr>
          <p:cNvSpPr/>
          <p:nvPr/>
        </p:nvSpPr>
        <p:spPr>
          <a:xfrm>
            <a:off x="5762538" y="4465622"/>
            <a:ext cx="718657" cy="16080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104" y="4503403"/>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5391048" y="5266535"/>
            <a:ext cx="1656153"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5192547" y="5577233"/>
            <a:ext cx="1961022" cy="523220"/>
          </a:xfrm>
          <a:prstGeom prst="rect">
            <a:avLst/>
          </a:prstGeom>
          <a:noFill/>
        </p:spPr>
        <p:txBody>
          <a:bodyPr wrap="square" rtlCol="0">
            <a:spAutoFit/>
          </a:bodyPr>
          <a:lstStyle/>
          <a:p>
            <a:pPr algn="ctr"/>
            <a:r>
              <a:rPr lang="fr-FR" sz="1400" b="1" dirty="0"/>
              <a:t>En ligne en fin d’après-midi ou le jeudi matin</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368" y="322521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4499577" y="415733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4301076" y="4473582"/>
            <a:ext cx="1961022" cy="307777"/>
          </a:xfrm>
          <a:prstGeom prst="rect">
            <a:avLst/>
          </a:prstGeom>
          <a:noFill/>
        </p:spPr>
        <p:txBody>
          <a:bodyPr wrap="square" rtlCol="0">
            <a:spAutoFit/>
          </a:bodyPr>
          <a:lstStyle/>
          <a:p>
            <a:pPr algn="ctr"/>
            <a:r>
              <a:rPr lang="fr-FR" sz="1400" b="1" dirty="0"/>
              <a:t>14H/15H30</a:t>
            </a:r>
            <a:endParaRPr lang="fr-FR" sz="1400" dirty="0"/>
          </a:p>
        </p:txBody>
      </p:sp>
      <p:sp>
        <p:nvSpPr>
          <p:cNvPr id="2" name="Rectangle 1">
            <a:extLst>
              <a:ext uri="{FF2B5EF4-FFF2-40B4-BE49-F238E27FC236}">
                <a16:creationId xmlns:a16="http://schemas.microsoft.com/office/drawing/2014/main" id="{B51EBAF3-BB31-2A20-73B1-CAB9F837F72F}"/>
              </a:ext>
            </a:extLst>
          </p:cNvPr>
          <p:cNvSpPr/>
          <p:nvPr/>
        </p:nvSpPr>
        <p:spPr>
          <a:xfrm>
            <a:off x="1571937" y="2495819"/>
            <a:ext cx="2012522" cy="142734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6122" y="2516475"/>
            <a:ext cx="1371357" cy="37140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1452045" y="2875799"/>
            <a:ext cx="231586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1475657" y="3184501"/>
            <a:ext cx="2192670" cy="738664"/>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393" y="31194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10014515" y="4063120"/>
            <a:ext cx="1961022"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698456" y="4405038"/>
            <a:ext cx="1961022" cy="523220"/>
          </a:xfrm>
          <a:prstGeom prst="rect">
            <a:avLst/>
          </a:prstGeom>
          <a:noFill/>
        </p:spPr>
        <p:txBody>
          <a:bodyPr wrap="square" rtlCol="0">
            <a:spAutoFit/>
          </a:bodyPr>
          <a:lstStyle/>
          <a:p>
            <a:pPr algn="ctr"/>
            <a:r>
              <a:rPr lang="fr-FR" sz="1400" b="1" dirty="0"/>
              <a:t>Match à 10H30 ou 11H15</a:t>
            </a:r>
            <a:endParaRPr lang="fr-FR" sz="1400" dirty="0"/>
          </a:p>
        </p:txBody>
      </p:sp>
      <p:pic>
        <p:nvPicPr>
          <p:cNvPr id="5130" name="Picture 10" descr="Du repos - Icônes bien-être gratuites">
            <a:extLst>
              <a:ext uri="{FF2B5EF4-FFF2-40B4-BE49-F238E27FC236}">
                <a16:creationId xmlns:a16="http://schemas.microsoft.com/office/drawing/2014/main" id="{F3BFAFE8-CB87-DFD2-A0EF-C1F2FE985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4618" y="3753865"/>
            <a:ext cx="720811" cy="720811"/>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18F5FCAC-EBF5-2316-8CE1-84B5A0FAD32C}"/>
              </a:ext>
            </a:extLst>
          </p:cNvPr>
          <p:cNvSpPr/>
          <p:nvPr/>
        </p:nvSpPr>
        <p:spPr>
          <a:xfrm>
            <a:off x="9761290" y="1666613"/>
            <a:ext cx="1791433" cy="4407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12" descr="Icône Football dans le style iOS Filled">
            <a:extLst>
              <a:ext uri="{FF2B5EF4-FFF2-40B4-BE49-F238E27FC236}">
                <a16:creationId xmlns:a16="http://schemas.microsoft.com/office/drawing/2014/main" id="{D74CC193-958F-AB18-2A44-A4A876E1E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7" y="4860107"/>
            <a:ext cx="453684" cy="45368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F954362-284E-3103-647E-1EE40F5EC0BF}"/>
              </a:ext>
            </a:extLst>
          </p:cNvPr>
          <p:cNvSpPr txBox="1"/>
          <p:nvPr/>
        </p:nvSpPr>
        <p:spPr>
          <a:xfrm>
            <a:off x="866578" y="5312300"/>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 name="ZoneTexte 4">
            <a:extLst>
              <a:ext uri="{FF2B5EF4-FFF2-40B4-BE49-F238E27FC236}">
                <a16:creationId xmlns:a16="http://schemas.microsoft.com/office/drawing/2014/main" id="{F67285FC-1A98-224B-5430-21B336CF6D31}"/>
              </a:ext>
            </a:extLst>
          </p:cNvPr>
          <p:cNvSpPr txBox="1"/>
          <p:nvPr/>
        </p:nvSpPr>
        <p:spPr>
          <a:xfrm>
            <a:off x="636514" y="5568662"/>
            <a:ext cx="2132341" cy="523220"/>
          </a:xfrm>
          <a:prstGeom prst="rect">
            <a:avLst/>
          </a:prstGeom>
          <a:noFill/>
        </p:spPr>
        <p:txBody>
          <a:bodyPr wrap="square" rtlCol="0">
            <a:spAutoFit/>
          </a:bodyPr>
          <a:lstStyle/>
          <a:p>
            <a:pPr algn="ctr"/>
            <a:r>
              <a:rPr lang="fr-FR" sz="1400" b="1" dirty="0"/>
              <a:t>Joueurs : 17H30/18H30</a:t>
            </a:r>
          </a:p>
          <a:p>
            <a:pPr algn="ctr"/>
            <a:r>
              <a:rPr lang="fr-FR" sz="1400" b="1" dirty="0"/>
              <a:t>Gardiens : 18H/19H</a:t>
            </a:r>
            <a:endParaRPr lang="fr-FR" sz="1400" dirty="0"/>
          </a:p>
        </p:txBody>
      </p:sp>
      <p:pic>
        <p:nvPicPr>
          <p:cNvPr id="1026" name="Picture 2" descr="Devoirs | Icons Gratuite">
            <a:extLst>
              <a:ext uri="{FF2B5EF4-FFF2-40B4-BE49-F238E27FC236}">
                <a16:creationId xmlns:a16="http://schemas.microsoft.com/office/drawing/2014/main" id="{3F62869E-151A-FBB7-B7A6-C8332A3CE5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3786" y="3902464"/>
            <a:ext cx="423615" cy="42361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1352D19-FE73-BB9F-CBA5-5167D2C66F67}"/>
              </a:ext>
            </a:extLst>
          </p:cNvPr>
          <p:cNvSpPr txBox="1"/>
          <p:nvPr/>
        </p:nvSpPr>
        <p:spPr>
          <a:xfrm>
            <a:off x="991681" y="4271105"/>
            <a:ext cx="1798029" cy="369332"/>
          </a:xfrm>
          <a:prstGeom prst="rect">
            <a:avLst/>
          </a:prstGeom>
          <a:noFill/>
        </p:spPr>
        <p:txBody>
          <a:bodyPr wrap="square" rtlCol="0">
            <a:spAutoFit/>
          </a:bodyPr>
          <a:lstStyle/>
          <a:p>
            <a:r>
              <a:rPr lang="fr-FR" b="1" dirty="0">
                <a:latin typeface="Desdemona" pitchFamily="82" charset="77"/>
              </a:rPr>
              <a:t>Aide devoirs</a:t>
            </a:r>
            <a:endParaRPr lang="fr-FR" dirty="0">
              <a:latin typeface="Desdemona" pitchFamily="82" charset="77"/>
            </a:endParaRPr>
          </a:p>
        </p:txBody>
      </p:sp>
      <p:sp>
        <p:nvSpPr>
          <p:cNvPr id="8" name="ZoneTexte 7">
            <a:extLst>
              <a:ext uri="{FF2B5EF4-FFF2-40B4-BE49-F238E27FC236}">
                <a16:creationId xmlns:a16="http://schemas.microsoft.com/office/drawing/2014/main" id="{F6B16485-31B7-B746-E7D8-B6CB1C4BEC79}"/>
              </a:ext>
            </a:extLst>
          </p:cNvPr>
          <p:cNvSpPr txBox="1"/>
          <p:nvPr/>
        </p:nvSpPr>
        <p:spPr>
          <a:xfrm>
            <a:off x="700197" y="4507836"/>
            <a:ext cx="2132341" cy="307777"/>
          </a:xfrm>
          <a:prstGeom prst="rect">
            <a:avLst/>
          </a:prstGeom>
          <a:noFill/>
        </p:spPr>
        <p:txBody>
          <a:bodyPr wrap="square" rtlCol="0">
            <a:spAutoFit/>
          </a:bodyPr>
          <a:lstStyle/>
          <a:p>
            <a:pPr algn="ctr"/>
            <a:r>
              <a:rPr lang="fr-FR" sz="1400" b="1" dirty="0"/>
              <a:t>15 inscrits</a:t>
            </a:r>
            <a:endParaRPr lang="fr-FR" sz="1400" dirty="0"/>
          </a:p>
        </p:txBody>
      </p:sp>
    </p:spTree>
    <p:extLst>
      <p:ext uri="{BB962C8B-B14F-4D97-AF65-F5344CB8AC3E}">
        <p14:creationId xmlns:p14="http://schemas.microsoft.com/office/powerpoint/2010/main" val="161601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1735</Words>
  <Application>Microsoft Macintosh PowerPoint</Application>
  <PresentationFormat>Grand écran</PresentationFormat>
  <Paragraphs>390</Paragraphs>
  <Slides>17</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BlissCaps Light</vt:lpstr>
      <vt:lpstr>Calibri</vt:lpstr>
      <vt:lpstr>Calibri Light</vt:lpstr>
      <vt:lpstr>Desdemona</vt:lpstr>
      <vt:lpstr>Impact</vt:lpstr>
      <vt:lpstr>Lao UI</vt:lpstr>
      <vt:lpstr>SignPainter-HouseScript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 Métier</dc:creator>
  <cp:lastModifiedBy>Valentin Métier</cp:lastModifiedBy>
  <cp:revision>16</cp:revision>
  <dcterms:created xsi:type="dcterms:W3CDTF">2023-05-23T12:40:08Z</dcterms:created>
  <dcterms:modified xsi:type="dcterms:W3CDTF">2023-08-26T07:45:00Z</dcterms:modified>
</cp:coreProperties>
</file>