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1" r:id="rId3"/>
    <p:sldId id="319" r:id="rId4"/>
    <p:sldId id="286" r:id="rId5"/>
    <p:sldId id="317" r:id="rId6"/>
    <p:sldId id="267" r:id="rId7"/>
    <p:sldId id="268" r:id="rId8"/>
    <p:sldId id="312" r:id="rId9"/>
    <p:sldId id="313" r:id="rId10"/>
    <p:sldId id="314" r:id="rId11"/>
    <p:sldId id="279" r:id="rId12"/>
    <p:sldId id="315" r:id="rId13"/>
    <p:sldId id="306" r:id="rId14"/>
    <p:sldId id="301" r:id="rId15"/>
    <p:sldId id="305" r:id="rId16"/>
    <p:sldId id="318" r:id="rId17"/>
    <p:sldId id="441" r:id="rId18"/>
    <p:sldId id="566" r:id="rId19"/>
    <p:sldId id="567" r:id="rId20"/>
    <p:sldId id="31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C2"/>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03" d="100"/>
          <a:sy n="103" d="100"/>
        </p:scale>
        <p:origin x="89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D43AF-988E-204F-A3B8-4E2E2FB5D57B}" type="datetimeFigureOut">
              <a:rPr lang="fr-FR" smtClean="0"/>
              <a:t>28/08/2023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B77DB-F600-2245-B4D8-902B9FD45D77}" type="slidenum">
              <a:rPr lang="fr-FR" smtClean="0"/>
              <a:t>‹N°›</a:t>
            </a:fld>
            <a:endParaRPr lang="fr-FR"/>
          </a:p>
        </p:txBody>
      </p:sp>
    </p:spTree>
    <p:extLst>
      <p:ext uri="{BB962C8B-B14F-4D97-AF65-F5344CB8AC3E}">
        <p14:creationId xmlns:p14="http://schemas.microsoft.com/office/powerpoint/2010/main" val="3242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DB77DB-F600-2245-B4D8-902B9FD45D77}" type="slidenum">
              <a:rPr lang="fr-FR" smtClean="0"/>
              <a:t>13</a:t>
            </a:fld>
            <a:endParaRPr lang="fr-FR"/>
          </a:p>
        </p:txBody>
      </p:sp>
    </p:spTree>
    <p:extLst>
      <p:ext uri="{BB962C8B-B14F-4D97-AF65-F5344CB8AC3E}">
        <p14:creationId xmlns:p14="http://schemas.microsoft.com/office/powerpoint/2010/main" val="256166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17</a:t>
            </a:fld>
            <a:endParaRPr lang="fr-FR" dirty="0"/>
          </a:p>
        </p:txBody>
      </p:sp>
    </p:spTree>
    <p:extLst>
      <p:ext uri="{BB962C8B-B14F-4D97-AF65-F5344CB8AC3E}">
        <p14:creationId xmlns:p14="http://schemas.microsoft.com/office/powerpoint/2010/main" val="28626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18</a:t>
            </a:fld>
            <a:endParaRPr lang="fr-FR" dirty="0"/>
          </a:p>
        </p:txBody>
      </p:sp>
    </p:spTree>
    <p:extLst>
      <p:ext uri="{BB962C8B-B14F-4D97-AF65-F5344CB8AC3E}">
        <p14:creationId xmlns:p14="http://schemas.microsoft.com/office/powerpoint/2010/main" val="345191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19</a:t>
            </a:fld>
            <a:endParaRPr lang="fr-FR" dirty="0"/>
          </a:p>
        </p:txBody>
      </p:sp>
    </p:spTree>
    <p:extLst>
      <p:ext uri="{BB962C8B-B14F-4D97-AF65-F5344CB8AC3E}">
        <p14:creationId xmlns:p14="http://schemas.microsoft.com/office/powerpoint/2010/main" val="312291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D883E-A64C-9CE9-6DE7-913DFA2A45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CF5FE9-33A9-4DEB-D88D-EE1AFEEEA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CB5276-0EF8-BBC5-1A46-36041034F70D}"/>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6B588654-5D01-5276-5654-0CC2A852FE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79A7A-AECF-FCF4-87E7-D8982FD54CD5}"/>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57712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F04FA-08CE-8980-2023-83E1E6A208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4DDF49-FDEF-30D6-2580-A628335F46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FD9524-20C9-9922-7B4F-3CB381686AD1}"/>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94E6148F-AA7D-5E25-4D67-8476876099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E92831-5CCD-B5F4-79AE-B9FF52F047A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5722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70C505-CB24-FE8D-0AA9-09277F2E1A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3BF24AA-5722-367C-D410-DAEBF2099B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CF1ADE-CBFE-DC2C-7770-A7B0F128518B}"/>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83C30F28-7650-516A-8A7C-07A0C6102D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DA2D27-58A9-74B5-B5F8-ECEE4A2F0D9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5762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DC8EB-E51F-CB74-FF7B-D04E83E09F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2BEFB6-0FAE-2F92-A236-EBF7A84BDF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96C32-D80D-C649-1B15-44C177775ACD}"/>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1797A77D-FC76-B268-EC3A-B9A207B4FF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D04A3C-65BC-8BD1-4FB5-0CAD32C1588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31226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72C4A-BE78-217A-0293-5C094D4D94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595101-0113-5C49-2D04-F84A5B6A9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9B8253-AEE3-1C65-080D-E5751C39748A}"/>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F2DF8B98-7754-BD95-6A0C-079C4E427C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B2A209-8C3E-F998-0AFA-C360B748E31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026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28843-DEDA-4248-4217-C3B376E4A7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185C43-8F49-AC9F-CDC0-C4EC7D9D0A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5A00B4-6500-4E9D-1077-6DB415CFD5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5D3749-9118-714E-FEA4-B18B60FC9815}"/>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6" name="Espace réservé du pied de page 5">
            <a:extLst>
              <a:ext uri="{FF2B5EF4-FFF2-40B4-BE49-F238E27FC236}">
                <a16:creationId xmlns:a16="http://schemas.microsoft.com/office/drawing/2014/main" id="{BB089D6C-695E-3C8F-A378-A4AAD4660C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68DE04-C7BF-1FF6-69C1-1CBC4119037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548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21E16-858B-FEB7-D326-4041BF58D2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C2B3646-DE5F-037B-6F71-CB4A5A972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7191A8-6C42-515D-C20E-264CAE6E79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4756DC-110C-A20F-7259-D1A2A7556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A67AA7-7610-AC6F-3204-FF01D404A2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3C956E-3C31-E18C-5ED6-B1139085592B}"/>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8" name="Espace réservé du pied de page 7">
            <a:extLst>
              <a:ext uri="{FF2B5EF4-FFF2-40B4-BE49-F238E27FC236}">
                <a16:creationId xmlns:a16="http://schemas.microsoft.com/office/drawing/2014/main" id="{4C7DA86A-77CE-AEC8-47BD-F00F6453FA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AACB71-5C13-93C9-4A24-2234693AEBB8}"/>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5107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231B0-490A-B523-8A4F-80543546F4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56D43B-3D80-A323-6C30-95C072D41C29}"/>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4" name="Espace réservé du pied de page 3">
            <a:extLst>
              <a:ext uri="{FF2B5EF4-FFF2-40B4-BE49-F238E27FC236}">
                <a16:creationId xmlns:a16="http://schemas.microsoft.com/office/drawing/2014/main" id="{1A8CBE67-83BF-630A-F94B-E1D3F0810C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42E6D21-C2B3-AAD1-183D-9039F601790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2621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C9CDC-4930-5814-1E4A-2E9DE145AC6C}"/>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3" name="Espace réservé du pied de page 2">
            <a:extLst>
              <a:ext uri="{FF2B5EF4-FFF2-40B4-BE49-F238E27FC236}">
                <a16:creationId xmlns:a16="http://schemas.microsoft.com/office/drawing/2014/main" id="{90E7E139-10EF-51C1-C896-A9447A3117F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38F3B1-3D78-DB58-9AB1-9377AFA6BD3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273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2F12C-4271-043E-7695-64167FC1B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043301-2DDC-9AF7-840A-02160C47B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266202-A78A-7934-537E-C3BD84CDE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AA88D0-F142-7B6A-9CD1-6C4980B9F867}"/>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6" name="Espace réservé du pied de page 5">
            <a:extLst>
              <a:ext uri="{FF2B5EF4-FFF2-40B4-BE49-F238E27FC236}">
                <a16:creationId xmlns:a16="http://schemas.microsoft.com/office/drawing/2014/main" id="{8A67599C-25E9-9528-93E2-81D83E36DC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9F4B51-E9B9-64DA-6993-184BBFAD9A6E}"/>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413390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868A3-7FC4-7C21-5019-BF15DAD07D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4B0E20-103B-84DD-DB36-FCC394D07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D1B2291-E9BA-E2FB-C76A-A3EA6DA70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BEEA29-DA6D-DCD3-8A08-453DAF04BCF5}"/>
              </a:ext>
            </a:extLst>
          </p:cNvPr>
          <p:cNvSpPr>
            <a:spLocks noGrp="1"/>
          </p:cNvSpPr>
          <p:nvPr>
            <p:ph type="dt" sz="half" idx="10"/>
          </p:nvPr>
        </p:nvSpPr>
        <p:spPr/>
        <p:txBody>
          <a:bodyPr/>
          <a:lstStyle/>
          <a:p>
            <a:fld id="{A9B920B6-73E6-854A-A007-667AA077C856}" type="datetimeFigureOut">
              <a:rPr lang="fr-FR" smtClean="0"/>
              <a:t>28/08/2023</a:t>
            </a:fld>
            <a:endParaRPr lang="fr-FR"/>
          </a:p>
        </p:txBody>
      </p:sp>
      <p:sp>
        <p:nvSpPr>
          <p:cNvPr id="6" name="Espace réservé du pied de page 5">
            <a:extLst>
              <a:ext uri="{FF2B5EF4-FFF2-40B4-BE49-F238E27FC236}">
                <a16:creationId xmlns:a16="http://schemas.microsoft.com/office/drawing/2014/main" id="{D979B21D-7A50-CEFC-8D2B-9FA121C1A7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C44AD1-DFE0-BD2E-A6A0-23AC414328E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8566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57E435-F97B-76DC-154A-BAAE97B53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C4FF1B-5532-B572-87AE-5BE31A6A8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7E9E6C-3596-63BD-1C46-51BBC1931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920B6-73E6-854A-A007-667AA077C856}"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67C2887E-88BF-BDE5-F4A6-F18D42024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85F20E2-6683-4BB8-9169-3336553F5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49492-FF95-E746-9A5B-42E275FF104D}" type="slidenum">
              <a:rPr lang="fr-FR" smtClean="0"/>
              <a:t>‹N°›</a:t>
            </a:fld>
            <a:endParaRPr lang="fr-FR"/>
          </a:p>
        </p:txBody>
      </p:sp>
    </p:spTree>
    <p:extLst>
      <p:ext uri="{BB962C8B-B14F-4D97-AF65-F5344CB8AC3E}">
        <p14:creationId xmlns:p14="http://schemas.microsoft.com/office/powerpoint/2010/main" val="221256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2.png"/><Relationship Id="rId3" Type="http://schemas.openxmlformats.org/officeDocument/2006/relationships/image" Target="../media/image46.png"/><Relationship Id="rId7" Type="http://schemas.openxmlformats.org/officeDocument/2006/relationships/image" Target="../media/image53.png"/><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32.png"/><Relationship Id="rId5" Type="http://schemas.openxmlformats.org/officeDocument/2006/relationships/image" Target="../media/image51.png"/><Relationship Id="rId10" Type="http://schemas.openxmlformats.org/officeDocument/2006/relationships/image" Target="../media/image25.png"/><Relationship Id="rId4" Type="http://schemas.openxmlformats.org/officeDocument/2006/relationships/image" Target="../media/image50.png"/><Relationship Id="rId9" Type="http://schemas.openxmlformats.org/officeDocument/2006/relationships/image" Target="../media/image31.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4.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uspfootball.com/billetter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boursierkarine0@gmail.com"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26.png"/><Relationship Id="rId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5.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25.png"/><Relationship Id="rId12" Type="http://schemas.openxmlformats.org/officeDocument/2006/relationships/image" Target="../media/image34.png"/><Relationship Id="rId2" Type="http://schemas.openxmlformats.org/officeDocument/2006/relationships/image" Target="../media/image5.png"/><Relationship Id="rId16"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26.png"/><Relationship Id="rId5" Type="http://schemas.openxmlformats.org/officeDocument/2006/relationships/image" Target="../media/image31.png"/><Relationship Id="rId15" Type="http://schemas.openxmlformats.org/officeDocument/2006/relationships/image" Target="../media/image37.png"/><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14.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4.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20.png"/><Relationship Id="rId5" Type="http://schemas.openxmlformats.org/officeDocument/2006/relationships/image" Target="../media/image46.png"/><Relationship Id="rId10" Type="http://schemas.openxmlformats.org/officeDocument/2006/relationships/image" Target="../media/image32.png"/><Relationship Id="rId4" Type="http://schemas.openxmlformats.org/officeDocument/2006/relationships/image" Target="../media/image45.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2.png"/><Relationship Id="rId4" Type="http://schemas.openxmlformats.org/officeDocument/2006/relationships/image" Target="../media/image43.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664D0F-D043-BE44-3461-AEC0B46D96B4}"/>
              </a:ext>
            </a:extLst>
          </p:cNvPr>
          <p:cNvPicPr>
            <a:picLocks noChangeAspect="1"/>
          </p:cNvPicPr>
          <p:nvPr/>
        </p:nvPicPr>
        <p:blipFill rotWithShape="1">
          <a:blip r:embed="rId2"/>
          <a:srcRect t="-1" r="388" b="-3964"/>
          <a:stretch/>
        </p:blipFill>
        <p:spPr>
          <a:xfrm>
            <a:off x="0" y="0"/>
            <a:ext cx="4829752" cy="7129849"/>
          </a:xfrm>
          <a:prstGeom prst="rect">
            <a:avLst/>
          </a:prstGeom>
        </p:spPr>
      </p:pic>
      <p:sp>
        <p:nvSpPr>
          <p:cNvPr id="5" name="Rectangle 4">
            <a:extLst>
              <a:ext uri="{FF2B5EF4-FFF2-40B4-BE49-F238E27FC236}">
                <a16:creationId xmlns:a16="http://schemas.microsoft.com/office/drawing/2014/main" id="{637E0601-4B5A-49DF-DD05-8F7D31D3B7CE}"/>
              </a:ext>
            </a:extLst>
          </p:cNvPr>
          <p:cNvSpPr/>
          <p:nvPr/>
        </p:nvSpPr>
        <p:spPr>
          <a:xfrm>
            <a:off x="4829752" y="0"/>
            <a:ext cx="7362248" cy="6858000"/>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8332773-FC6B-5271-881E-C50B557FF80F}"/>
              </a:ext>
            </a:extLst>
          </p:cNvPr>
          <p:cNvSpPr/>
          <p:nvPr/>
        </p:nvSpPr>
        <p:spPr>
          <a:xfrm rot="2104507">
            <a:off x="2017870" y="2699440"/>
            <a:ext cx="2747386" cy="358563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5EAFD14-65FD-BE7E-4C36-74130A5AB0D0}"/>
              </a:ext>
            </a:extLst>
          </p:cNvPr>
          <p:cNvSpPr/>
          <p:nvPr/>
        </p:nvSpPr>
        <p:spPr>
          <a:xfrm rot="5400000">
            <a:off x="3242689" y="4997969"/>
            <a:ext cx="1954349" cy="165660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8ECFB8F-2072-FA9F-46D4-51913C755CB7}"/>
              </a:ext>
            </a:extLst>
          </p:cNvPr>
          <p:cNvSpPr txBox="1"/>
          <p:nvPr/>
        </p:nvSpPr>
        <p:spPr>
          <a:xfrm>
            <a:off x="5147011" y="62566"/>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Réunion de Rentrée</a:t>
            </a:r>
            <a:endParaRPr lang="fr-FR" sz="8000" b="1" dirty="0">
              <a:solidFill>
                <a:schemeClr val="bg1"/>
              </a:solidFill>
            </a:endParaRPr>
          </a:p>
        </p:txBody>
      </p:sp>
      <p:sp>
        <p:nvSpPr>
          <p:cNvPr id="9" name="ZoneTexte 8">
            <a:extLst>
              <a:ext uri="{FF2B5EF4-FFF2-40B4-BE49-F238E27FC236}">
                <a16:creationId xmlns:a16="http://schemas.microsoft.com/office/drawing/2014/main" id="{B6A2AEF8-1D22-C57B-69E8-B28B3363DDE7}"/>
              </a:ext>
            </a:extLst>
          </p:cNvPr>
          <p:cNvSpPr txBox="1"/>
          <p:nvPr/>
        </p:nvSpPr>
        <p:spPr>
          <a:xfrm>
            <a:off x="5800389" y="1011012"/>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26 Aout 2023</a:t>
            </a:r>
            <a:endParaRPr lang="fr-FR" sz="8000" b="1" dirty="0">
              <a:solidFill>
                <a:schemeClr val="bg1"/>
              </a:solidFill>
            </a:endParaRPr>
          </a:p>
        </p:txBody>
      </p:sp>
      <p:pic>
        <p:nvPicPr>
          <p:cNvPr id="1026" name="Picture 2" descr="LIGUE DE FOOTBALL DES PAYS DE LA LOIRE">
            <a:extLst>
              <a:ext uri="{FF2B5EF4-FFF2-40B4-BE49-F238E27FC236}">
                <a16:creationId xmlns:a16="http://schemas.microsoft.com/office/drawing/2014/main" id="{F4A9B94B-FB7C-2EDD-069B-5C73605BC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140" y="73575"/>
            <a:ext cx="721764" cy="866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coresponsabilité &gt; Les logos – DISTRICT DE FOOTBALL DE LOIRE-ATLANTIQUE">
            <a:extLst>
              <a:ext uri="{FF2B5EF4-FFF2-40B4-BE49-F238E27FC236}">
                <a16:creationId xmlns:a16="http://schemas.microsoft.com/office/drawing/2014/main" id="{D4DA562F-81D4-7C4B-89F1-79409EA26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 y="1420488"/>
            <a:ext cx="1337349" cy="945401"/>
          </a:xfrm>
          <a:prstGeom prst="rect">
            <a:avLst/>
          </a:prstGeom>
          <a:noFill/>
          <a:extLst>
            <a:ext uri="{909E8E84-426E-40DD-AFC4-6F175D3DCCD1}">
              <a14:hiddenFill xmlns:a14="http://schemas.microsoft.com/office/drawing/2010/main">
                <a:solidFill>
                  <a:srgbClr val="FFFFFF"/>
                </a:solidFill>
              </a14:hiddenFill>
            </a:ext>
          </a:extLst>
        </p:spPr>
      </p:pic>
      <p:sp>
        <p:nvSpPr>
          <p:cNvPr id="14" name="Hexagone 13">
            <a:extLst>
              <a:ext uri="{FF2B5EF4-FFF2-40B4-BE49-F238E27FC236}">
                <a16:creationId xmlns:a16="http://schemas.microsoft.com/office/drawing/2014/main" id="{8574F1EC-092C-07B2-677D-E0331F0D8518}"/>
              </a:ext>
            </a:extLst>
          </p:cNvPr>
          <p:cNvSpPr/>
          <p:nvPr/>
        </p:nvSpPr>
        <p:spPr>
          <a:xfrm rot="470948">
            <a:off x="3564138" y="1583434"/>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a:extLst>
              <a:ext uri="{FF2B5EF4-FFF2-40B4-BE49-F238E27FC236}">
                <a16:creationId xmlns:a16="http://schemas.microsoft.com/office/drawing/2014/main" id="{A605316C-E8B0-19D0-9216-FAFEB968CF19}"/>
              </a:ext>
            </a:extLst>
          </p:cNvPr>
          <p:cNvSpPr/>
          <p:nvPr/>
        </p:nvSpPr>
        <p:spPr>
          <a:xfrm rot="470948">
            <a:off x="5011574" y="101615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Hexagone 15">
            <a:extLst>
              <a:ext uri="{FF2B5EF4-FFF2-40B4-BE49-F238E27FC236}">
                <a16:creationId xmlns:a16="http://schemas.microsoft.com/office/drawing/2014/main" id="{04349DC6-7557-A97D-95B0-EFE4352FC91A}"/>
              </a:ext>
            </a:extLst>
          </p:cNvPr>
          <p:cNvSpPr/>
          <p:nvPr/>
        </p:nvSpPr>
        <p:spPr>
          <a:xfrm rot="470948">
            <a:off x="5207699" y="-46267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exagone 16">
            <a:extLst>
              <a:ext uri="{FF2B5EF4-FFF2-40B4-BE49-F238E27FC236}">
                <a16:creationId xmlns:a16="http://schemas.microsoft.com/office/drawing/2014/main" id="{81DEDF2E-B22F-2715-8D44-ADEB3B604505}"/>
              </a:ext>
            </a:extLst>
          </p:cNvPr>
          <p:cNvSpPr/>
          <p:nvPr/>
        </p:nvSpPr>
        <p:spPr>
          <a:xfrm rot="470948">
            <a:off x="4758302" y="24913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Hexagone 17">
            <a:extLst>
              <a:ext uri="{FF2B5EF4-FFF2-40B4-BE49-F238E27FC236}">
                <a16:creationId xmlns:a16="http://schemas.microsoft.com/office/drawing/2014/main" id="{9F00EC93-D11B-0730-195F-A55B3FBAB0E4}"/>
              </a:ext>
            </a:extLst>
          </p:cNvPr>
          <p:cNvSpPr/>
          <p:nvPr/>
        </p:nvSpPr>
        <p:spPr>
          <a:xfrm rot="470948">
            <a:off x="3834466" y="1276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Hexagone 18">
            <a:extLst>
              <a:ext uri="{FF2B5EF4-FFF2-40B4-BE49-F238E27FC236}">
                <a16:creationId xmlns:a16="http://schemas.microsoft.com/office/drawing/2014/main" id="{67E2339F-8C17-1DCB-D79F-7C5F6004797D}"/>
              </a:ext>
            </a:extLst>
          </p:cNvPr>
          <p:cNvSpPr/>
          <p:nvPr/>
        </p:nvSpPr>
        <p:spPr>
          <a:xfrm rot="470948">
            <a:off x="6395422" y="45481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Hexagone 19">
            <a:extLst>
              <a:ext uri="{FF2B5EF4-FFF2-40B4-BE49-F238E27FC236}">
                <a16:creationId xmlns:a16="http://schemas.microsoft.com/office/drawing/2014/main" id="{3F41C1CE-C0CD-D6F8-B7E8-7F65AA8AD471}"/>
              </a:ext>
            </a:extLst>
          </p:cNvPr>
          <p:cNvSpPr/>
          <p:nvPr/>
        </p:nvSpPr>
        <p:spPr>
          <a:xfrm rot="470948">
            <a:off x="6578320" y="-995892"/>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a:extLst>
              <a:ext uri="{FF2B5EF4-FFF2-40B4-BE49-F238E27FC236}">
                <a16:creationId xmlns:a16="http://schemas.microsoft.com/office/drawing/2014/main" id="{B53A4635-3765-73EE-4D37-F1BCB0EB1621}"/>
              </a:ext>
            </a:extLst>
          </p:cNvPr>
          <p:cNvSpPr/>
          <p:nvPr/>
        </p:nvSpPr>
        <p:spPr>
          <a:xfrm rot="470948">
            <a:off x="7766042" y="-106529"/>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a:extLst>
              <a:ext uri="{FF2B5EF4-FFF2-40B4-BE49-F238E27FC236}">
                <a16:creationId xmlns:a16="http://schemas.microsoft.com/office/drawing/2014/main" id="{7057C6A3-4B0E-55DC-5CEB-6BC4CFAED5C8}"/>
              </a:ext>
            </a:extLst>
          </p:cNvPr>
          <p:cNvSpPr/>
          <p:nvPr/>
        </p:nvSpPr>
        <p:spPr>
          <a:xfrm rot="470948">
            <a:off x="3357255" y="305479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EDB1EE7-FFEE-27D7-E139-2B3513BDF1F4}"/>
              </a:ext>
            </a:extLst>
          </p:cNvPr>
          <p:cNvSpPr txBox="1"/>
          <p:nvPr/>
        </p:nvSpPr>
        <p:spPr>
          <a:xfrm rot="18270426">
            <a:off x="74029" y="1820124"/>
            <a:ext cx="7932088" cy="830997"/>
          </a:xfrm>
          <a:prstGeom prst="rect">
            <a:avLst/>
          </a:prstGeom>
          <a:noFill/>
        </p:spPr>
        <p:txBody>
          <a:bodyPr wrap="square" rtlCol="0">
            <a:spAutoFit/>
          </a:bodyPr>
          <a:lstStyle/>
          <a:p>
            <a:r>
              <a:rPr lang="fr-FR" sz="4800" b="1" dirty="0">
                <a:latin typeface="Desdemona" pitchFamily="82" charset="77"/>
              </a:rPr>
              <a:t>Saison 2023-2024</a:t>
            </a:r>
          </a:p>
        </p:txBody>
      </p:sp>
      <p:pic>
        <p:nvPicPr>
          <p:cNvPr id="1030" name="Picture 6" descr="FC Bruz I Labels FFF">
            <a:extLst>
              <a:ext uri="{FF2B5EF4-FFF2-40B4-BE49-F238E27FC236}">
                <a16:creationId xmlns:a16="http://schemas.microsoft.com/office/drawing/2014/main" id="{AEB75CAC-5415-99DB-A435-C782148487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r="53402"/>
          <a:stretch/>
        </p:blipFill>
        <p:spPr bwMode="auto">
          <a:xfrm>
            <a:off x="6554336" y="1493573"/>
            <a:ext cx="3126787" cy="4539841"/>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2248B72E-D8BA-6430-9963-4D9D47A87B4D}"/>
              </a:ext>
            </a:extLst>
          </p:cNvPr>
          <p:cNvSpPr txBox="1"/>
          <p:nvPr/>
        </p:nvSpPr>
        <p:spPr>
          <a:xfrm>
            <a:off x="5572819" y="5651288"/>
            <a:ext cx="5590639" cy="1323439"/>
          </a:xfrm>
          <a:prstGeom prst="rect">
            <a:avLst/>
          </a:prstGeom>
          <a:noFill/>
        </p:spPr>
        <p:txBody>
          <a:bodyPr wrap="square" rtlCol="0">
            <a:spAutoFit/>
          </a:bodyPr>
          <a:lstStyle/>
          <a:p>
            <a:r>
              <a:rPr lang="fr-FR" sz="8000" b="1" dirty="0">
                <a:solidFill>
                  <a:srgbClr val="FFFF00"/>
                </a:solidFill>
                <a:effectLst>
                  <a:glow rad="101600">
                    <a:schemeClr val="accent3">
                      <a:satMod val="175000"/>
                      <a:alpha val="40000"/>
                    </a:schemeClr>
                  </a:glow>
                </a:effectLst>
                <a:latin typeface="Desdemona" pitchFamily="82" charset="77"/>
              </a:rPr>
              <a:t>U16-U17-U18</a:t>
            </a:r>
          </a:p>
        </p:txBody>
      </p:sp>
      <p:sp>
        <p:nvSpPr>
          <p:cNvPr id="26" name="Hexagone 25">
            <a:extLst>
              <a:ext uri="{FF2B5EF4-FFF2-40B4-BE49-F238E27FC236}">
                <a16:creationId xmlns:a16="http://schemas.microsoft.com/office/drawing/2014/main" id="{10A0BF6E-6EEC-A3DB-30D1-F07E390E1EA5}"/>
              </a:ext>
            </a:extLst>
          </p:cNvPr>
          <p:cNvSpPr/>
          <p:nvPr/>
        </p:nvSpPr>
        <p:spPr>
          <a:xfrm rot="470948">
            <a:off x="10993510" y="583438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4717EF19-15AA-B58A-5FEF-67CF79F2FA06}"/>
              </a:ext>
            </a:extLst>
          </p:cNvPr>
          <p:cNvSpPr/>
          <p:nvPr/>
        </p:nvSpPr>
        <p:spPr>
          <a:xfrm rot="470948">
            <a:off x="9803112" y="491960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Hexagone 27">
            <a:extLst>
              <a:ext uri="{FF2B5EF4-FFF2-40B4-BE49-F238E27FC236}">
                <a16:creationId xmlns:a16="http://schemas.microsoft.com/office/drawing/2014/main" id="{BE595D2F-737C-7305-BA9E-8C636816E08E}"/>
              </a:ext>
            </a:extLst>
          </p:cNvPr>
          <p:cNvSpPr/>
          <p:nvPr/>
        </p:nvSpPr>
        <p:spPr>
          <a:xfrm rot="470948">
            <a:off x="11211922" y="4361796"/>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a:extLst>
              <a:ext uri="{FF2B5EF4-FFF2-40B4-BE49-F238E27FC236}">
                <a16:creationId xmlns:a16="http://schemas.microsoft.com/office/drawing/2014/main" id="{0C40187F-3B9C-485C-E7E7-7C7D2573A88F}"/>
              </a:ext>
            </a:extLst>
          </p:cNvPr>
          <p:cNvSpPr/>
          <p:nvPr/>
        </p:nvSpPr>
        <p:spPr>
          <a:xfrm rot="470948">
            <a:off x="9596016" y="638497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258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860" y="4514084"/>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7960134" y="5277216"/>
            <a:ext cx="180282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7908303" y="5587914"/>
            <a:ext cx="1961022" cy="523220"/>
          </a:xfrm>
          <a:prstGeom prst="rect">
            <a:avLst/>
          </a:prstGeom>
          <a:noFill/>
        </p:spPr>
        <p:txBody>
          <a:bodyPr wrap="square" rtlCol="0">
            <a:spAutoFit/>
          </a:bodyPr>
          <a:lstStyle/>
          <a:p>
            <a:pPr algn="ctr"/>
            <a:r>
              <a:rPr lang="fr-FR" sz="1400" b="1" dirty="0"/>
              <a:t>En ligne en fin de journée</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08" y="4670334"/>
            <a:ext cx="683904" cy="683904"/>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926160" y="5316665"/>
            <a:ext cx="1704333"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916617" y="5721648"/>
            <a:ext cx="1549315" cy="307777"/>
          </a:xfrm>
          <a:prstGeom prst="rect">
            <a:avLst/>
          </a:prstGeom>
          <a:noFill/>
        </p:spPr>
        <p:txBody>
          <a:bodyPr wrap="square" rtlCol="0">
            <a:spAutoFit/>
          </a:bodyPr>
          <a:lstStyle/>
          <a:p>
            <a:pPr algn="ctr"/>
            <a:r>
              <a:rPr lang="fr-FR" sz="1400" b="1" dirty="0"/>
              <a:t>19H/20H30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42" y="2528764"/>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955470" y="2900173"/>
            <a:ext cx="1426173" cy="646331"/>
          </a:xfrm>
          <a:prstGeom prst="rect">
            <a:avLst/>
          </a:prstGeom>
          <a:noFill/>
        </p:spPr>
        <p:txBody>
          <a:bodyPr wrap="square" rtlCol="0">
            <a:spAutoFit/>
          </a:bodyPr>
          <a:lstStyle/>
          <a:p>
            <a:pPr algn="ctr"/>
            <a:r>
              <a:rPr lang="fr-FR" b="1" dirty="0">
                <a:latin typeface="Desdemona" pitchFamily="82" charset="77"/>
              </a:rPr>
              <a:t>Réponse </a:t>
            </a:r>
          </a:p>
          <a:p>
            <a:pPr algn="ctr"/>
            <a:r>
              <a:rPr lang="fr-FR" b="1" dirty="0">
                <a:latin typeface="Desdemona" pitchFamily="82" charset="77"/>
              </a:rPr>
              <a:t>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793192" y="3436775"/>
            <a:ext cx="1801854" cy="1169551"/>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Samedi après-midi</a:t>
            </a:r>
          </a:p>
          <a:p>
            <a:pPr algn="ctr"/>
            <a:r>
              <a:rPr lang="fr-FR" sz="1400" b="1" dirty="0"/>
              <a:t>Dimanche matin</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7960134" y="1665574"/>
            <a:ext cx="1782943"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F954362-284E-3103-647E-1EE40F5EC0BF}"/>
              </a:ext>
            </a:extLst>
          </p:cNvPr>
          <p:cNvSpPr txBox="1"/>
          <p:nvPr/>
        </p:nvSpPr>
        <p:spPr>
          <a:xfrm>
            <a:off x="2683352" y="4215798"/>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2390122" y="4724878"/>
            <a:ext cx="2132341" cy="523220"/>
          </a:xfrm>
          <a:prstGeom prst="rect">
            <a:avLst/>
          </a:prstGeom>
          <a:noFill/>
        </p:spPr>
        <p:txBody>
          <a:bodyPr wrap="square" rtlCol="0">
            <a:spAutoFit/>
          </a:bodyPr>
          <a:lstStyle/>
          <a:p>
            <a:pPr algn="ctr"/>
            <a:r>
              <a:rPr lang="fr-FR" sz="1400" b="1" dirty="0"/>
              <a:t>Joueurs : 19H/20H30</a:t>
            </a:r>
          </a:p>
          <a:p>
            <a:pPr algn="ctr"/>
            <a:r>
              <a:rPr lang="fr-FR" sz="1400" b="1" dirty="0"/>
              <a:t>Gardiens : 19H/20H</a:t>
            </a:r>
            <a:endParaRPr lang="fr-FR" sz="1400" dirty="0"/>
          </a:p>
        </p:txBody>
      </p:sp>
      <p:pic>
        <p:nvPicPr>
          <p:cNvPr id="17" name="Picture 12" descr="Icône Football dans le style iOS Filled">
            <a:extLst>
              <a:ext uri="{FF2B5EF4-FFF2-40B4-BE49-F238E27FC236}">
                <a16:creationId xmlns:a16="http://schemas.microsoft.com/office/drawing/2014/main" id="{C3E88741-31D6-0659-854D-F8B0F43E7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64" y="333194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CD0042DD-A7BA-947F-DE41-8A893B997A4E}"/>
              </a:ext>
            </a:extLst>
          </p:cNvPr>
          <p:cNvSpPr txBox="1"/>
          <p:nvPr/>
        </p:nvSpPr>
        <p:spPr>
          <a:xfrm>
            <a:off x="1194345" y="5553947"/>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37" name="ZoneTexte 36">
            <a:extLst>
              <a:ext uri="{FF2B5EF4-FFF2-40B4-BE49-F238E27FC236}">
                <a16:creationId xmlns:a16="http://schemas.microsoft.com/office/drawing/2014/main" id="{592F3F9E-5EFA-F4CC-663A-69070CFBBEE5}"/>
              </a:ext>
            </a:extLst>
          </p:cNvPr>
          <p:cNvSpPr txBox="1"/>
          <p:nvPr/>
        </p:nvSpPr>
        <p:spPr>
          <a:xfrm>
            <a:off x="3054195" y="4504334"/>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
        <p:nvSpPr>
          <p:cNvPr id="38" name="ZoneTexte 37">
            <a:extLst>
              <a:ext uri="{FF2B5EF4-FFF2-40B4-BE49-F238E27FC236}">
                <a16:creationId xmlns:a16="http://schemas.microsoft.com/office/drawing/2014/main" id="{6E9ABE6E-0047-D5A8-F23F-946E0E386BC2}"/>
              </a:ext>
            </a:extLst>
          </p:cNvPr>
          <p:cNvSpPr txBox="1"/>
          <p:nvPr/>
        </p:nvSpPr>
        <p:spPr>
          <a:xfrm>
            <a:off x="4479501" y="3449924"/>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9" name="ZoneTexte 38">
            <a:extLst>
              <a:ext uri="{FF2B5EF4-FFF2-40B4-BE49-F238E27FC236}">
                <a16:creationId xmlns:a16="http://schemas.microsoft.com/office/drawing/2014/main" id="{9E3A3293-4BEA-43CB-028D-E2F963E9321C}"/>
              </a:ext>
            </a:extLst>
          </p:cNvPr>
          <p:cNvSpPr txBox="1"/>
          <p:nvPr/>
        </p:nvSpPr>
        <p:spPr>
          <a:xfrm>
            <a:off x="4236929" y="3959004"/>
            <a:ext cx="2132341" cy="307777"/>
          </a:xfrm>
          <a:prstGeom prst="rect">
            <a:avLst/>
          </a:prstGeom>
          <a:noFill/>
        </p:spPr>
        <p:txBody>
          <a:bodyPr wrap="square" rtlCol="0">
            <a:spAutoFit/>
          </a:bodyPr>
          <a:lstStyle/>
          <a:p>
            <a:pPr algn="ctr"/>
            <a:r>
              <a:rPr lang="fr-FR" sz="1400" b="1" dirty="0"/>
              <a:t>17H30/19H</a:t>
            </a:r>
          </a:p>
        </p:txBody>
      </p:sp>
      <p:pic>
        <p:nvPicPr>
          <p:cNvPr id="40" name="Picture 12" descr="Icône Football dans le style iOS Filled">
            <a:extLst>
              <a:ext uri="{FF2B5EF4-FFF2-40B4-BE49-F238E27FC236}">
                <a16:creationId xmlns:a16="http://schemas.microsoft.com/office/drawing/2014/main" id="{7ABA9C7D-3CBD-5C54-A9CB-E28250C9E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513" y="256607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3BB04BCB-DF2A-0337-15FF-4EE6A7D651A6}"/>
              </a:ext>
            </a:extLst>
          </p:cNvPr>
          <p:cNvSpPr txBox="1"/>
          <p:nvPr/>
        </p:nvSpPr>
        <p:spPr>
          <a:xfrm>
            <a:off x="4786026" y="3751212"/>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47" name="ZoneTexte 46">
            <a:extLst>
              <a:ext uri="{FF2B5EF4-FFF2-40B4-BE49-F238E27FC236}">
                <a16:creationId xmlns:a16="http://schemas.microsoft.com/office/drawing/2014/main" id="{08A59988-41C9-EDFB-02EE-5EF7FA240D51}"/>
              </a:ext>
            </a:extLst>
          </p:cNvPr>
          <p:cNvSpPr txBox="1"/>
          <p:nvPr/>
        </p:nvSpPr>
        <p:spPr>
          <a:xfrm>
            <a:off x="4497840" y="5262026"/>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8" name="ZoneTexte 47">
            <a:extLst>
              <a:ext uri="{FF2B5EF4-FFF2-40B4-BE49-F238E27FC236}">
                <a16:creationId xmlns:a16="http://schemas.microsoft.com/office/drawing/2014/main" id="{D7C8AA26-A347-F698-F543-363ABB2BAF44}"/>
              </a:ext>
            </a:extLst>
          </p:cNvPr>
          <p:cNvSpPr txBox="1"/>
          <p:nvPr/>
        </p:nvSpPr>
        <p:spPr>
          <a:xfrm>
            <a:off x="4255268" y="5771106"/>
            <a:ext cx="2132341" cy="307777"/>
          </a:xfrm>
          <a:prstGeom prst="rect">
            <a:avLst/>
          </a:prstGeom>
          <a:noFill/>
        </p:spPr>
        <p:txBody>
          <a:bodyPr wrap="square" rtlCol="0">
            <a:spAutoFit/>
          </a:bodyPr>
          <a:lstStyle/>
          <a:p>
            <a:pPr algn="ctr"/>
            <a:r>
              <a:rPr lang="fr-FR" sz="1400" b="1" dirty="0"/>
              <a:t>19H/20H30</a:t>
            </a:r>
          </a:p>
        </p:txBody>
      </p:sp>
      <p:pic>
        <p:nvPicPr>
          <p:cNvPr id="49" name="Picture 12" descr="Icône Football dans le style iOS Filled">
            <a:extLst>
              <a:ext uri="{FF2B5EF4-FFF2-40B4-BE49-F238E27FC236}">
                <a16:creationId xmlns:a16="http://schemas.microsoft.com/office/drawing/2014/main" id="{00579657-EF2F-CC6A-236F-49B61A5B4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852" y="43781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F61F0740-FA64-587E-1A98-BA6DC7B01174}"/>
              </a:ext>
            </a:extLst>
          </p:cNvPr>
          <p:cNvSpPr txBox="1"/>
          <p:nvPr/>
        </p:nvSpPr>
        <p:spPr>
          <a:xfrm>
            <a:off x="4492074" y="5563089"/>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2" name="ZoneTexte 51">
            <a:extLst>
              <a:ext uri="{FF2B5EF4-FFF2-40B4-BE49-F238E27FC236}">
                <a16:creationId xmlns:a16="http://schemas.microsoft.com/office/drawing/2014/main" id="{C8970F49-9D72-AC00-EF6F-2BC688CF1BCC}"/>
              </a:ext>
            </a:extLst>
          </p:cNvPr>
          <p:cNvSpPr txBox="1"/>
          <p:nvPr/>
        </p:nvSpPr>
        <p:spPr>
          <a:xfrm>
            <a:off x="6282150" y="4210789"/>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3" name="ZoneTexte 52">
            <a:extLst>
              <a:ext uri="{FF2B5EF4-FFF2-40B4-BE49-F238E27FC236}">
                <a16:creationId xmlns:a16="http://schemas.microsoft.com/office/drawing/2014/main" id="{AFD54670-ADE4-8873-854C-2C4CB3C8CFC1}"/>
              </a:ext>
            </a:extLst>
          </p:cNvPr>
          <p:cNvSpPr txBox="1"/>
          <p:nvPr/>
        </p:nvSpPr>
        <p:spPr>
          <a:xfrm>
            <a:off x="6039578" y="4719869"/>
            <a:ext cx="2132341" cy="307777"/>
          </a:xfrm>
          <a:prstGeom prst="rect">
            <a:avLst/>
          </a:prstGeom>
          <a:noFill/>
        </p:spPr>
        <p:txBody>
          <a:bodyPr wrap="square" rtlCol="0">
            <a:spAutoFit/>
          </a:bodyPr>
          <a:lstStyle/>
          <a:p>
            <a:pPr algn="ctr"/>
            <a:r>
              <a:rPr lang="fr-FR" sz="1400" b="1" dirty="0"/>
              <a:t>20H/21H30</a:t>
            </a:r>
          </a:p>
        </p:txBody>
      </p:sp>
      <p:pic>
        <p:nvPicPr>
          <p:cNvPr id="54" name="Picture 12" descr="Icône Football dans le style iOS Filled">
            <a:extLst>
              <a:ext uri="{FF2B5EF4-FFF2-40B4-BE49-F238E27FC236}">
                <a16:creationId xmlns:a16="http://schemas.microsoft.com/office/drawing/2014/main" id="{8F8CDC63-AAA7-AF2D-9F64-B925DF7A5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62" y="3326935"/>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2ABB5A4B-60B5-47CC-F1FA-95DDE633D1AA}"/>
              </a:ext>
            </a:extLst>
          </p:cNvPr>
          <p:cNvSpPr txBox="1"/>
          <p:nvPr/>
        </p:nvSpPr>
        <p:spPr>
          <a:xfrm>
            <a:off x="6276384" y="4511852"/>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6" name="ZoneTexte 55">
            <a:extLst>
              <a:ext uri="{FF2B5EF4-FFF2-40B4-BE49-F238E27FC236}">
                <a16:creationId xmlns:a16="http://schemas.microsoft.com/office/drawing/2014/main" id="{A99930A8-235F-FE02-D913-1F0A65EBD25B}"/>
              </a:ext>
            </a:extLst>
          </p:cNvPr>
          <p:cNvSpPr txBox="1"/>
          <p:nvPr/>
        </p:nvSpPr>
        <p:spPr>
          <a:xfrm>
            <a:off x="8054932" y="3452587"/>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7" name="ZoneTexte 56">
            <a:extLst>
              <a:ext uri="{FF2B5EF4-FFF2-40B4-BE49-F238E27FC236}">
                <a16:creationId xmlns:a16="http://schemas.microsoft.com/office/drawing/2014/main" id="{E230B28D-6AB2-14A8-909E-69F3ABF156F7}"/>
              </a:ext>
            </a:extLst>
          </p:cNvPr>
          <p:cNvSpPr txBox="1"/>
          <p:nvPr/>
        </p:nvSpPr>
        <p:spPr>
          <a:xfrm>
            <a:off x="7761702" y="3961667"/>
            <a:ext cx="2132341" cy="307777"/>
          </a:xfrm>
          <a:prstGeom prst="rect">
            <a:avLst/>
          </a:prstGeom>
          <a:noFill/>
        </p:spPr>
        <p:txBody>
          <a:bodyPr wrap="square" rtlCol="0">
            <a:spAutoFit/>
          </a:bodyPr>
          <a:lstStyle/>
          <a:p>
            <a:pPr algn="ctr"/>
            <a:r>
              <a:rPr lang="fr-FR" sz="1400" b="1" dirty="0"/>
              <a:t>18H45/20H</a:t>
            </a:r>
          </a:p>
        </p:txBody>
      </p:sp>
      <p:pic>
        <p:nvPicPr>
          <p:cNvPr id="58" name="Picture 12" descr="Icône Football dans le style iOS Filled">
            <a:extLst>
              <a:ext uri="{FF2B5EF4-FFF2-40B4-BE49-F238E27FC236}">
                <a16:creationId xmlns:a16="http://schemas.microsoft.com/office/drawing/2014/main" id="{8E1E50CC-4D0E-54AB-3B2D-843FBC5E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44" y="2568733"/>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71943BF3-2245-469B-0931-49FD5AC06D89}"/>
              </a:ext>
            </a:extLst>
          </p:cNvPr>
          <p:cNvSpPr txBox="1"/>
          <p:nvPr/>
        </p:nvSpPr>
        <p:spPr>
          <a:xfrm>
            <a:off x="8425775" y="3741123"/>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Tree>
    <p:extLst>
      <p:ext uri="{BB962C8B-B14F-4D97-AF65-F5344CB8AC3E}">
        <p14:creationId xmlns:p14="http://schemas.microsoft.com/office/powerpoint/2010/main" val="52598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2288172601"/>
              </p:ext>
            </p:extLst>
          </p:nvPr>
        </p:nvGraphicFramePr>
        <p:xfrm>
          <a:off x="-2" y="-1"/>
          <a:ext cx="12191970" cy="6553199"/>
        </p:xfrm>
        <a:graphic>
          <a:graphicData uri="http://schemas.openxmlformats.org/drawingml/2006/table">
            <a:tbl>
              <a:tblPr firstRow="1" bandRow="1">
                <a:tableStyleId>{5C22544A-7EE6-4342-B048-85BDC9FD1C3A}</a:tableStyleId>
              </a:tblPr>
              <a:tblGrid>
                <a:gridCol w="12191970">
                  <a:extLst>
                    <a:ext uri="{9D8B030D-6E8A-4147-A177-3AD203B41FA5}">
                      <a16:colId xmlns:a16="http://schemas.microsoft.com/office/drawing/2014/main" val="3977710195"/>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39" name="Picture 2" descr="Sticker symbole douche - TenStickers">
            <a:extLst>
              <a:ext uri="{FF2B5EF4-FFF2-40B4-BE49-F238E27FC236}">
                <a16:creationId xmlns:a16="http://schemas.microsoft.com/office/drawing/2014/main" id="{06F026BB-C8FC-78AE-A469-C85B783A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927" y="1257367"/>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EBFFF765-4B0E-7C41-674B-5E3EA6425FCB}"/>
              </a:ext>
            </a:extLst>
          </p:cNvPr>
          <p:cNvSpPr txBox="1"/>
          <p:nvPr/>
        </p:nvSpPr>
        <p:spPr>
          <a:xfrm>
            <a:off x="9003993" y="2299854"/>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pic>
        <p:nvPicPr>
          <p:cNvPr id="59" name="Image 58">
            <a:extLst>
              <a:ext uri="{FF2B5EF4-FFF2-40B4-BE49-F238E27FC236}">
                <a16:creationId xmlns:a16="http://schemas.microsoft.com/office/drawing/2014/main" id="{7BCD98D1-08D1-DDCA-2DDC-06863959DE5A}"/>
              </a:ext>
            </a:extLst>
          </p:cNvPr>
          <p:cNvPicPr>
            <a:picLocks noChangeAspect="1"/>
          </p:cNvPicPr>
          <p:nvPr/>
        </p:nvPicPr>
        <p:blipFill>
          <a:blip r:embed="rId4"/>
          <a:stretch>
            <a:fillRect/>
          </a:stretch>
        </p:blipFill>
        <p:spPr>
          <a:xfrm>
            <a:off x="437354" y="3523743"/>
            <a:ext cx="5335598" cy="280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 name="Rectangle 59">
            <a:extLst>
              <a:ext uri="{FF2B5EF4-FFF2-40B4-BE49-F238E27FC236}">
                <a16:creationId xmlns:a16="http://schemas.microsoft.com/office/drawing/2014/main" id="{DDD9D045-0A03-EC2A-442F-E335ABE00A0F}"/>
              </a:ext>
            </a:extLst>
          </p:cNvPr>
          <p:cNvSpPr/>
          <p:nvPr/>
        </p:nvSpPr>
        <p:spPr>
          <a:xfrm>
            <a:off x="4135098" y="4259451"/>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1" name="Picture 2" descr="Covoiturage - Icônes transport gratuites">
            <a:extLst>
              <a:ext uri="{FF2B5EF4-FFF2-40B4-BE49-F238E27FC236}">
                <a16:creationId xmlns:a16="http://schemas.microsoft.com/office/drawing/2014/main" id="{8E937E46-B6C7-408C-DD47-B21BCDFF51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480" y="4792842"/>
            <a:ext cx="1195082" cy="1195082"/>
          </a:xfrm>
          <a:prstGeom prst="rect">
            <a:avLst/>
          </a:prstGeom>
          <a:noFill/>
          <a:extLst>
            <a:ext uri="{909E8E84-426E-40DD-AFC4-6F175D3DCCD1}">
              <a14:hiddenFill xmlns:a14="http://schemas.microsoft.com/office/drawing/2010/main">
                <a:solidFill>
                  <a:srgbClr val="FFFFFF"/>
                </a:solidFill>
              </a14:hiddenFill>
            </a:ext>
          </a:extLst>
        </p:spPr>
      </p:pic>
      <p:sp>
        <p:nvSpPr>
          <p:cNvPr id="62" name="ZoneTexte 61">
            <a:extLst>
              <a:ext uri="{FF2B5EF4-FFF2-40B4-BE49-F238E27FC236}">
                <a16:creationId xmlns:a16="http://schemas.microsoft.com/office/drawing/2014/main" id="{D5A92D5A-FE09-48EA-4C91-6323DB10940F}"/>
              </a:ext>
            </a:extLst>
          </p:cNvPr>
          <p:cNvSpPr txBox="1"/>
          <p:nvPr/>
        </p:nvSpPr>
        <p:spPr>
          <a:xfrm>
            <a:off x="5818741" y="5836727"/>
            <a:ext cx="2027254" cy="738664"/>
          </a:xfrm>
          <a:prstGeom prst="rect">
            <a:avLst/>
          </a:prstGeom>
          <a:noFill/>
        </p:spPr>
        <p:txBody>
          <a:bodyPr wrap="square" rtlCol="0">
            <a:spAutoFit/>
          </a:bodyPr>
          <a:lstStyle/>
          <a:p>
            <a:pPr algn="ctr"/>
            <a:r>
              <a:rPr lang="fr-FR" sz="1400" b="1" dirty="0">
                <a:solidFill>
                  <a:srgbClr val="0086C2"/>
                </a:solidFill>
              </a:rPr>
              <a:t>Départ en commun du stade, rdv devant le club house</a:t>
            </a:r>
          </a:p>
        </p:txBody>
      </p:sp>
      <p:pic>
        <p:nvPicPr>
          <p:cNvPr id="63" name="Picture 4" descr="Serveur apportant de la nourriture Icône PNG transparents - StickPNG">
            <a:extLst>
              <a:ext uri="{FF2B5EF4-FFF2-40B4-BE49-F238E27FC236}">
                <a16:creationId xmlns:a16="http://schemas.microsoft.com/office/drawing/2014/main" id="{FDDDBB59-D7EF-FFDA-BA09-414249F7FA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475" y="4975750"/>
            <a:ext cx="871051" cy="871051"/>
          </a:xfrm>
          <a:prstGeom prst="rect">
            <a:avLst/>
          </a:prstGeom>
          <a:noFill/>
          <a:extLst>
            <a:ext uri="{909E8E84-426E-40DD-AFC4-6F175D3DCCD1}">
              <a14:hiddenFill xmlns:a14="http://schemas.microsoft.com/office/drawing/2010/main">
                <a:solidFill>
                  <a:srgbClr val="FFFFFF"/>
                </a:solidFill>
              </a14:hiddenFill>
            </a:ext>
          </a:extLst>
        </p:spPr>
      </p:pic>
      <p:sp>
        <p:nvSpPr>
          <p:cNvPr id="7168" name="ZoneTexte 7167">
            <a:extLst>
              <a:ext uri="{FF2B5EF4-FFF2-40B4-BE49-F238E27FC236}">
                <a16:creationId xmlns:a16="http://schemas.microsoft.com/office/drawing/2014/main" id="{8FBB6CF7-96D0-335D-95C9-F06F748F5A89}"/>
              </a:ext>
            </a:extLst>
          </p:cNvPr>
          <p:cNvSpPr txBox="1"/>
          <p:nvPr/>
        </p:nvSpPr>
        <p:spPr>
          <a:xfrm>
            <a:off x="7937614" y="5846801"/>
            <a:ext cx="2122492" cy="738664"/>
          </a:xfrm>
          <a:prstGeom prst="rect">
            <a:avLst/>
          </a:prstGeom>
          <a:noFill/>
        </p:spPr>
        <p:txBody>
          <a:bodyPr wrap="square" rtlCol="0">
            <a:spAutoFit/>
          </a:bodyPr>
          <a:lstStyle/>
          <a:p>
            <a:pPr algn="ctr"/>
            <a:r>
              <a:rPr lang="fr-FR" sz="1400" b="1" dirty="0">
                <a:solidFill>
                  <a:srgbClr val="0086C2"/>
                </a:solidFill>
              </a:rPr>
              <a:t>Rdv au niveau du bar en fin de plateau pour distribuer les gouters</a:t>
            </a:r>
          </a:p>
        </p:txBody>
      </p:sp>
      <p:cxnSp>
        <p:nvCxnSpPr>
          <p:cNvPr id="7169" name="Connecteur droit avec flèche 7168">
            <a:extLst>
              <a:ext uri="{FF2B5EF4-FFF2-40B4-BE49-F238E27FC236}">
                <a16:creationId xmlns:a16="http://schemas.microsoft.com/office/drawing/2014/main" id="{B59869A8-1925-74D2-1081-89EC150369E3}"/>
              </a:ext>
            </a:extLst>
          </p:cNvPr>
          <p:cNvCxnSpPr>
            <a:cxnSpLocks/>
          </p:cNvCxnSpPr>
          <p:nvPr/>
        </p:nvCxnSpPr>
        <p:spPr>
          <a:xfrm>
            <a:off x="2549404" y="2565747"/>
            <a:ext cx="1979233" cy="169370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71" name="Connecteur droit avec flèche 7170">
            <a:extLst>
              <a:ext uri="{FF2B5EF4-FFF2-40B4-BE49-F238E27FC236}">
                <a16:creationId xmlns:a16="http://schemas.microsoft.com/office/drawing/2014/main" id="{AC580DCF-8691-EBCD-6BF0-462F787F866C}"/>
              </a:ext>
            </a:extLst>
          </p:cNvPr>
          <p:cNvCxnSpPr>
            <a:cxnSpLocks/>
          </p:cNvCxnSpPr>
          <p:nvPr/>
        </p:nvCxnSpPr>
        <p:spPr>
          <a:xfrm flipH="1">
            <a:off x="3298864" y="3061619"/>
            <a:ext cx="3892523" cy="13806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172" name="Rectangle 7171">
            <a:extLst>
              <a:ext uri="{FF2B5EF4-FFF2-40B4-BE49-F238E27FC236}">
                <a16:creationId xmlns:a16="http://schemas.microsoft.com/office/drawing/2014/main" id="{E8B221C1-D055-00C1-E72F-5545C775231A}"/>
              </a:ext>
            </a:extLst>
          </p:cNvPr>
          <p:cNvSpPr/>
          <p:nvPr/>
        </p:nvSpPr>
        <p:spPr>
          <a:xfrm>
            <a:off x="2272648" y="4435927"/>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3" name="ZoneTexte 7172">
            <a:extLst>
              <a:ext uri="{FF2B5EF4-FFF2-40B4-BE49-F238E27FC236}">
                <a16:creationId xmlns:a16="http://schemas.microsoft.com/office/drawing/2014/main" id="{052B1C2A-036F-F2D4-1245-CECC6866C9F5}"/>
              </a:ext>
            </a:extLst>
          </p:cNvPr>
          <p:cNvSpPr txBox="1"/>
          <p:nvPr/>
        </p:nvSpPr>
        <p:spPr>
          <a:xfrm>
            <a:off x="7152262" y="2692287"/>
            <a:ext cx="1656153" cy="369332"/>
          </a:xfrm>
          <a:prstGeom prst="rect">
            <a:avLst/>
          </a:prstGeom>
          <a:noFill/>
        </p:spPr>
        <p:txBody>
          <a:bodyPr wrap="square" rtlCol="0">
            <a:spAutoFit/>
          </a:bodyPr>
          <a:lstStyle/>
          <a:p>
            <a:r>
              <a:rPr lang="fr-FR" b="1" dirty="0">
                <a:latin typeface="Desdemona" pitchFamily="82" charset="77"/>
              </a:rPr>
              <a:t>Vie du club</a:t>
            </a:r>
            <a:endParaRPr lang="fr-FR" dirty="0">
              <a:latin typeface="Desdemona" pitchFamily="82" charset="77"/>
            </a:endParaRPr>
          </a:p>
        </p:txBody>
      </p:sp>
      <p:sp>
        <p:nvSpPr>
          <p:cNvPr id="7174" name="ZoneTexte 7173">
            <a:extLst>
              <a:ext uri="{FF2B5EF4-FFF2-40B4-BE49-F238E27FC236}">
                <a16:creationId xmlns:a16="http://schemas.microsoft.com/office/drawing/2014/main" id="{F3B5DD61-2DA0-D5E2-F4B7-9C300945DE0B}"/>
              </a:ext>
            </a:extLst>
          </p:cNvPr>
          <p:cNvSpPr txBox="1"/>
          <p:nvPr/>
        </p:nvSpPr>
        <p:spPr>
          <a:xfrm>
            <a:off x="7911892" y="2883231"/>
            <a:ext cx="3013843" cy="954107"/>
          </a:xfrm>
          <a:prstGeom prst="rect">
            <a:avLst/>
          </a:prstGeom>
          <a:noFill/>
        </p:spPr>
        <p:txBody>
          <a:bodyPr wrap="square" rtlCol="0">
            <a:spAutoFit/>
          </a:bodyPr>
          <a:lstStyle/>
          <a:p>
            <a:pPr algn="ctr"/>
            <a:r>
              <a:rPr lang="fr-FR" sz="1400" b="1" dirty="0"/>
              <a:t>Pour le COVOITURAGE et la RESTAURATION de fin de plateau, nous vous demandons votre participation</a:t>
            </a:r>
            <a:endParaRPr lang="fr-FR" sz="1400" dirty="0"/>
          </a:p>
        </p:txBody>
      </p:sp>
      <p:sp>
        <p:nvSpPr>
          <p:cNvPr id="7175" name="ZoneTexte 7174">
            <a:extLst>
              <a:ext uri="{FF2B5EF4-FFF2-40B4-BE49-F238E27FC236}">
                <a16:creationId xmlns:a16="http://schemas.microsoft.com/office/drawing/2014/main" id="{BCD4427F-BC10-713E-A462-D48BB9FC01BB}"/>
              </a:ext>
            </a:extLst>
          </p:cNvPr>
          <p:cNvSpPr txBox="1"/>
          <p:nvPr/>
        </p:nvSpPr>
        <p:spPr>
          <a:xfrm>
            <a:off x="7911892" y="3742432"/>
            <a:ext cx="3013843" cy="738664"/>
          </a:xfrm>
          <a:prstGeom prst="rect">
            <a:avLst/>
          </a:prstGeom>
          <a:noFill/>
        </p:spPr>
        <p:txBody>
          <a:bodyPr wrap="square" rtlCol="0">
            <a:spAutoFit/>
          </a:bodyPr>
          <a:lstStyle/>
          <a:p>
            <a:pPr algn="ctr"/>
            <a:r>
              <a:rPr lang="fr-FR" sz="1400" b="1" u="sng" dirty="0"/>
              <a:t>Un planning de participation est établi en début de phase pour que chacun participe</a:t>
            </a:r>
          </a:p>
        </p:txBody>
      </p:sp>
      <p:sp>
        <p:nvSpPr>
          <p:cNvPr id="7176" name="ZoneTexte 7175">
            <a:extLst>
              <a:ext uri="{FF2B5EF4-FFF2-40B4-BE49-F238E27FC236}">
                <a16:creationId xmlns:a16="http://schemas.microsoft.com/office/drawing/2014/main" id="{FE1B86A8-0A01-C2D3-DABE-970184C92FCB}"/>
              </a:ext>
            </a:extLst>
          </p:cNvPr>
          <p:cNvSpPr txBox="1"/>
          <p:nvPr/>
        </p:nvSpPr>
        <p:spPr>
          <a:xfrm>
            <a:off x="7191387" y="4454079"/>
            <a:ext cx="4270585" cy="523220"/>
          </a:xfrm>
          <a:prstGeom prst="rect">
            <a:avLst/>
          </a:prstGeom>
          <a:noFill/>
        </p:spPr>
        <p:txBody>
          <a:bodyPr wrap="square" rtlCol="0">
            <a:spAutoFit/>
          </a:bodyPr>
          <a:lstStyle/>
          <a:p>
            <a:pPr algn="ctr"/>
            <a:r>
              <a:rPr lang="fr-FR" sz="1400" b="1" dirty="0">
                <a:solidFill>
                  <a:srgbClr val="FF0000"/>
                </a:solidFill>
              </a:rPr>
              <a:t>En cas d’absence, il est obligatoire de vous arranger entre vous pour vous faire remplacer</a:t>
            </a:r>
          </a:p>
        </p:txBody>
      </p:sp>
      <p:pic>
        <p:nvPicPr>
          <p:cNvPr id="1028" name="Picture 4" descr="Lavage en machine - Icônes formes et symboles gratuites">
            <a:extLst>
              <a:ext uri="{FF2B5EF4-FFF2-40B4-BE49-F238E27FC236}">
                <a16:creationId xmlns:a16="http://schemas.microsoft.com/office/drawing/2014/main" id="{C843629E-C6AD-54DF-F49E-301570538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1967" y="5229798"/>
            <a:ext cx="738665" cy="738665"/>
          </a:xfrm>
          <a:prstGeom prst="rect">
            <a:avLst/>
          </a:prstGeom>
          <a:noFill/>
          <a:extLst>
            <a:ext uri="{909E8E84-426E-40DD-AFC4-6F175D3DCCD1}">
              <a14:hiddenFill xmlns:a14="http://schemas.microsoft.com/office/drawing/2010/main">
                <a:solidFill>
                  <a:srgbClr val="FFFFFF"/>
                </a:solidFill>
              </a14:hiddenFill>
            </a:ext>
          </a:extLst>
        </p:spPr>
      </p:pic>
      <p:sp>
        <p:nvSpPr>
          <p:cNvPr id="7180" name="ZoneTexte 7179">
            <a:extLst>
              <a:ext uri="{FF2B5EF4-FFF2-40B4-BE49-F238E27FC236}">
                <a16:creationId xmlns:a16="http://schemas.microsoft.com/office/drawing/2014/main" id="{B889D63D-5F31-3CEA-EBB2-43B23C8FFF65}"/>
              </a:ext>
            </a:extLst>
          </p:cNvPr>
          <p:cNvSpPr txBox="1"/>
          <p:nvPr/>
        </p:nvSpPr>
        <p:spPr>
          <a:xfrm>
            <a:off x="9990054" y="5860374"/>
            <a:ext cx="2122492" cy="738664"/>
          </a:xfrm>
          <a:prstGeom prst="rect">
            <a:avLst/>
          </a:prstGeom>
          <a:noFill/>
        </p:spPr>
        <p:txBody>
          <a:bodyPr wrap="square" rtlCol="0">
            <a:spAutoFit/>
          </a:bodyPr>
          <a:lstStyle/>
          <a:p>
            <a:pPr algn="ctr"/>
            <a:r>
              <a:rPr lang="fr-FR" sz="1400" b="1" dirty="0">
                <a:solidFill>
                  <a:srgbClr val="0086C2"/>
                </a:solidFill>
              </a:rPr>
              <a:t>Lavage des sacs maillots </a:t>
            </a:r>
          </a:p>
          <a:p>
            <a:pPr algn="ctr"/>
            <a:r>
              <a:rPr lang="fr-FR" sz="1400" b="1" dirty="0">
                <a:solidFill>
                  <a:srgbClr val="0086C2"/>
                </a:solidFill>
              </a:rPr>
              <a:t>Retour le Mardi au plus tard</a:t>
            </a:r>
          </a:p>
        </p:txBody>
      </p:sp>
      <p:pic>
        <p:nvPicPr>
          <p:cNvPr id="7178" name="Picture 12" descr="Icône Football dans le style iOS Filled">
            <a:extLst>
              <a:ext uri="{FF2B5EF4-FFF2-40B4-BE49-F238E27FC236}">
                <a16:creationId xmlns:a16="http://schemas.microsoft.com/office/drawing/2014/main" id="{90DDB3AC-7B8D-CDC7-FA7D-2848AE6F2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049" y="1572751"/>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7179" name="ZoneTexte 7178">
            <a:extLst>
              <a:ext uri="{FF2B5EF4-FFF2-40B4-BE49-F238E27FC236}">
                <a16:creationId xmlns:a16="http://schemas.microsoft.com/office/drawing/2014/main" id="{1E3ABC00-3B54-D3F1-CBAF-F94EC64B7D5A}"/>
              </a:ext>
            </a:extLst>
          </p:cNvPr>
          <p:cNvSpPr txBox="1"/>
          <p:nvPr/>
        </p:nvSpPr>
        <p:spPr>
          <a:xfrm>
            <a:off x="2080565" y="1920452"/>
            <a:ext cx="3029369" cy="307777"/>
          </a:xfrm>
          <a:prstGeom prst="rect">
            <a:avLst/>
          </a:prstGeom>
          <a:noFill/>
        </p:spPr>
        <p:txBody>
          <a:bodyPr wrap="square" rtlCol="0">
            <a:spAutoFit/>
          </a:bodyPr>
          <a:lstStyle/>
          <a:p>
            <a:r>
              <a:rPr lang="fr-FR" sz="1400" b="1" dirty="0"/>
              <a:t>- Séance du Vendredi 18H45/20H </a:t>
            </a:r>
          </a:p>
        </p:txBody>
      </p:sp>
      <p:sp>
        <p:nvSpPr>
          <p:cNvPr id="7181" name="ZoneTexte 7180">
            <a:extLst>
              <a:ext uri="{FF2B5EF4-FFF2-40B4-BE49-F238E27FC236}">
                <a16:creationId xmlns:a16="http://schemas.microsoft.com/office/drawing/2014/main" id="{96427356-4296-A0AC-38AD-B5BFD4FE65F4}"/>
              </a:ext>
            </a:extLst>
          </p:cNvPr>
          <p:cNvSpPr txBox="1"/>
          <p:nvPr/>
        </p:nvSpPr>
        <p:spPr>
          <a:xfrm>
            <a:off x="991307" y="1922238"/>
            <a:ext cx="1124678" cy="307777"/>
          </a:xfrm>
          <a:prstGeom prst="rect">
            <a:avLst/>
          </a:prstGeom>
          <a:noFill/>
        </p:spPr>
        <p:txBody>
          <a:bodyPr wrap="square" rtlCol="0">
            <a:spAutoFit/>
          </a:bodyPr>
          <a:lstStyle/>
          <a:p>
            <a:r>
              <a:rPr lang="fr-FR" sz="1400" b="1" dirty="0">
                <a:latin typeface="Desdemona" pitchFamily="82" charset="77"/>
              </a:rPr>
              <a:t>Collective</a:t>
            </a:r>
            <a:endParaRPr lang="fr-FR" sz="1400" dirty="0">
              <a:latin typeface="Desdemona" pitchFamily="82" charset="77"/>
            </a:endParaRPr>
          </a:p>
        </p:txBody>
      </p:sp>
      <p:pic>
        <p:nvPicPr>
          <p:cNvPr id="7182" name="Image 7181">
            <a:extLst>
              <a:ext uri="{FF2B5EF4-FFF2-40B4-BE49-F238E27FC236}">
                <a16:creationId xmlns:a16="http://schemas.microsoft.com/office/drawing/2014/main" id="{E1F910EE-CF99-F0A0-C21E-75521E846532}"/>
              </a:ext>
            </a:extLst>
          </p:cNvPr>
          <p:cNvPicPr>
            <a:picLocks noChangeAspect="1"/>
          </p:cNvPicPr>
          <p:nvPr/>
        </p:nvPicPr>
        <p:blipFill>
          <a:blip r:embed="rId9"/>
          <a:stretch>
            <a:fillRect/>
          </a:stretch>
        </p:blipFill>
        <p:spPr>
          <a:xfrm>
            <a:off x="4681412" y="1648046"/>
            <a:ext cx="765831" cy="739604"/>
          </a:xfrm>
          <a:prstGeom prst="rect">
            <a:avLst/>
          </a:prstGeom>
        </p:spPr>
      </p:pic>
      <p:pic>
        <p:nvPicPr>
          <p:cNvPr id="7183" name="Image 7182">
            <a:extLst>
              <a:ext uri="{FF2B5EF4-FFF2-40B4-BE49-F238E27FC236}">
                <a16:creationId xmlns:a16="http://schemas.microsoft.com/office/drawing/2014/main" id="{687EC617-4E45-4F52-8DCD-B6E8D0D60519}"/>
              </a:ext>
            </a:extLst>
          </p:cNvPr>
          <p:cNvPicPr>
            <a:picLocks noChangeAspect="1"/>
          </p:cNvPicPr>
          <p:nvPr/>
        </p:nvPicPr>
        <p:blipFill>
          <a:blip r:embed="rId10"/>
          <a:stretch>
            <a:fillRect/>
          </a:stretch>
        </p:blipFill>
        <p:spPr>
          <a:xfrm>
            <a:off x="6332881" y="1586307"/>
            <a:ext cx="793637" cy="801343"/>
          </a:xfrm>
          <a:prstGeom prst="rect">
            <a:avLst/>
          </a:prstGeom>
        </p:spPr>
      </p:pic>
      <p:sp>
        <p:nvSpPr>
          <p:cNvPr id="7184" name="ZoneTexte 7183">
            <a:extLst>
              <a:ext uri="{FF2B5EF4-FFF2-40B4-BE49-F238E27FC236}">
                <a16:creationId xmlns:a16="http://schemas.microsoft.com/office/drawing/2014/main" id="{BE09605A-7E32-B149-A955-22BE5B931942}"/>
              </a:ext>
            </a:extLst>
          </p:cNvPr>
          <p:cNvSpPr txBox="1"/>
          <p:nvPr/>
        </p:nvSpPr>
        <p:spPr>
          <a:xfrm>
            <a:off x="5064327" y="1508207"/>
            <a:ext cx="3029369" cy="461665"/>
          </a:xfrm>
          <a:prstGeom prst="rect">
            <a:avLst/>
          </a:prstGeom>
          <a:noFill/>
        </p:spPr>
        <p:txBody>
          <a:bodyPr wrap="square" rtlCol="0">
            <a:spAutoFit/>
          </a:bodyPr>
          <a:lstStyle/>
          <a:p>
            <a:r>
              <a:rPr lang="fr-FR" sz="2400" b="1" dirty="0">
                <a:latin typeface="Desdemona" pitchFamily="82" charset="77"/>
              </a:rPr>
              <a:t>Spé 18A</a:t>
            </a:r>
            <a:endParaRPr lang="fr-FR" sz="2400" dirty="0">
              <a:latin typeface="Desdemona" pitchFamily="82" charset="77"/>
            </a:endParaRPr>
          </a:p>
        </p:txBody>
      </p:sp>
      <p:sp>
        <p:nvSpPr>
          <p:cNvPr id="7185" name="ZoneTexte 7184">
            <a:extLst>
              <a:ext uri="{FF2B5EF4-FFF2-40B4-BE49-F238E27FC236}">
                <a16:creationId xmlns:a16="http://schemas.microsoft.com/office/drawing/2014/main" id="{A9FAAF09-CF69-277B-5EC5-F0E6EA5F1E8D}"/>
              </a:ext>
            </a:extLst>
          </p:cNvPr>
          <p:cNvSpPr txBox="1"/>
          <p:nvPr/>
        </p:nvSpPr>
        <p:spPr>
          <a:xfrm>
            <a:off x="6715797" y="1486264"/>
            <a:ext cx="3029369" cy="461665"/>
          </a:xfrm>
          <a:prstGeom prst="rect">
            <a:avLst/>
          </a:prstGeom>
          <a:noFill/>
        </p:spPr>
        <p:txBody>
          <a:bodyPr wrap="square" rtlCol="0">
            <a:spAutoFit/>
          </a:bodyPr>
          <a:lstStyle/>
          <a:p>
            <a:r>
              <a:rPr lang="fr-FR" sz="2400" b="1" dirty="0">
                <a:latin typeface="Desdemona" pitchFamily="82" charset="77"/>
              </a:rPr>
              <a:t>Spé 17A</a:t>
            </a:r>
            <a:endParaRPr lang="fr-FR" sz="2400" dirty="0">
              <a:latin typeface="Desdemona" pitchFamily="82" charset="77"/>
            </a:endParaRPr>
          </a:p>
        </p:txBody>
      </p:sp>
      <p:pic>
        <p:nvPicPr>
          <p:cNvPr id="7186" name="Image 7185">
            <a:extLst>
              <a:ext uri="{FF2B5EF4-FFF2-40B4-BE49-F238E27FC236}">
                <a16:creationId xmlns:a16="http://schemas.microsoft.com/office/drawing/2014/main" id="{B127D7F7-9489-45AF-E20D-CF5052924892}"/>
              </a:ext>
            </a:extLst>
          </p:cNvPr>
          <p:cNvPicPr>
            <a:picLocks noChangeAspect="1"/>
          </p:cNvPicPr>
          <p:nvPr/>
        </p:nvPicPr>
        <p:blipFill>
          <a:blip r:embed="rId11"/>
          <a:stretch>
            <a:fillRect/>
          </a:stretch>
        </p:blipFill>
        <p:spPr>
          <a:xfrm>
            <a:off x="7843430" y="1607746"/>
            <a:ext cx="766032" cy="744900"/>
          </a:xfrm>
          <a:prstGeom prst="rect">
            <a:avLst/>
          </a:prstGeom>
        </p:spPr>
      </p:pic>
      <p:pic>
        <p:nvPicPr>
          <p:cNvPr id="7187" name="Image 7186">
            <a:extLst>
              <a:ext uri="{FF2B5EF4-FFF2-40B4-BE49-F238E27FC236}">
                <a16:creationId xmlns:a16="http://schemas.microsoft.com/office/drawing/2014/main" id="{CC530F85-4341-4E9C-B53C-AEEDDADCEF67}"/>
              </a:ext>
            </a:extLst>
          </p:cNvPr>
          <p:cNvPicPr>
            <a:picLocks noChangeAspect="1"/>
          </p:cNvPicPr>
          <p:nvPr/>
        </p:nvPicPr>
        <p:blipFill>
          <a:blip r:embed="rId12"/>
          <a:stretch>
            <a:fillRect/>
          </a:stretch>
        </p:blipFill>
        <p:spPr>
          <a:xfrm>
            <a:off x="9276716" y="1612011"/>
            <a:ext cx="731385" cy="711210"/>
          </a:xfrm>
          <a:prstGeom prst="rect">
            <a:avLst/>
          </a:prstGeom>
        </p:spPr>
      </p:pic>
      <p:sp>
        <p:nvSpPr>
          <p:cNvPr id="7188" name="ZoneTexte 7187">
            <a:extLst>
              <a:ext uri="{FF2B5EF4-FFF2-40B4-BE49-F238E27FC236}">
                <a16:creationId xmlns:a16="http://schemas.microsoft.com/office/drawing/2014/main" id="{8520AFDF-BE8B-ADC3-CE45-0FC6E8056D2E}"/>
              </a:ext>
            </a:extLst>
          </p:cNvPr>
          <p:cNvSpPr txBox="1"/>
          <p:nvPr/>
        </p:nvSpPr>
        <p:spPr>
          <a:xfrm>
            <a:off x="8266008" y="1484732"/>
            <a:ext cx="3029369" cy="461665"/>
          </a:xfrm>
          <a:prstGeom prst="rect">
            <a:avLst/>
          </a:prstGeom>
          <a:noFill/>
        </p:spPr>
        <p:txBody>
          <a:bodyPr wrap="square" rtlCol="0">
            <a:spAutoFit/>
          </a:bodyPr>
          <a:lstStyle/>
          <a:p>
            <a:r>
              <a:rPr lang="fr-FR" sz="2400" b="1" dirty="0">
                <a:latin typeface="Desdemona" pitchFamily="82" charset="77"/>
              </a:rPr>
              <a:t>Spé 16A</a:t>
            </a:r>
            <a:endParaRPr lang="fr-FR" sz="2400" dirty="0">
              <a:latin typeface="Desdemona" pitchFamily="82" charset="77"/>
            </a:endParaRPr>
          </a:p>
        </p:txBody>
      </p:sp>
      <p:sp>
        <p:nvSpPr>
          <p:cNvPr id="7189" name="ZoneTexte 7188">
            <a:extLst>
              <a:ext uri="{FF2B5EF4-FFF2-40B4-BE49-F238E27FC236}">
                <a16:creationId xmlns:a16="http://schemas.microsoft.com/office/drawing/2014/main" id="{39E22B82-37DC-C31F-D497-D36F0DECF3E7}"/>
              </a:ext>
            </a:extLst>
          </p:cNvPr>
          <p:cNvSpPr txBox="1"/>
          <p:nvPr/>
        </p:nvSpPr>
        <p:spPr>
          <a:xfrm>
            <a:off x="9642408" y="1440426"/>
            <a:ext cx="3029369" cy="461665"/>
          </a:xfrm>
          <a:prstGeom prst="rect">
            <a:avLst/>
          </a:prstGeom>
          <a:noFill/>
        </p:spPr>
        <p:txBody>
          <a:bodyPr wrap="square" rtlCol="0">
            <a:spAutoFit/>
          </a:bodyPr>
          <a:lstStyle/>
          <a:p>
            <a:r>
              <a:rPr lang="fr-FR" sz="2400" b="1" dirty="0">
                <a:latin typeface="Desdemona" pitchFamily="82" charset="77"/>
              </a:rPr>
              <a:t>Spé 18</a:t>
            </a:r>
            <a:endParaRPr lang="fr-FR" sz="2400" dirty="0">
              <a:latin typeface="Desdemona" pitchFamily="82" charset="77"/>
            </a:endParaRPr>
          </a:p>
        </p:txBody>
      </p:sp>
      <p:pic>
        <p:nvPicPr>
          <p:cNvPr id="7190" name="Picture 2" descr="Des documents - Icônes fichiers et dossiers gratuites">
            <a:extLst>
              <a:ext uri="{FF2B5EF4-FFF2-40B4-BE49-F238E27FC236}">
                <a16:creationId xmlns:a16="http://schemas.microsoft.com/office/drawing/2014/main" id="{ED2A63F7-BED1-6577-1F98-90F2A25EB0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0789" y="2170975"/>
            <a:ext cx="304490" cy="304490"/>
          </a:xfrm>
          <a:prstGeom prst="rect">
            <a:avLst/>
          </a:prstGeom>
          <a:noFill/>
          <a:extLst>
            <a:ext uri="{909E8E84-426E-40DD-AFC4-6F175D3DCCD1}">
              <a14:hiddenFill xmlns:a14="http://schemas.microsoft.com/office/drawing/2010/main">
                <a:solidFill>
                  <a:srgbClr val="FFFFFF"/>
                </a:solidFill>
              </a14:hiddenFill>
            </a:ext>
          </a:extLst>
        </p:spPr>
      </p:pic>
      <p:sp>
        <p:nvSpPr>
          <p:cNvPr id="7191" name="ZoneTexte 7190">
            <a:extLst>
              <a:ext uri="{FF2B5EF4-FFF2-40B4-BE49-F238E27FC236}">
                <a16:creationId xmlns:a16="http://schemas.microsoft.com/office/drawing/2014/main" id="{89FB9743-A996-951D-0FDA-680D585AA1B1}"/>
              </a:ext>
            </a:extLst>
          </p:cNvPr>
          <p:cNvSpPr txBox="1"/>
          <p:nvPr/>
        </p:nvSpPr>
        <p:spPr>
          <a:xfrm>
            <a:off x="999762" y="2228229"/>
            <a:ext cx="1397374" cy="307777"/>
          </a:xfrm>
          <a:prstGeom prst="rect">
            <a:avLst/>
          </a:prstGeom>
          <a:noFill/>
        </p:spPr>
        <p:txBody>
          <a:bodyPr wrap="square" rtlCol="0">
            <a:spAutoFit/>
          </a:bodyPr>
          <a:lstStyle/>
          <a:p>
            <a:r>
              <a:rPr lang="fr-FR" sz="1400" b="1" dirty="0">
                <a:latin typeface="Desdemona" pitchFamily="82" charset="77"/>
              </a:rPr>
              <a:t>Convocations</a:t>
            </a:r>
            <a:endParaRPr lang="fr-FR" sz="1400" dirty="0">
              <a:latin typeface="Desdemona" pitchFamily="82" charset="77"/>
            </a:endParaRPr>
          </a:p>
        </p:txBody>
      </p:sp>
      <p:sp>
        <p:nvSpPr>
          <p:cNvPr id="7192" name="ZoneTexte 7191">
            <a:extLst>
              <a:ext uri="{FF2B5EF4-FFF2-40B4-BE49-F238E27FC236}">
                <a16:creationId xmlns:a16="http://schemas.microsoft.com/office/drawing/2014/main" id="{643AE77D-3D0C-91FE-CD58-FF6A811908E0}"/>
              </a:ext>
            </a:extLst>
          </p:cNvPr>
          <p:cNvSpPr txBox="1"/>
          <p:nvPr/>
        </p:nvSpPr>
        <p:spPr>
          <a:xfrm>
            <a:off x="2472334" y="2169331"/>
            <a:ext cx="3029369" cy="307777"/>
          </a:xfrm>
          <a:prstGeom prst="rect">
            <a:avLst/>
          </a:prstGeom>
          <a:noFill/>
        </p:spPr>
        <p:txBody>
          <a:bodyPr wrap="square" rtlCol="0">
            <a:spAutoFit/>
          </a:bodyPr>
          <a:lstStyle/>
          <a:p>
            <a:r>
              <a:rPr lang="fr-FR" sz="1400" b="1" dirty="0"/>
              <a:t>- A la suite de la séance</a:t>
            </a:r>
          </a:p>
        </p:txBody>
      </p:sp>
      <p:pic>
        <p:nvPicPr>
          <p:cNvPr id="7193" name="Image 7192">
            <a:extLst>
              <a:ext uri="{FF2B5EF4-FFF2-40B4-BE49-F238E27FC236}">
                <a16:creationId xmlns:a16="http://schemas.microsoft.com/office/drawing/2014/main" id="{D52EA74C-38DB-2950-2AFE-77DEBB38CCC9}"/>
              </a:ext>
            </a:extLst>
          </p:cNvPr>
          <p:cNvPicPr>
            <a:picLocks noChangeAspect="1"/>
          </p:cNvPicPr>
          <p:nvPr/>
        </p:nvPicPr>
        <p:blipFill>
          <a:blip r:embed="rId14"/>
          <a:stretch>
            <a:fillRect/>
          </a:stretch>
        </p:blipFill>
        <p:spPr>
          <a:xfrm>
            <a:off x="1003221" y="1677679"/>
            <a:ext cx="75198" cy="827180"/>
          </a:xfrm>
          <a:prstGeom prst="rect">
            <a:avLst/>
          </a:prstGeom>
        </p:spPr>
      </p:pic>
    </p:spTree>
    <p:extLst>
      <p:ext uri="{BB962C8B-B14F-4D97-AF65-F5344CB8AC3E}">
        <p14:creationId xmlns:p14="http://schemas.microsoft.com/office/powerpoint/2010/main" val="27417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860" y="4514084"/>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8106804" y="5277216"/>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7908303" y="5587914"/>
            <a:ext cx="1961022" cy="523220"/>
          </a:xfrm>
          <a:prstGeom prst="rect">
            <a:avLst/>
          </a:prstGeom>
          <a:noFill/>
        </p:spPr>
        <p:txBody>
          <a:bodyPr wrap="square" rtlCol="0">
            <a:spAutoFit/>
          </a:bodyPr>
          <a:lstStyle/>
          <a:p>
            <a:pPr algn="ctr"/>
            <a:r>
              <a:rPr lang="fr-FR" sz="1400" b="1" dirty="0"/>
              <a:t>En ligne en fin de journée</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08" y="4670334"/>
            <a:ext cx="683904" cy="683904"/>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926160" y="5316665"/>
            <a:ext cx="1704333"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916617" y="5721648"/>
            <a:ext cx="1549315" cy="307777"/>
          </a:xfrm>
          <a:prstGeom prst="rect">
            <a:avLst/>
          </a:prstGeom>
          <a:noFill/>
        </p:spPr>
        <p:txBody>
          <a:bodyPr wrap="square" rtlCol="0">
            <a:spAutoFit/>
          </a:bodyPr>
          <a:lstStyle/>
          <a:p>
            <a:pPr algn="ctr"/>
            <a:r>
              <a:rPr lang="fr-FR" sz="1400" b="1" dirty="0"/>
              <a:t>19H/20H30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42" y="2528764"/>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955470" y="2900173"/>
            <a:ext cx="1426173" cy="646331"/>
          </a:xfrm>
          <a:prstGeom prst="rect">
            <a:avLst/>
          </a:prstGeom>
          <a:noFill/>
        </p:spPr>
        <p:txBody>
          <a:bodyPr wrap="square" rtlCol="0">
            <a:spAutoFit/>
          </a:bodyPr>
          <a:lstStyle/>
          <a:p>
            <a:pPr algn="ctr"/>
            <a:r>
              <a:rPr lang="fr-FR" b="1" dirty="0">
                <a:latin typeface="Desdemona" pitchFamily="82" charset="77"/>
              </a:rPr>
              <a:t>Réponse </a:t>
            </a:r>
          </a:p>
          <a:p>
            <a:pPr algn="ctr"/>
            <a:r>
              <a:rPr lang="fr-FR" b="1" dirty="0">
                <a:latin typeface="Desdemona" pitchFamily="82" charset="77"/>
              </a:rPr>
              <a:t>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793192" y="3436775"/>
            <a:ext cx="1801854" cy="1169551"/>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Samedi après-midi</a:t>
            </a:r>
          </a:p>
          <a:p>
            <a:pPr algn="ctr"/>
            <a:r>
              <a:rPr lang="fr-FR" sz="1400" b="1" dirty="0"/>
              <a:t>Dimanche matin</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9750429" y="1665574"/>
            <a:ext cx="1782943"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F954362-284E-3103-647E-1EE40F5EC0BF}"/>
              </a:ext>
            </a:extLst>
          </p:cNvPr>
          <p:cNvSpPr txBox="1"/>
          <p:nvPr/>
        </p:nvSpPr>
        <p:spPr>
          <a:xfrm>
            <a:off x="2683352" y="4215798"/>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2390122" y="4724878"/>
            <a:ext cx="2132341" cy="523220"/>
          </a:xfrm>
          <a:prstGeom prst="rect">
            <a:avLst/>
          </a:prstGeom>
          <a:noFill/>
        </p:spPr>
        <p:txBody>
          <a:bodyPr wrap="square" rtlCol="0">
            <a:spAutoFit/>
          </a:bodyPr>
          <a:lstStyle/>
          <a:p>
            <a:pPr algn="ctr"/>
            <a:r>
              <a:rPr lang="fr-FR" sz="1400" b="1" dirty="0"/>
              <a:t>Joueurs : 19H/20H30</a:t>
            </a:r>
          </a:p>
          <a:p>
            <a:pPr algn="ctr"/>
            <a:r>
              <a:rPr lang="fr-FR" sz="1400" b="1" dirty="0"/>
              <a:t>Gardiens : 19H/20H</a:t>
            </a:r>
            <a:endParaRPr lang="fr-FR" sz="1400" dirty="0"/>
          </a:p>
        </p:txBody>
      </p:sp>
      <p:pic>
        <p:nvPicPr>
          <p:cNvPr id="17" name="Picture 12" descr="Icône Football dans le style iOS Filled">
            <a:extLst>
              <a:ext uri="{FF2B5EF4-FFF2-40B4-BE49-F238E27FC236}">
                <a16:creationId xmlns:a16="http://schemas.microsoft.com/office/drawing/2014/main" id="{C3E88741-31D6-0659-854D-F8B0F43E7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64" y="333194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CD0042DD-A7BA-947F-DE41-8A893B997A4E}"/>
              </a:ext>
            </a:extLst>
          </p:cNvPr>
          <p:cNvSpPr txBox="1"/>
          <p:nvPr/>
        </p:nvSpPr>
        <p:spPr>
          <a:xfrm>
            <a:off x="1194345" y="5553947"/>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37" name="ZoneTexte 36">
            <a:extLst>
              <a:ext uri="{FF2B5EF4-FFF2-40B4-BE49-F238E27FC236}">
                <a16:creationId xmlns:a16="http://schemas.microsoft.com/office/drawing/2014/main" id="{592F3F9E-5EFA-F4CC-663A-69070CFBBEE5}"/>
              </a:ext>
            </a:extLst>
          </p:cNvPr>
          <p:cNvSpPr txBox="1"/>
          <p:nvPr/>
        </p:nvSpPr>
        <p:spPr>
          <a:xfrm>
            <a:off x="3054195" y="4504334"/>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
        <p:nvSpPr>
          <p:cNvPr id="38" name="ZoneTexte 37">
            <a:extLst>
              <a:ext uri="{FF2B5EF4-FFF2-40B4-BE49-F238E27FC236}">
                <a16:creationId xmlns:a16="http://schemas.microsoft.com/office/drawing/2014/main" id="{6E9ABE6E-0047-D5A8-F23F-946E0E386BC2}"/>
              </a:ext>
            </a:extLst>
          </p:cNvPr>
          <p:cNvSpPr txBox="1"/>
          <p:nvPr/>
        </p:nvSpPr>
        <p:spPr>
          <a:xfrm>
            <a:off x="4479501" y="3449924"/>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9" name="ZoneTexte 38">
            <a:extLst>
              <a:ext uri="{FF2B5EF4-FFF2-40B4-BE49-F238E27FC236}">
                <a16:creationId xmlns:a16="http://schemas.microsoft.com/office/drawing/2014/main" id="{9E3A3293-4BEA-43CB-028D-E2F963E9321C}"/>
              </a:ext>
            </a:extLst>
          </p:cNvPr>
          <p:cNvSpPr txBox="1"/>
          <p:nvPr/>
        </p:nvSpPr>
        <p:spPr>
          <a:xfrm>
            <a:off x="4236929" y="3959004"/>
            <a:ext cx="2132341" cy="307777"/>
          </a:xfrm>
          <a:prstGeom prst="rect">
            <a:avLst/>
          </a:prstGeom>
          <a:noFill/>
        </p:spPr>
        <p:txBody>
          <a:bodyPr wrap="square" rtlCol="0">
            <a:spAutoFit/>
          </a:bodyPr>
          <a:lstStyle/>
          <a:p>
            <a:pPr algn="ctr"/>
            <a:r>
              <a:rPr lang="fr-FR" sz="1400" b="1" dirty="0"/>
              <a:t>17H30/19H</a:t>
            </a:r>
          </a:p>
        </p:txBody>
      </p:sp>
      <p:pic>
        <p:nvPicPr>
          <p:cNvPr id="40" name="Picture 12" descr="Icône Football dans le style iOS Filled">
            <a:extLst>
              <a:ext uri="{FF2B5EF4-FFF2-40B4-BE49-F238E27FC236}">
                <a16:creationId xmlns:a16="http://schemas.microsoft.com/office/drawing/2014/main" id="{7ABA9C7D-3CBD-5C54-A9CB-E28250C9E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513" y="256607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3BB04BCB-DF2A-0337-15FF-4EE6A7D651A6}"/>
              </a:ext>
            </a:extLst>
          </p:cNvPr>
          <p:cNvSpPr txBox="1"/>
          <p:nvPr/>
        </p:nvSpPr>
        <p:spPr>
          <a:xfrm>
            <a:off x="4786026" y="3751212"/>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47" name="ZoneTexte 46">
            <a:extLst>
              <a:ext uri="{FF2B5EF4-FFF2-40B4-BE49-F238E27FC236}">
                <a16:creationId xmlns:a16="http://schemas.microsoft.com/office/drawing/2014/main" id="{08A59988-41C9-EDFB-02EE-5EF7FA240D51}"/>
              </a:ext>
            </a:extLst>
          </p:cNvPr>
          <p:cNvSpPr txBox="1"/>
          <p:nvPr/>
        </p:nvSpPr>
        <p:spPr>
          <a:xfrm>
            <a:off x="4497840" y="5262026"/>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8" name="ZoneTexte 47">
            <a:extLst>
              <a:ext uri="{FF2B5EF4-FFF2-40B4-BE49-F238E27FC236}">
                <a16:creationId xmlns:a16="http://schemas.microsoft.com/office/drawing/2014/main" id="{D7C8AA26-A347-F698-F543-363ABB2BAF44}"/>
              </a:ext>
            </a:extLst>
          </p:cNvPr>
          <p:cNvSpPr txBox="1"/>
          <p:nvPr/>
        </p:nvSpPr>
        <p:spPr>
          <a:xfrm>
            <a:off x="4255268" y="5771106"/>
            <a:ext cx="2132341" cy="307777"/>
          </a:xfrm>
          <a:prstGeom prst="rect">
            <a:avLst/>
          </a:prstGeom>
          <a:noFill/>
        </p:spPr>
        <p:txBody>
          <a:bodyPr wrap="square" rtlCol="0">
            <a:spAutoFit/>
          </a:bodyPr>
          <a:lstStyle/>
          <a:p>
            <a:pPr algn="ctr"/>
            <a:r>
              <a:rPr lang="fr-FR" sz="1400" b="1" dirty="0"/>
              <a:t>19H/20H30</a:t>
            </a:r>
          </a:p>
        </p:txBody>
      </p:sp>
      <p:pic>
        <p:nvPicPr>
          <p:cNvPr id="49" name="Picture 12" descr="Icône Football dans le style iOS Filled">
            <a:extLst>
              <a:ext uri="{FF2B5EF4-FFF2-40B4-BE49-F238E27FC236}">
                <a16:creationId xmlns:a16="http://schemas.microsoft.com/office/drawing/2014/main" id="{00579657-EF2F-CC6A-236F-49B61A5B4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852" y="43781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F61F0740-FA64-587E-1A98-BA6DC7B01174}"/>
              </a:ext>
            </a:extLst>
          </p:cNvPr>
          <p:cNvSpPr txBox="1"/>
          <p:nvPr/>
        </p:nvSpPr>
        <p:spPr>
          <a:xfrm>
            <a:off x="4492074" y="5563089"/>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2" name="ZoneTexte 51">
            <a:extLst>
              <a:ext uri="{FF2B5EF4-FFF2-40B4-BE49-F238E27FC236}">
                <a16:creationId xmlns:a16="http://schemas.microsoft.com/office/drawing/2014/main" id="{C8970F49-9D72-AC00-EF6F-2BC688CF1BCC}"/>
              </a:ext>
            </a:extLst>
          </p:cNvPr>
          <p:cNvSpPr txBox="1"/>
          <p:nvPr/>
        </p:nvSpPr>
        <p:spPr>
          <a:xfrm>
            <a:off x="6282150" y="4210789"/>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3" name="ZoneTexte 52">
            <a:extLst>
              <a:ext uri="{FF2B5EF4-FFF2-40B4-BE49-F238E27FC236}">
                <a16:creationId xmlns:a16="http://schemas.microsoft.com/office/drawing/2014/main" id="{AFD54670-ADE4-8873-854C-2C4CB3C8CFC1}"/>
              </a:ext>
            </a:extLst>
          </p:cNvPr>
          <p:cNvSpPr txBox="1"/>
          <p:nvPr/>
        </p:nvSpPr>
        <p:spPr>
          <a:xfrm>
            <a:off x="6039578" y="4719869"/>
            <a:ext cx="2132341" cy="307777"/>
          </a:xfrm>
          <a:prstGeom prst="rect">
            <a:avLst/>
          </a:prstGeom>
          <a:noFill/>
        </p:spPr>
        <p:txBody>
          <a:bodyPr wrap="square" rtlCol="0">
            <a:spAutoFit/>
          </a:bodyPr>
          <a:lstStyle/>
          <a:p>
            <a:pPr algn="ctr"/>
            <a:r>
              <a:rPr lang="fr-FR" sz="1400" b="1" dirty="0"/>
              <a:t>20H/21H30</a:t>
            </a:r>
          </a:p>
        </p:txBody>
      </p:sp>
      <p:pic>
        <p:nvPicPr>
          <p:cNvPr id="54" name="Picture 12" descr="Icône Football dans le style iOS Filled">
            <a:extLst>
              <a:ext uri="{FF2B5EF4-FFF2-40B4-BE49-F238E27FC236}">
                <a16:creationId xmlns:a16="http://schemas.microsoft.com/office/drawing/2014/main" id="{8F8CDC63-AAA7-AF2D-9F64-B925DF7A5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62" y="3326935"/>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2ABB5A4B-60B5-47CC-F1FA-95DDE633D1AA}"/>
              </a:ext>
            </a:extLst>
          </p:cNvPr>
          <p:cNvSpPr txBox="1"/>
          <p:nvPr/>
        </p:nvSpPr>
        <p:spPr>
          <a:xfrm>
            <a:off x="6276384" y="4511852"/>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6" name="ZoneTexte 55">
            <a:extLst>
              <a:ext uri="{FF2B5EF4-FFF2-40B4-BE49-F238E27FC236}">
                <a16:creationId xmlns:a16="http://schemas.microsoft.com/office/drawing/2014/main" id="{A99930A8-235F-FE02-D913-1F0A65EBD25B}"/>
              </a:ext>
            </a:extLst>
          </p:cNvPr>
          <p:cNvSpPr txBox="1"/>
          <p:nvPr/>
        </p:nvSpPr>
        <p:spPr>
          <a:xfrm>
            <a:off x="8054932" y="3452587"/>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7" name="ZoneTexte 56">
            <a:extLst>
              <a:ext uri="{FF2B5EF4-FFF2-40B4-BE49-F238E27FC236}">
                <a16:creationId xmlns:a16="http://schemas.microsoft.com/office/drawing/2014/main" id="{E230B28D-6AB2-14A8-909E-69F3ABF156F7}"/>
              </a:ext>
            </a:extLst>
          </p:cNvPr>
          <p:cNvSpPr txBox="1"/>
          <p:nvPr/>
        </p:nvSpPr>
        <p:spPr>
          <a:xfrm>
            <a:off x="7761702" y="3961667"/>
            <a:ext cx="2132341" cy="307777"/>
          </a:xfrm>
          <a:prstGeom prst="rect">
            <a:avLst/>
          </a:prstGeom>
          <a:noFill/>
        </p:spPr>
        <p:txBody>
          <a:bodyPr wrap="square" rtlCol="0">
            <a:spAutoFit/>
          </a:bodyPr>
          <a:lstStyle/>
          <a:p>
            <a:pPr algn="ctr"/>
            <a:r>
              <a:rPr lang="fr-FR" sz="1400" b="1" dirty="0"/>
              <a:t>18H45/20H</a:t>
            </a:r>
          </a:p>
        </p:txBody>
      </p:sp>
      <p:pic>
        <p:nvPicPr>
          <p:cNvPr id="58" name="Picture 12" descr="Icône Football dans le style iOS Filled">
            <a:extLst>
              <a:ext uri="{FF2B5EF4-FFF2-40B4-BE49-F238E27FC236}">
                <a16:creationId xmlns:a16="http://schemas.microsoft.com/office/drawing/2014/main" id="{8E1E50CC-4D0E-54AB-3B2D-843FBC5E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44" y="2568733"/>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71943BF3-2245-469B-0931-49FD5AC06D89}"/>
              </a:ext>
            </a:extLst>
          </p:cNvPr>
          <p:cNvSpPr txBox="1"/>
          <p:nvPr/>
        </p:nvSpPr>
        <p:spPr>
          <a:xfrm>
            <a:off x="8425775" y="3741123"/>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Tree>
    <p:extLst>
      <p:ext uri="{BB962C8B-B14F-4D97-AF65-F5344CB8AC3E}">
        <p14:creationId xmlns:p14="http://schemas.microsoft.com/office/powerpoint/2010/main" val="42044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3"/>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3553666800"/>
              </p:ext>
            </p:extLst>
          </p:nvPr>
        </p:nvGraphicFramePr>
        <p:xfrm>
          <a:off x="-1" y="-1"/>
          <a:ext cx="12191990" cy="6553199"/>
        </p:xfrm>
        <a:graphic>
          <a:graphicData uri="http://schemas.openxmlformats.org/drawingml/2006/table">
            <a:tbl>
              <a:tblPr firstRow="1" bandRow="1">
                <a:tableStyleId>{5C22544A-7EE6-4342-B048-85BDC9FD1C3A}</a:tableStyleId>
              </a:tblPr>
              <a:tblGrid>
                <a:gridCol w="6095995">
                  <a:extLst>
                    <a:ext uri="{9D8B030D-6E8A-4147-A177-3AD203B41FA5}">
                      <a16:colId xmlns:a16="http://schemas.microsoft.com/office/drawing/2014/main" val="2021536379"/>
                    </a:ext>
                  </a:extLst>
                </a:gridCol>
                <a:gridCol w="6095995">
                  <a:extLst>
                    <a:ext uri="{9D8B030D-6E8A-4147-A177-3AD203B41FA5}">
                      <a16:colId xmlns:a16="http://schemas.microsoft.com/office/drawing/2014/main" val="2092767784"/>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DIMANCHE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gridSpan="2">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fr-FR"/>
                    </a:p>
                  </a:txBody>
                  <a:tcPr/>
                </a:tc>
                <a:extLst>
                  <a:ext uri="{0D108BD9-81ED-4DB2-BD59-A6C34878D82A}">
                    <a16:rowId xmlns:a16="http://schemas.microsoft.com/office/drawing/2014/main" val="19172348"/>
                  </a:ext>
                </a:extLst>
              </a:tr>
            </a:tbl>
          </a:graphicData>
        </a:graphic>
      </p:graphicFrame>
      <p:pic>
        <p:nvPicPr>
          <p:cNvPr id="11" name="Picture 2" descr="Obligation d'utiliser un logiciel de caisse certifié">
            <a:extLst>
              <a:ext uri="{FF2B5EF4-FFF2-40B4-BE49-F238E27FC236}">
                <a16:creationId xmlns:a16="http://schemas.microsoft.com/office/drawing/2014/main" id="{4524F3BD-22CA-381C-AF56-A2029531C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2561" y="1174907"/>
            <a:ext cx="1509338" cy="150933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DDF73EB4-912B-7829-AD8F-6EA36D22956A}"/>
              </a:ext>
            </a:extLst>
          </p:cNvPr>
          <p:cNvSpPr txBox="1"/>
          <p:nvPr/>
        </p:nvSpPr>
        <p:spPr>
          <a:xfrm>
            <a:off x="6073888" y="2663749"/>
            <a:ext cx="7896022" cy="923330"/>
          </a:xfrm>
          <a:prstGeom prst="rect">
            <a:avLst/>
          </a:prstGeom>
          <a:noFill/>
        </p:spPr>
        <p:txBody>
          <a:bodyPr wrap="square" rtlCol="0">
            <a:spAutoFit/>
          </a:bodyPr>
          <a:lstStyle/>
          <a:p>
            <a:r>
              <a:rPr lang="fr-FR" b="1" dirty="0">
                <a:solidFill>
                  <a:srgbClr val="0086C2"/>
                </a:solidFill>
              </a:rPr>
              <a:t>- Venir habillé avec le survêtement du club au rendez-vous</a:t>
            </a:r>
          </a:p>
          <a:p>
            <a:pPr marL="342900" indent="-342900">
              <a:buFontTx/>
              <a:buChar char="-"/>
            </a:pPr>
            <a:r>
              <a:rPr lang="fr-FR" b="1" dirty="0">
                <a:solidFill>
                  <a:srgbClr val="0086C2"/>
                </a:solidFill>
              </a:rPr>
              <a:t>Se changer ensemble dans les vestiaires (temps prévu pour)</a:t>
            </a:r>
          </a:p>
          <a:p>
            <a:pPr marL="342900" indent="-342900">
              <a:buFontTx/>
              <a:buChar char="-"/>
            </a:pPr>
            <a:r>
              <a:rPr lang="fr-FR" b="1" dirty="0">
                <a:solidFill>
                  <a:srgbClr val="0086C2"/>
                </a:solidFill>
              </a:rPr>
              <a:t>Respect du planning d’aide au bar et/ou co-voiturage ! </a:t>
            </a:r>
          </a:p>
        </p:txBody>
      </p:sp>
      <p:sp>
        <p:nvSpPr>
          <p:cNvPr id="18" name="ZoneTexte 17">
            <a:extLst>
              <a:ext uri="{FF2B5EF4-FFF2-40B4-BE49-F238E27FC236}">
                <a16:creationId xmlns:a16="http://schemas.microsoft.com/office/drawing/2014/main" id="{3CA5BB75-4FF7-7B91-232A-4AAC812DAC8B}"/>
              </a:ext>
            </a:extLst>
          </p:cNvPr>
          <p:cNvSpPr txBox="1"/>
          <p:nvPr/>
        </p:nvSpPr>
        <p:spPr>
          <a:xfrm>
            <a:off x="6449556" y="3492811"/>
            <a:ext cx="5742432" cy="646331"/>
          </a:xfrm>
          <a:prstGeom prst="rect">
            <a:avLst/>
          </a:prstGeom>
          <a:noFill/>
        </p:spPr>
        <p:txBody>
          <a:bodyPr wrap="square" rtlCol="0">
            <a:spAutoFit/>
          </a:bodyPr>
          <a:lstStyle/>
          <a:p>
            <a:r>
              <a:rPr lang="fr-FR" b="1" dirty="0">
                <a:solidFill>
                  <a:srgbClr val="FF0000"/>
                </a:solidFill>
              </a:rPr>
              <a:t>Si je ne peux pas le respecter je dois trouver un remplaçant sous peine de sanctionner mon enfant…</a:t>
            </a:r>
          </a:p>
        </p:txBody>
      </p:sp>
      <p:pic>
        <p:nvPicPr>
          <p:cNvPr id="4098" name="Picture 2" descr="Encouragement Icon #422796 - Free Icons Library">
            <a:extLst>
              <a:ext uri="{FF2B5EF4-FFF2-40B4-BE49-F238E27FC236}">
                <a16:creationId xmlns:a16="http://schemas.microsoft.com/office/drawing/2014/main" id="{092BAEEB-683E-5D41-A8C6-3D9CC7745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9346" y="4177469"/>
            <a:ext cx="1139764" cy="1357114"/>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66D761C5-83B8-F4BB-A5C7-D666167965F6}"/>
              </a:ext>
            </a:extLst>
          </p:cNvPr>
          <p:cNvSpPr txBox="1"/>
          <p:nvPr/>
        </p:nvSpPr>
        <p:spPr>
          <a:xfrm>
            <a:off x="7307588" y="5629869"/>
            <a:ext cx="4689362" cy="923330"/>
          </a:xfrm>
          <a:prstGeom prst="rect">
            <a:avLst/>
          </a:prstGeom>
          <a:noFill/>
        </p:spPr>
        <p:txBody>
          <a:bodyPr wrap="square" rtlCol="0">
            <a:spAutoFit/>
          </a:bodyPr>
          <a:lstStyle/>
          <a:p>
            <a:pPr marL="342900" indent="-342900">
              <a:buFontTx/>
              <a:buChar char="-"/>
            </a:pPr>
            <a:r>
              <a:rPr lang="fr-FR" b="1" dirty="0">
                <a:solidFill>
                  <a:srgbClr val="0086C2"/>
                </a:solidFill>
              </a:rPr>
              <a:t>Je reste à l’extérieur du terrain</a:t>
            </a:r>
          </a:p>
          <a:p>
            <a:pPr marL="342900" indent="-342900">
              <a:buFontTx/>
              <a:buChar char="-"/>
            </a:pPr>
            <a:r>
              <a:rPr lang="fr-FR" b="1" dirty="0">
                <a:solidFill>
                  <a:srgbClr val="0086C2"/>
                </a:solidFill>
              </a:rPr>
              <a:t>Je suis </a:t>
            </a:r>
            <a:r>
              <a:rPr lang="fr-FR" b="1" u="sng" dirty="0">
                <a:solidFill>
                  <a:srgbClr val="0086C2"/>
                </a:solidFill>
              </a:rPr>
              <a:t>supporter de TOUS les enfants</a:t>
            </a:r>
          </a:p>
          <a:p>
            <a:pPr marL="342900" indent="-342900">
              <a:buFontTx/>
              <a:buChar char="-"/>
            </a:pPr>
            <a:r>
              <a:rPr lang="fr-FR" b="1" dirty="0">
                <a:solidFill>
                  <a:srgbClr val="0086C2"/>
                </a:solidFill>
              </a:rPr>
              <a:t>Je respect les choix de l’éducateur</a:t>
            </a:r>
          </a:p>
        </p:txBody>
      </p:sp>
      <p:sp>
        <p:nvSpPr>
          <p:cNvPr id="2" name="ZoneTexte 1">
            <a:extLst>
              <a:ext uri="{FF2B5EF4-FFF2-40B4-BE49-F238E27FC236}">
                <a16:creationId xmlns:a16="http://schemas.microsoft.com/office/drawing/2014/main" id="{07F9C407-A5E1-4239-14CB-2D802A8FF548}"/>
              </a:ext>
            </a:extLst>
          </p:cNvPr>
          <p:cNvSpPr txBox="1"/>
          <p:nvPr/>
        </p:nvSpPr>
        <p:spPr>
          <a:xfrm>
            <a:off x="382004" y="1584829"/>
            <a:ext cx="3029369" cy="523220"/>
          </a:xfrm>
          <a:prstGeom prst="rect">
            <a:avLst/>
          </a:prstGeom>
          <a:noFill/>
        </p:spPr>
        <p:txBody>
          <a:bodyPr wrap="square" rtlCol="0">
            <a:spAutoFit/>
          </a:bodyPr>
          <a:lstStyle/>
          <a:p>
            <a:r>
              <a:rPr lang="fr-FR" sz="1400" b="1" dirty="0"/>
              <a:t>Période 1 : Septembre à Novembre</a:t>
            </a:r>
          </a:p>
          <a:p>
            <a:r>
              <a:rPr lang="fr-FR" sz="1400" b="1" dirty="0"/>
              <a:t>Période 3 : Mars à Mai</a:t>
            </a:r>
          </a:p>
        </p:txBody>
      </p:sp>
      <p:sp>
        <p:nvSpPr>
          <p:cNvPr id="3" name="ZoneTexte 2">
            <a:extLst>
              <a:ext uri="{FF2B5EF4-FFF2-40B4-BE49-F238E27FC236}">
                <a16:creationId xmlns:a16="http://schemas.microsoft.com/office/drawing/2014/main" id="{2678E684-8174-215E-91E1-BBAD88ACCE97}"/>
              </a:ext>
            </a:extLst>
          </p:cNvPr>
          <p:cNvSpPr txBox="1"/>
          <p:nvPr/>
        </p:nvSpPr>
        <p:spPr>
          <a:xfrm>
            <a:off x="396567" y="1198925"/>
            <a:ext cx="3029369" cy="523220"/>
          </a:xfrm>
          <a:prstGeom prst="rect">
            <a:avLst/>
          </a:prstGeom>
          <a:noFill/>
        </p:spPr>
        <p:txBody>
          <a:bodyPr wrap="square" rtlCol="0">
            <a:spAutoFit/>
          </a:bodyPr>
          <a:lstStyle/>
          <a:p>
            <a:r>
              <a:rPr lang="fr-FR" sz="2800" b="1" dirty="0">
                <a:latin typeface="Desdemona" pitchFamily="82" charset="77"/>
              </a:rPr>
              <a:t>Période été</a:t>
            </a:r>
            <a:endParaRPr lang="fr-FR" sz="2800" dirty="0">
              <a:latin typeface="Desdemona" pitchFamily="82" charset="77"/>
            </a:endParaRPr>
          </a:p>
        </p:txBody>
      </p:sp>
      <p:pic>
        <p:nvPicPr>
          <p:cNvPr id="7" name="Image 6">
            <a:extLst>
              <a:ext uri="{FF2B5EF4-FFF2-40B4-BE49-F238E27FC236}">
                <a16:creationId xmlns:a16="http://schemas.microsoft.com/office/drawing/2014/main" id="{687742F6-D8CB-E2D2-69CA-E2804882114C}"/>
              </a:ext>
            </a:extLst>
          </p:cNvPr>
          <p:cNvPicPr>
            <a:picLocks noChangeAspect="1"/>
          </p:cNvPicPr>
          <p:nvPr/>
        </p:nvPicPr>
        <p:blipFill>
          <a:blip r:embed="rId6"/>
          <a:stretch>
            <a:fillRect/>
          </a:stretch>
        </p:blipFill>
        <p:spPr>
          <a:xfrm rot="5400000" flipH="1">
            <a:off x="3127784" y="2049661"/>
            <a:ext cx="344223" cy="3786457"/>
          </a:xfrm>
          <a:prstGeom prst="rect">
            <a:avLst/>
          </a:prstGeom>
        </p:spPr>
      </p:pic>
      <p:sp>
        <p:nvSpPr>
          <p:cNvPr id="8" name="ZoneTexte 7">
            <a:extLst>
              <a:ext uri="{FF2B5EF4-FFF2-40B4-BE49-F238E27FC236}">
                <a16:creationId xmlns:a16="http://schemas.microsoft.com/office/drawing/2014/main" id="{A4BA3CA3-E795-B342-916F-2867BAD9AB97}"/>
              </a:ext>
            </a:extLst>
          </p:cNvPr>
          <p:cNvSpPr txBox="1"/>
          <p:nvPr/>
        </p:nvSpPr>
        <p:spPr>
          <a:xfrm>
            <a:off x="382004" y="4138232"/>
            <a:ext cx="3029369" cy="523220"/>
          </a:xfrm>
          <a:prstGeom prst="rect">
            <a:avLst/>
          </a:prstGeom>
          <a:noFill/>
        </p:spPr>
        <p:txBody>
          <a:bodyPr wrap="square" rtlCol="0">
            <a:spAutoFit/>
          </a:bodyPr>
          <a:lstStyle/>
          <a:p>
            <a:r>
              <a:rPr lang="fr-FR" sz="2800" b="1" dirty="0">
                <a:latin typeface="Desdemona" pitchFamily="82" charset="77"/>
              </a:rPr>
              <a:t>Période Hiver</a:t>
            </a:r>
            <a:endParaRPr lang="fr-FR" sz="2800" dirty="0">
              <a:latin typeface="Desdemona" pitchFamily="82" charset="77"/>
            </a:endParaRPr>
          </a:p>
        </p:txBody>
      </p:sp>
      <p:sp>
        <p:nvSpPr>
          <p:cNvPr id="14" name="ZoneTexte 13">
            <a:extLst>
              <a:ext uri="{FF2B5EF4-FFF2-40B4-BE49-F238E27FC236}">
                <a16:creationId xmlns:a16="http://schemas.microsoft.com/office/drawing/2014/main" id="{B0F71CE7-F43B-47FA-E717-1A4559C77446}"/>
              </a:ext>
            </a:extLst>
          </p:cNvPr>
          <p:cNvSpPr txBox="1"/>
          <p:nvPr/>
        </p:nvSpPr>
        <p:spPr>
          <a:xfrm>
            <a:off x="407620" y="4528917"/>
            <a:ext cx="3029369" cy="307777"/>
          </a:xfrm>
          <a:prstGeom prst="rect">
            <a:avLst/>
          </a:prstGeom>
          <a:noFill/>
        </p:spPr>
        <p:txBody>
          <a:bodyPr wrap="square" rtlCol="0">
            <a:spAutoFit/>
          </a:bodyPr>
          <a:lstStyle/>
          <a:p>
            <a:r>
              <a:rPr lang="fr-FR" sz="1400" b="1" dirty="0"/>
              <a:t>Période 2 : Novembre à Mars</a:t>
            </a:r>
          </a:p>
        </p:txBody>
      </p:sp>
      <p:graphicFrame>
        <p:nvGraphicFramePr>
          <p:cNvPr id="33" name="Tableau 43">
            <a:extLst>
              <a:ext uri="{FF2B5EF4-FFF2-40B4-BE49-F238E27FC236}">
                <a16:creationId xmlns:a16="http://schemas.microsoft.com/office/drawing/2014/main" id="{3FC6429B-7C6F-547E-13EA-A4437DC0D6FF}"/>
              </a:ext>
            </a:extLst>
          </p:cNvPr>
          <p:cNvGraphicFramePr>
            <a:graphicFrameLocks noGrp="1"/>
          </p:cNvGraphicFramePr>
          <p:nvPr>
            <p:extLst>
              <p:ext uri="{D42A27DB-BD31-4B8C-83A1-F6EECF244321}">
                <p14:modId xmlns:p14="http://schemas.microsoft.com/office/powerpoint/2010/main" val="4253897860"/>
              </p:ext>
            </p:extLst>
          </p:nvPr>
        </p:nvGraphicFramePr>
        <p:xfrm>
          <a:off x="119593" y="2105045"/>
          <a:ext cx="6020446" cy="1607348"/>
        </p:xfrm>
        <a:graphic>
          <a:graphicData uri="http://schemas.openxmlformats.org/drawingml/2006/table">
            <a:tbl>
              <a:tblPr firstRow="1" bandRow="1">
                <a:tableStyleId>{5C22544A-7EE6-4342-B048-85BDC9FD1C3A}</a:tableStyleId>
              </a:tblPr>
              <a:tblGrid>
                <a:gridCol w="1232076">
                  <a:extLst>
                    <a:ext uri="{9D8B030D-6E8A-4147-A177-3AD203B41FA5}">
                      <a16:colId xmlns:a16="http://schemas.microsoft.com/office/drawing/2014/main" val="2651044062"/>
                    </a:ext>
                  </a:extLst>
                </a:gridCol>
                <a:gridCol w="817347">
                  <a:extLst>
                    <a:ext uri="{9D8B030D-6E8A-4147-A177-3AD203B41FA5}">
                      <a16:colId xmlns:a16="http://schemas.microsoft.com/office/drawing/2014/main" val="2404023558"/>
                    </a:ext>
                  </a:extLst>
                </a:gridCol>
                <a:gridCol w="1183002">
                  <a:extLst>
                    <a:ext uri="{9D8B030D-6E8A-4147-A177-3AD203B41FA5}">
                      <a16:colId xmlns:a16="http://schemas.microsoft.com/office/drawing/2014/main" val="2648540987"/>
                    </a:ext>
                  </a:extLst>
                </a:gridCol>
                <a:gridCol w="1258285">
                  <a:extLst>
                    <a:ext uri="{9D8B030D-6E8A-4147-A177-3AD203B41FA5}">
                      <a16:colId xmlns:a16="http://schemas.microsoft.com/office/drawing/2014/main" val="749790386"/>
                    </a:ext>
                  </a:extLst>
                </a:gridCol>
                <a:gridCol w="1529736">
                  <a:extLst>
                    <a:ext uri="{9D8B030D-6E8A-4147-A177-3AD203B41FA5}">
                      <a16:colId xmlns:a16="http://schemas.microsoft.com/office/drawing/2014/main" val="3720361948"/>
                    </a:ext>
                  </a:extLst>
                </a:gridCol>
              </a:tblGrid>
              <a:tr h="385764">
                <a:tc gridSpan="3">
                  <a:txBody>
                    <a:bodyPr/>
                    <a:lstStyle/>
                    <a:p>
                      <a:pPr algn="ctr"/>
                      <a:r>
                        <a:rPr lang="fr-FR" dirty="0"/>
                        <a:t>Semaine A</a:t>
                      </a:r>
                    </a:p>
                  </a:txBody>
                  <a:tcPr anchor="ctr">
                    <a:lnR w="38100" cap="flat" cmpd="sng" algn="ctr">
                      <a:solidFill>
                        <a:schemeClr val="tx1"/>
                      </a:solidFill>
                      <a:prstDash val="solid"/>
                      <a:round/>
                      <a:headEnd type="none" w="med" len="med"/>
                      <a:tailEnd type="none" w="med" len="med"/>
                    </a:lnR>
                    <a:solidFill>
                      <a:schemeClr val="accent6">
                        <a:lumMod val="60000"/>
                        <a:lumOff val="40000"/>
                      </a:schemeClr>
                    </a:solidFill>
                  </a:tcPr>
                </a:tc>
                <a:tc hMerge="1">
                  <a:txBody>
                    <a:bodyPr/>
                    <a:lstStyle/>
                    <a:p>
                      <a:endParaRPr lang="fr-FR" dirty="0"/>
                    </a:p>
                  </a:txBody>
                  <a:tcPr/>
                </a:tc>
                <a:tc hMerge="1">
                  <a:txBody>
                    <a:bodyPr/>
                    <a:lstStyle/>
                    <a:p>
                      <a:endParaRPr lang="fr-FR" dirty="0"/>
                    </a:p>
                  </a:txBody>
                  <a:tcPr/>
                </a:tc>
                <a:tc gridSpan="2">
                  <a:txBody>
                    <a:bodyPr/>
                    <a:lstStyle/>
                    <a:p>
                      <a:pPr algn="ctr"/>
                      <a:r>
                        <a:rPr lang="fr-FR" dirty="0"/>
                        <a:t>Semaine B</a:t>
                      </a:r>
                    </a:p>
                  </a:txBody>
                  <a:tcPr anchor="ctr">
                    <a:lnL w="38100" cap="flat" cmpd="sng" algn="ctr">
                      <a:solidFill>
                        <a:schemeClr val="tx1"/>
                      </a:solidFill>
                      <a:prstDash val="solid"/>
                      <a:round/>
                      <a:headEnd type="none" w="med" len="med"/>
                      <a:tailEnd type="none" w="med" len="med"/>
                    </a:lnL>
                    <a:solidFill>
                      <a:schemeClr val="accent6">
                        <a:lumMod val="60000"/>
                        <a:lumOff val="40000"/>
                      </a:schemeClr>
                    </a:solidFill>
                  </a:tcPr>
                </a:tc>
                <a:tc hMerge="1">
                  <a:txBody>
                    <a:bodyPr/>
                    <a:lstStyle/>
                    <a:p>
                      <a:endParaRPr lang="fr-FR" dirty="0"/>
                    </a:p>
                  </a:txBody>
                  <a:tcPr/>
                </a:tc>
                <a:extLst>
                  <a:ext uri="{0D108BD9-81ED-4DB2-BD59-A6C34878D82A}">
                    <a16:rowId xmlns:a16="http://schemas.microsoft.com/office/drawing/2014/main" val="1468996873"/>
                  </a:ext>
                </a:extLst>
              </a:tr>
              <a:tr h="610792">
                <a:tc>
                  <a:txBody>
                    <a:bodyPr/>
                    <a:lstStyle/>
                    <a:p>
                      <a:pPr algn="ctr"/>
                      <a:r>
                        <a:rPr lang="fr-FR" sz="1400" u="sng" dirty="0"/>
                        <a:t>Synthétique</a:t>
                      </a:r>
                    </a:p>
                  </a:txBody>
                  <a:tcPr anchor="ctr">
                    <a:solidFill>
                      <a:schemeClr val="bg1">
                        <a:lumMod val="95000"/>
                      </a:schemeClr>
                    </a:solidFill>
                  </a:tcPr>
                </a:tc>
                <a:tc>
                  <a:txBody>
                    <a:bodyPr/>
                    <a:lstStyle/>
                    <a:p>
                      <a:pPr algn="ctr"/>
                      <a:r>
                        <a:rPr lang="fr-FR" sz="1400" u="sng" dirty="0"/>
                        <a:t>Terrain 3</a:t>
                      </a:r>
                    </a:p>
                  </a:txBody>
                  <a:tcPr anchor="ctr">
                    <a:solidFill>
                      <a:schemeClr val="bg1">
                        <a:lumMod val="95000"/>
                      </a:schemeClr>
                    </a:solidFill>
                  </a:tcPr>
                </a:tc>
                <a:tc>
                  <a:txBody>
                    <a:bodyPr/>
                    <a:lstStyle/>
                    <a:p>
                      <a:pPr algn="ctr"/>
                      <a:r>
                        <a:rPr lang="fr-FR" sz="1400" u="sng" dirty="0"/>
                        <a:t>Dimanche</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fr-FR" sz="1400" u="sng" dirty="0"/>
                        <a:t>Synthétique</a:t>
                      </a:r>
                    </a:p>
                  </a:txBody>
                  <a:tcPr anchor="ctr">
                    <a:lnL w="381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lang="fr-FR" sz="1400" u="sng" dirty="0"/>
                        <a:t>Terrain 3</a:t>
                      </a:r>
                    </a:p>
                  </a:txBody>
                  <a:tcPr anchor="ctr">
                    <a:solidFill>
                      <a:schemeClr val="bg1">
                        <a:lumMod val="75000"/>
                      </a:schemeClr>
                    </a:solidFill>
                  </a:tcPr>
                </a:tc>
                <a:extLst>
                  <a:ext uri="{0D108BD9-81ED-4DB2-BD59-A6C34878D82A}">
                    <a16:rowId xmlns:a16="http://schemas.microsoft.com/office/drawing/2014/main" val="2125200875"/>
                  </a:ext>
                </a:extLst>
              </a:tr>
              <a:tr h="610792">
                <a:tc>
                  <a:txBody>
                    <a:bodyPr/>
                    <a:lstStyle/>
                    <a:p>
                      <a:pPr algn="ctr"/>
                      <a:r>
                        <a:rPr lang="fr-FR" sz="1400" dirty="0"/>
                        <a:t>14H00 : U18A</a:t>
                      </a:r>
                    </a:p>
                  </a:txBody>
                  <a:tcPr anchor="ctr">
                    <a:solidFill>
                      <a:schemeClr val="bg1">
                        <a:lumMod val="95000"/>
                      </a:schemeClr>
                    </a:solidFill>
                  </a:tcPr>
                </a:tc>
                <a:tc>
                  <a:txBody>
                    <a:bodyPr/>
                    <a:lstStyle/>
                    <a:p>
                      <a:pPr algn="ctr"/>
                      <a:r>
                        <a:rPr lang="fr-FR" sz="1400" dirty="0"/>
                        <a:t>X</a:t>
                      </a:r>
                    </a:p>
                  </a:txBody>
                  <a:tcPr anchor="ctr">
                    <a:solidFill>
                      <a:schemeClr val="bg1">
                        <a:lumMod val="95000"/>
                      </a:schemeClr>
                    </a:solidFill>
                  </a:tcPr>
                </a:tc>
                <a:tc>
                  <a:txBody>
                    <a:bodyPr/>
                    <a:lstStyle/>
                    <a:p>
                      <a:pPr algn="ctr"/>
                      <a:r>
                        <a:rPr lang="fr-FR" sz="1400" dirty="0"/>
                        <a:t>11H00 : U16A</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fr-FR" sz="1400" dirty="0"/>
                        <a:t>14H00 : U17A</a:t>
                      </a:r>
                    </a:p>
                  </a:txBody>
                  <a:tcPr anchor="ctr">
                    <a:lnL w="381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lang="fr-FR" sz="1400" dirty="0"/>
                        <a:t>14H00 : U18B</a:t>
                      </a:r>
                    </a:p>
                    <a:p>
                      <a:pPr algn="ctr"/>
                      <a:r>
                        <a:rPr lang="fr-FR" sz="1400" dirty="0"/>
                        <a:t>16H00 : U18C</a:t>
                      </a:r>
                    </a:p>
                  </a:txBody>
                  <a:tcPr anchor="ctr">
                    <a:solidFill>
                      <a:schemeClr val="bg1">
                        <a:lumMod val="75000"/>
                      </a:schemeClr>
                    </a:solidFill>
                  </a:tcPr>
                </a:tc>
                <a:extLst>
                  <a:ext uri="{0D108BD9-81ED-4DB2-BD59-A6C34878D82A}">
                    <a16:rowId xmlns:a16="http://schemas.microsoft.com/office/drawing/2014/main" val="1883456210"/>
                  </a:ext>
                </a:extLst>
              </a:tr>
            </a:tbl>
          </a:graphicData>
        </a:graphic>
      </p:graphicFrame>
      <p:graphicFrame>
        <p:nvGraphicFramePr>
          <p:cNvPr id="34" name="Tableau 43">
            <a:extLst>
              <a:ext uri="{FF2B5EF4-FFF2-40B4-BE49-F238E27FC236}">
                <a16:creationId xmlns:a16="http://schemas.microsoft.com/office/drawing/2014/main" id="{A044FEF9-2C41-9944-8666-E200E02A40B0}"/>
              </a:ext>
            </a:extLst>
          </p:cNvPr>
          <p:cNvGraphicFramePr>
            <a:graphicFrameLocks noGrp="1"/>
          </p:cNvGraphicFramePr>
          <p:nvPr>
            <p:extLst>
              <p:ext uri="{D42A27DB-BD31-4B8C-83A1-F6EECF244321}">
                <p14:modId xmlns:p14="http://schemas.microsoft.com/office/powerpoint/2010/main" val="1728680894"/>
              </p:ext>
            </p:extLst>
          </p:nvPr>
        </p:nvGraphicFramePr>
        <p:xfrm>
          <a:off x="85630" y="4836694"/>
          <a:ext cx="6020447" cy="1546060"/>
        </p:xfrm>
        <a:graphic>
          <a:graphicData uri="http://schemas.openxmlformats.org/drawingml/2006/table">
            <a:tbl>
              <a:tblPr firstRow="1" bandRow="1">
                <a:tableStyleId>{5C22544A-7EE6-4342-B048-85BDC9FD1C3A}</a:tableStyleId>
              </a:tblPr>
              <a:tblGrid>
                <a:gridCol w="1440456">
                  <a:extLst>
                    <a:ext uri="{9D8B030D-6E8A-4147-A177-3AD203B41FA5}">
                      <a16:colId xmlns:a16="http://schemas.microsoft.com/office/drawing/2014/main" val="2651044062"/>
                    </a:ext>
                  </a:extLst>
                </a:gridCol>
                <a:gridCol w="1515000">
                  <a:extLst>
                    <a:ext uri="{9D8B030D-6E8A-4147-A177-3AD203B41FA5}">
                      <a16:colId xmlns:a16="http://schemas.microsoft.com/office/drawing/2014/main" val="2648540987"/>
                    </a:ext>
                  </a:extLst>
                </a:gridCol>
                <a:gridCol w="1461656">
                  <a:extLst>
                    <a:ext uri="{9D8B030D-6E8A-4147-A177-3AD203B41FA5}">
                      <a16:colId xmlns:a16="http://schemas.microsoft.com/office/drawing/2014/main" val="749790386"/>
                    </a:ext>
                  </a:extLst>
                </a:gridCol>
                <a:gridCol w="1603335">
                  <a:extLst>
                    <a:ext uri="{9D8B030D-6E8A-4147-A177-3AD203B41FA5}">
                      <a16:colId xmlns:a16="http://schemas.microsoft.com/office/drawing/2014/main" val="5229291"/>
                    </a:ext>
                  </a:extLst>
                </a:gridCol>
              </a:tblGrid>
              <a:tr h="359149">
                <a:tc gridSpan="2">
                  <a:txBody>
                    <a:bodyPr/>
                    <a:lstStyle/>
                    <a:p>
                      <a:pPr algn="ctr"/>
                      <a:r>
                        <a:rPr lang="fr-FR" dirty="0"/>
                        <a:t>Semaine A</a:t>
                      </a:r>
                    </a:p>
                  </a:txBody>
                  <a:tcPr anchor="ctr">
                    <a:lnR w="38100" cap="flat" cmpd="sng" algn="ctr">
                      <a:solidFill>
                        <a:schemeClr val="tx1"/>
                      </a:solidFill>
                      <a:prstDash val="solid"/>
                      <a:round/>
                      <a:headEnd type="none" w="med" len="med"/>
                      <a:tailEnd type="none" w="med" len="med"/>
                    </a:lnR>
                    <a:solidFill>
                      <a:schemeClr val="accent6">
                        <a:lumMod val="60000"/>
                        <a:lumOff val="40000"/>
                      </a:schemeClr>
                    </a:solidFill>
                  </a:tcPr>
                </a:tc>
                <a:tc hMerge="1">
                  <a:txBody>
                    <a:bodyPr/>
                    <a:lstStyle/>
                    <a:p>
                      <a:endParaRPr lang="fr-FR" dirty="0"/>
                    </a:p>
                  </a:txBody>
                  <a:tcPr>
                    <a:lnL w="38100" cap="flat" cmpd="sng" algn="ctr">
                      <a:solidFill>
                        <a:schemeClr val="tx1"/>
                      </a:solidFill>
                      <a:prstDash val="solid"/>
                      <a:round/>
                      <a:headEnd type="none" w="med" len="med"/>
                      <a:tailEnd type="none" w="med" len="med"/>
                    </a:lnL>
                  </a:tcPr>
                </a:tc>
                <a:tc gridSpan="2">
                  <a:txBody>
                    <a:bodyPr/>
                    <a:lstStyle/>
                    <a:p>
                      <a:pPr algn="ctr"/>
                      <a:r>
                        <a:rPr lang="fr-FR" dirty="0"/>
                        <a:t>Semaine B</a:t>
                      </a:r>
                    </a:p>
                  </a:txBody>
                  <a:tcPr anchor="ctr">
                    <a:lnL w="38100" cap="flat" cmpd="sng" algn="ctr">
                      <a:solidFill>
                        <a:schemeClr val="tx1"/>
                      </a:solidFill>
                      <a:prstDash val="solid"/>
                      <a:round/>
                      <a:headEnd type="none" w="med" len="med"/>
                      <a:tailEnd type="none" w="med" len="med"/>
                    </a:lnL>
                    <a:solidFill>
                      <a:schemeClr val="accent6">
                        <a:lumMod val="60000"/>
                        <a:lumOff val="40000"/>
                      </a:schemeClr>
                    </a:solidFill>
                  </a:tcPr>
                </a:tc>
                <a:tc hMerge="1">
                  <a:txBody>
                    <a:bodyPr/>
                    <a:lstStyle/>
                    <a:p>
                      <a:pPr algn="ctr"/>
                      <a:endParaRPr lang="fr-FR" dirty="0"/>
                    </a:p>
                  </a:txBody>
                  <a:tcPr anchor="ctr">
                    <a:solidFill>
                      <a:schemeClr val="accent6">
                        <a:lumMod val="60000"/>
                        <a:lumOff val="40000"/>
                      </a:schemeClr>
                    </a:solidFill>
                  </a:tcPr>
                </a:tc>
                <a:extLst>
                  <a:ext uri="{0D108BD9-81ED-4DB2-BD59-A6C34878D82A}">
                    <a16:rowId xmlns:a16="http://schemas.microsoft.com/office/drawing/2014/main" val="1468996873"/>
                  </a:ext>
                </a:extLst>
              </a:tr>
              <a:tr h="413105">
                <a:tc>
                  <a:txBody>
                    <a:bodyPr/>
                    <a:lstStyle/>
                    <a:p>
                      <a:pPr algn="ctr"/>
                      <a:r>
                        <a:rPr lang="fr-FR" sz="1400" u="sng" dirty="0"/>
                        <a:t>Synthétique</a:t>
                      </a:r>
                    </a:p>
                  </a:txBody>
                  <a:tcPr anchor="ctr">
                    <a:solidFill>
                      <a:schemeClr val="bg1">
                        <a:lumMod val="95000"/>
                      </a:schemeClr>
                    </a:solidFill>
                  </a:tcPr>
                </a:tc>
                <a:tc>
                  <a:txBody>
                    <a:bodyPr/>
                    <a:lstStyle/>
                    <a:p>
                      <a:pPr algn="ctr"/>
                      <a:r>
                        <a:rPr lang="fr-FR" sz="1400" u="sng" dirty="0"/>
                        <a:t>Dimanche</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fr-FR" sz="1400" u="sng" dirty="0"/>
                        <a:t>Synthétique</a:t>
                      </a:r>
                    </a:p>
                  </a:txBody>
                  <a:tcPr anchor="ctr">
                    <a:lnL w="38100" cap="flat" cmpd="sng" algn="ctr">
                      <a:solidFill>
                        <a:schemeClr val="tx1"/>
                      </a:solidFill>
                      <a:prstDash val="solid"/>
                      <a:round/>
                      <a:headEnd type="none" w="med" len="med"/>
                      <a:tailEnd type="none" w="med" len="med"/>
                    </a:lnL>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u="sng" dirty="0"/>
                        <a:t>Dimanche</a:t>
                      </a:r>
                    </a:p>
                  </a:txBody>
                  <a:tcPr anchor="ctr">
                    <a:solidFill>
                      <a:schemeClr val="bg1">
                        <a:lumMod val="75000"/>
                      </a:schemeClr>
                    </a:solidFill>
                  </a:tcPr>
                </a:tc>
                <a:extLst>
                  <a:ext uri="{0D108BD9-81ED-4DB2-BD59-A6C34878D82A}">
                    <a16:rowId xmlns:a16="http://schemas.microsoft.com/office/drawing/2014/main" val="2125200875"/>
                  </a:ext>
                </a:extLst>
              </a:tr>
              <a:tr h="767195">
                <a:tc>
                  <a:txBody>
                    <a:bodyPr/>
                    <a:lstStyle/>
                    <a:p>
                      <a:pPr algn="ctr"/>
                      <a:r>
                        <a:rPr lang="fr-FR" sz="1400" dirty="0"/>
                        <a:t>14H00 : U18A</a:t>
                      </a:r>
                    </a:p>
                  </a:txBody>
                  <a:tcPr anchor="ctr">
                    <a:solidFill>
                      <a:schemeClr val="bg1">
                        <a:lumMod val="95000"/>
                      </a:schemeClr>
                    </a:solidFill>
                  </a:tcPr>
                </a:tc>
                <a:tc>
                  <a:txBody>
                    <a:bodyPr/>
                    <a:lstStyle/>
                    <a:p>
                      <a:pPr algn="ctr"/>
                      <a:r>
                        <a:rPr lang="fr-FR" sz="1400" dirty="0"/>
                        <a:t>11H00 : U16A</a:t>
                      </a:r>
                    </a:p>
                  </a:txBody>
                  <a:tcPr anchor="ctr">
                    <a:lnR w="381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fr-FR" sz="1400" dirty="0"/>
                        <a:t>14H00 : U17A</a:t>
                      </a:r>
                    </a:p>
                    <a:p>
                      <a:pPr algn="ctr"/>
                      <a:r>
                        <a:rPr lang="fr-FR" sz="1400" dirty="0"/>
                        <a:t>18H00 : U18C</a:t>
                      </a:r>
                    </a:p>
                  </a:txBody>
                  <a:tcPr anchor="ctr">
                    <a:lnL w="38100" cap="flat" cmpd="sng" algn="ctr">
                      <a:solidFill>
                        <a:schemeClr val="tx1"/>
                      </a:solidFill>
                      <a:prstDash val="solid"/>
                      <a:round/>
                      <a:headEnd type="none" w="med" len="med"/>
                      <a:tailEnd type="none" w="med" len="med"/>
                    </a:lnL>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11H00 : U18B</a:t>
                      </a:r>
                    </a:p>
                    <a:p>
                      <a:pPr algn="ctr"/>
                      <a:endParaRPr lang="fr-FR" sz="1400" dirty="0"/>
                    </a:p>
                  </a:txBody>
                  <a:tcPr anchor="ctr">
                    <a:solidFill>
                      <a:schemeClr val="bg1">
                        <a:lumMod val="75000"/>
                      </a:schemeClr>
                    </a:solidFill>
                  </a:tcPr>
                </a:tc>
                <a:extLst>
                  <a:ext uri="{0D108BD9-81ED-4DB2-BD59-A6C34878D82A}">
                    <a16:rowId xmlns:a16="http://schemas.microsoft.com/office/drawing/2014/main" val="1883456210"/>
                  </a:ext>
                </a:extLst>
              </a:tr>
            </a:tbl>
          </a:graphicData>
        </a:graphic>
      </p:graphicFrame>
    </p:spTree>
    <p:extLst>
      <p:ext uri="{BB962C8B-B14F-4D97-AF65-F5344CB8AC3E}">
        <p14:creationId xmlns:p14="http://schemas.microsoft.com/office/powerpoint/2010/main" val="32288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Nos axes de progression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42" name="ZoneTexte 41">
            <a:extLst>
              <a:ext uri="{FF2B5EF4-FFF2-40B4-BE49-F238E27FC236}">
                <a16:creationId xmlns:a16="http://schemas.microsoft.com/office/drawing/2014/main" id="{BD4E15B7-BCA8-8ABE-30D1-4BBE638EDEAB}"/>
              </a:ext>
            </a:extLst>
          </p:cNvPr>
          <p:cNvSpPr txBox="1"/>
          <p:nvPr/>
        </p:nvSpPr>
        <p:spPr>
          <a:xfrm>
            <a:off x="3936179" y="5218315"/>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Des responsables de catégorie qui se réunissent 1x semaine pour faire le bilan de leur catégorie en s’appuyant sur les retours MY COACH PRO</a:t>
            </a:r>
          </a:p>
        </p:txBody>
      </p:sp>
      <p:sp>
        <p:nvSpPr>
          <p:cNvPr id="43" name="ZoneTexte 42">
            <a:extLst>
              <a:ext uri="{FF2B5EF4-FFF2-40B4-BE49-F238E27FC236}">
                <a16:creationId xmlns:a16="http://schemas.microsoft.com/office/drawing/2014/main" id="{069B98C9-7B52-1F79-B6C3-BD3182004B79}"/>
              </a:ext>
            </a:extLst>
          </p:cNvPr>
          <p:cNvSpPr txBox="1"/>
          <p:nvPr/>
        </p:nvSpPr>
        <p:spPr>
          <a:xfrm>
            <a:off x="7910507" y="3622640"/>
            <a:ext cx="4190377" cy="830997"/>
          </a:xfrm>
          <a:prstGeom prst="rect">
            <a:avLst/>
          </a:prstGeom>
          <a:noFill/>
        </p:spPr>
        <p:txBody>
          <a:bodyPr wrap="square" rtlCol="0">
            <a:spAutoFit/>
          </a:bodyPr>
          <a:lstStyle/>
          <a:p>
            <a:pPr algn="ctr"/>
            <a:r>
              <a:rPr lang="fr-FR" sz="1600" dirty="0">
                <a:latin typeface="SignPainter-HouseScript" panose="02000006070000020004" pitchFamily="2" charset="0"/>
              </a:rPr>
              <a:t>Continuer à accompagner nos éducateurs en formations</a:t>
            </a:r>
          </a:p>
          <a:p>
            <a:pPr algn="ctr"/>
            <a:r>
              <a:rPr lang="fr-FR" sz="1600" dirty="0">
                <a:latin typeface="SignPainter-HouseScript" panose="02000006070000020004" pitchFamily="2" charset="0"/>
              </a:rPr>
              <a:t>Inciter à s’inscrire dans des plans de formation</a:t>
            </a:r>
          </a:p>
          <a:p>
            <a:pPr algn="ctr"/>
            <a:endParaRPr lang="fr-FR" sz="1600" dirty="0">
              <a:latin typeface="SignPainter-HouseScript" panose="02000006070000020004" pitchFamily="2" charset="0"/>
            </a:endParaRPr>
          </a:p>
        </p:txBody>
      </p:sp>
      <p:pic>
        <p:nvPicPr>
          <p:cNvPr id="11" name="Picture 2" descr="Entraînement - Icônes sports et compétition gratuites">
            <a:extLst>
              <a:ext uri="{FF2B5EF4-FFF2-40B4-BE49-F238E27FC236}">
                <a16:creationId xmlns:a16="http://schemas.microsoft.com/office/drawing/2014/main" id="{2110976E-92D4-FAEC-5AF8-B6353E092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02" y="1770103"/>
            <a:ext cx="2687472" cy="2687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yCoach Pro">
            <a:extLst>
              <a:ext uri="{FF2B5EF4-FFF2-40B4-BE49-F238E27FC236}">
                <a16:creationId xmlns:a16="http://schemas.microsoft.com/office/drawing/2014/main" id="{D1947456-BA81-EC10-E7D2-92F95F941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843" y="4264826"/>
            <a:ext cx="4550059" cy="796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R2F : inscriptions aux formations BEF / BMF ouvertes – Ligue de Football  des Pays de la Loire">
            <a:extLst>
              <a:ext uri="{FF2B5EF4-FFF2-40B4-BE49-F238E27FC236}">
                <a16:creationId xmlns:a16="http://schemas.microsoft.com/office/drawing/2014/main" id="{0BE71439-2820-50C9-2F3B-21C8CF023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1702" y="2506512"/>
            <a:ext cx="3009418" cy="108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rutement - Icônes professions et métiers gratuites">
            <a:extLst>
              <a:ext uri="{FF2B5EF4-FFF2-40B4-BE49-F238E27FC236}">
                <a16:creationId xmlns:a16="http://schemas.microsoft.com/office/drawing/2014/main" id="{0B381683-DFCE-0006-5C02-B36C2B9C3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946" y="4348690"/>
            <a:ext cx="1431076" cy="143107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AD118DB-9B53-051E-7474-585DCA64084C}"/>
              </a:ext>
            </a:extLst>
          </p:cNvPr>
          <p:cNvSpPr txBox="1"/>
          <p:nvPr/>
        </p:nvSpPr>
        <p:spPr>
          <a:xfrm>
            <a:off x="8319616" y="5903892"/>
            <a:ext cx="3562182" cy="584775"/>
          </a:xfrm>
          <a:prstGeom prst="rect">
            <a:avLst/>
          </a:prstGeom>
          <a:noFill/>
        </p:spPr>
        <p:txBody>
          <a:bodyPr wrap="square" rtlCol="0">
            <a:spAutoFit/>
          </a:bodyPr>
          <a:lstStyle/>
          <a:p>
            <a:pPr algn="ctr"/>
            <a:r>
              <a:rPr lang="fr-FR" sz="1600" dirty="0">
                <a:latin typeface="SignPainter-HouseScript" panose="02000006070000020004" pitchFamily="2" charset="0"/>
              </a:rPr>
              <a:t>Projet sportif en reconstruction. </a:t>
            </a:r>
          </a:p>
          <a:p>
            <a:pPr algn="ctr"/>
            <a:r>
              <a:rPr lang="fr-FR" sz="1600" dirty="0">
                <a:latin typeface="SignPainter-HouseScript" panose="02000006070000020004" pitchFamily="2" charset="0"/>
              </a:rPr>
              <a:t>Objectifs de performances et progressions</a:t>
            </a:r>
          </a:p>
        </p:txBody>
      </p:sp>
      <p:pic>
        <p:nvPicPr>
          <p:cNvPr id="2050" name="Picture 2" descr="Icône de Information pour le téléchargement gratuit | FreeImages">
            <a:extLst>
              <a:ext uri="{FF2B5EF4-FFF2-40B4-BE49-F238E27FC236}">
                <a16:creationId xmlns:a16="http://schemas.microsoft.com/office/drawing/2014/main" id="{66AAE6C0-FA38-7953-9551-75B7EC3317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9256" y="71461"/>
            <a:ext cx="1504713" cy="15047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7D8BACB-FC7A-C946-4DC3-39A9C54AD817}"/>
              </a:ext>
            </a:extLst>
          </p:cNvPr>
          <p:cNvSpPr txBox="1"/>
          <p:nvPr/>
        </p:nvSpPr>
        <p:spPr>
          <a:xfrm>
            <a:off x="8126927" y="1532905"/>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Renseignement sur nos familles pour réaliser des projets ensemble</a:t>
            </a:r>
          </a:p>
          <a:p>
            <a:pPr algn="ctr"/>
            <a:r>
              <a:rPr lang="fr-FR" sz="1600" dirty="0">
                <a:latin typeface="SignPainter-HouseScript" panose="02000006070000020004" pitchFamily="2" charset="0"/>
              </a:rPr>
              <a:t>Questionnaire qui va arriver</a:t>
            </a:r>
          </a:p>
        </p:txBody>
      </p:sp>
      <p:sp>
        <p:nvSpPr>
          <p:cNvPr id="5" name="ZoneTexte 4">
            <a:extLst>
              <a:ext uri="{FF2B5EF4-FFF2-40B4-BE49-F238E27FC236}">
                <a16:creationId xmlns:a16="http://schemas.microsoft.com/office/drawing/2014/main" id="{5804B044-317B-521F-4542-DBC041EE7972}"/>
              </a:ext>
            </a:extLst>
          </p:cNvPr>
          <p:cNvSpPr txBox="1"/>
          <p:nvPr/>
        </p:nvSpPr>
        <p:spPr>
          <a:xfrm>
            <a:off x="4103151" y="2963723"/>
            <a:ext cx="3476308" cy="1077218"/>
          </a:xfrm>
          <a:prstGeom prst="rect">
            <a:avLst/>
          </a:prstGeom>
          <a:noFill/>
        </p:spPr>
        <p:txBody>
          <a:bodyPr wrap="square" rtlCol="0">
            <a:spAutoFit/>
          </a:bodyPr>
          <a:lstStyle/>
          <a:p>
            <a:pPr algn="ctr"/>
            <a:r>
              <a:rPr lang="fr-FR" sz="1600" dirty="0">
                <a:latin typeface="SignPainter-HouseScript" panose="02000006070000020004" pitchFamily="2" charset="0"/>
              </a:rPr>
              <a:t>Mathis Bochereau / Valentin Métier au CRAV</a:t>
            </a:r>
          </a:p>
          <a:p>
            <a:pPr algn="ctr"/>
            <a:r>
              <a:rPr lang="fr-FR" sz="1600" dirty="0">
                <a:latin typeface="SignPainter-HouseScript" panose="02000006070000020004" pitchFamily="2" charset="0"/>
              </a:rPr>
              <a:t>Mettre au service les apprentissages de l’outils vidéo pour les besoins dans nos équipes jeunes</a:t>
            </a:r>
          </a:p>
          <a:p>
            <a:pPr algn="ctr"/>
            <a:endParaRPr lang="fr-FR" sz="1600" dirty="0">
              <a:latin typeface="SignPainter-HouseScript" panose="02000006070000020004" pitchFamily="2" charset="0"/>
            </a:endParaRPr>
          </a:p>
        </p:txBody>
      </p:sp>
      <p:pic>
        <p:nvPicPr>
          <p:cNvPr id="6" name="Picture 6" descr="Étude de cas Asana - Hudl • Asana">
            <a:extLst>
              <a:ext uri="{FF2B5EF4-FFF2-40B4-BE49-F238E27FC236}">
                <a16:creationId xmlns:a16="http://schemas.microsoft.com/office/drawing/2014/main" id="{AF2B1D4B-A77B-7C27-9943-7EB1DBF264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369" y="1577368"/>
            <a:ext cx="3931156" cy="129042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AC7BBE7-693D-A182-1CBD-20735F056EB4}"/>
              </a:ext>
            </a:extLst>
          </p:cNvPr>
          <p:cNvSpPr txBox="1"/>
          <p:nvPr/>
        </p:nvSpPr>
        <p:spPr>
          <a:xfrm>
            <a:off x="643944" y="4546873"/>
            <a:ext cx="2246467" cy="1077218"/>
          </a:xfrm>
          <a:prstGeom prst="rect">
            <a:avLst/>
          </a:prstGeom>
          <a:noFill/>
        </p:spPr>
        <p:txBody>
          <a:bodyPr wrap="square" rtlCol="0">
            <a:spAutoFit/>
          </a:bodyPr>
          <a:lstStyle/>
          <a:p>
            <a:pPr algn="ctr"/>
            <a:r>
              <a:rPr lang="fr-FR" sz="1600" dirty="0">
                <a:latin typeface="SignPainter-HouseScript" panose="02000006070000020004" pitchFamily="2" charset="0"/>
              </a:rPr>
              <a:t>+ de séances (3 séances)</a:t>
            </a:r>
          </a:p>
          <a:p>
            <a:pPr algn="ctr"/>
            <a:r>
              <a:rPr lang="fr-FR" sz="1600" dirty="0">
                <a:latin typeface="SignPainter-HouseScript" panose="02000006070000020004" pitchFamily="2" charset="0"/>
              </a:rPr>
              <a:t>Des séances vers la performance avec du spécifique par groupe</a:t>
            </a:r>
          </a:p>
          <a:p>
            <a:pPr algn="ctr"/>
            <a:endParaRPr lang="fr-FR" sz="1600" dirty="0">
              <a:latin typeface="SignPainter-HouseScript" panose="02000006070000020004" pitchFamily="2" charset="0"/>
            </a:endParaRPr>
          </a:p>
        </p:txBody>
      </p:sp>
    </p:spTree>
    <p:extLst>
      <p:ext uri="{BB962C8B-B14F-4D97-AF65-F5344CB8AC3E}">
        <p14:creationId xmlns:p14="http://schemas.microsoft.com/office/powerpoint/2010/main" val="425027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Grand Lieu Foot Cup</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Bénévolat</a:t>
            </a:r>
          </a:p>
        </p:txBody>
      </p:sp>
      <p:sp>
        <p:nvSpPr>
          <p:cNvPr id="5" name="ZoneTexte 4">
            <a:extLst>
              <a:ext uri="{FF2B5EF4-FFF2-40B4-BE49-F238E27FC236}">
                <a16:creationId xmlns:a16="http://schemas.microsoft.com/office/drawing/2014/main" id="{9EFE7699-AD21-54BA-9B65-58AB2EE4E930}"/>
              </a:ext>
            </a:extLst>
          </p:cNvPr>
          <p:cNvSpPr txBox="1"/>
          <p:nvPr/>
        </p:nvSpPr>
        <p:spPr>
          <a:xfrm>
            <a:off x="1461767" y="842234"/>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 Septembre</a:t>
            </a:r>
          </a:p>
        </p:txBody>
      </p:sp>
      <p:pic>
        <p:nvPicPr>
          <p:cNvPr id="6" name="Image 5">
            <a:extLst>
              <a:ext uri="{FF2B5EF4-FFF2-40B4-BE49-F238E27FC236}">
                <a16:creationId xmlns:a16="http://schemas.microsoft.com/office/drawing/2014/main" id="{CBC4461A-3F33-C378-0017-CEC36A046A2C}"/>
              </a:ext>
            </a:extLst>
          </p:cNvPr>
          <p:cNvPicPr>
            <a:picLocks noChangeAspect="1"/>
          </p:cNvPicPr>
          <p:nvPr/>
        </p:nvPicPr>
        <p:blipFill>
          <a:blip r:embed="rId3"/>
          <a:stretch>
            <a:fillRect/>
          </a:stretch>
        </p:blipFill>
        <p:spPr>
          <a:xfrm>
            <a:off x="1621520" y="1550120"/>
            <a:ext cx="3242676" cy="458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èche vers la droite 6">
            <a:extLst>
              <a:ext uri="{FF2B5EF4-FFF2-40B4-BE49-F238E27FC236}">
                <a16:creationId xmlns:a16="http://schemas.microsoft.com/office/drawing/2014/main" id="{5FB5384A-58EC-855E-8051-304B76BBF3A2}"/>
              </a:ext>
            </a:extLst>
          </p:cNvPr>
          <p:cNvSpPr/>
          <p:nvPr/>
        </p:nvSpPr>
        <p:spPr>
          <a:xfrm>
            <a:off x="5149557" y="1785936"/>
            <a:ext cx="495300" cy="1313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BC30450-76BB-C4B5-6DC0-067BBC70B11E}"/>
              </a:ext>
            </a:extLst>
          </p:cNvPr>
          <p:cNvSpPr txBox="1"/>
          <p:nvPr/>
        </p:nvSpPr>
        <p:spPr>
          <a:xfrm>
            <a:off x="5810451" y="2052177"/>
            <a:ext cx="5532883" cy="2862322"/>
          </a:xfrm>
          <a:prstGeom prst="rect">
            <a:avLst/>
          </a:prstGeom>
          <a:noFill/>
        </p:spPr>
        <p:txBody>
          <a:bodyPr wrap="square" rtlCol="0">
            <a:spAutoFit/>
          </a:bodyPr>
          <a:lstStyle/>
          <a:p>
            <a:pPr algn="ctr"/>
            <a:r>
              <a:rPr lang="fr-FR" sz="2000" b="0" i="0" u="sng" dirty="0">
                <a:solidFill>
                  <a:srgbClr val="222222"/>
                </a:solidFill>
                <a:effectLst/>
              </a:rPr>
              <a:t>Pour le bon fonctionnement de celui-ci, nous vous sollicitons pour donner 1H30 de votre temps sur l'un des stands (bar, snack,...). Des responsables vous accompagneront. </a:t>
            </a:r>
          </a:p>
          <a:p>
            <a:pPr algn="ctr"/>
            <a:endParaRPr lang="fr-FR" sz="2000" b="0" i="0" dirty="0">
              <a:solidFill>
                <a:srgbClr val="222222"/>
              </a:solidFill>
              <a:effectLst/>
            </a:endParaRPr>
          </a:p>
          <a:p>
            <a:pPr algn="ctr"/>
            <a:r>
              <a:rPr lang="fr-FR" sz="2000" b="0" i="0" dirty="0">
                <a:solidFill>
                  <a:srgbClr val="222222"/>
                </a:solidFill>
                <a:effectLst/>
              </a:rPr>
              <a:t>Différents créneaux sont disponibles de 9H à 16H30, nous comptons sur vous,</a:t>
            </a:r>
          </a:p>
          <a:p>
            <a:pPr algn="ctr"/>
            <a:endParaRPr lang="fr-FR" sz="2000" b="0" i="0" dirty="0">
              <a:solidFill>
                <a:srgbClr val="222222"/>
              </a:solidFill>
              <a:effectLst/>
            </a:endParaRPr>
          </a:p>
          <a:p>
            <a:pPr algn="ctr"/>
            <a:r>
              <a:rPr lang="fr-FR" sz="2000" b="0" i="0" dirty="0">
                <a:solidFill>
                  <a:srgbClr val="222222"/>
                </a:solidFill>
                <a:effectLst/>
              </a:rPr>
              <a:t>Inscriptions </a:t>
            </a:r>
            <a:r>
              <a:rPr lang="fr-FR" b="0" i="0" dirty="0">
                <a:solidFill>
                  <a:srgbClr val="222222"/>
                </a:solidFill>
                <a:effectLst/>
                <a:latin typeface="Arial" panose="020B0604020202020204" pitchFamily="34" charset="0"/>
              </a:rPr>
              <a:t>: </a:t>
            </a:r>
            <a:r>
              <a:rPr lang="fr-FR" b="0" i="0" dirty="0">
                <a:solidFill>
                  <a:srgbClr val="1155CC"/>
                </a:solidFill>
                <a:effectLst/>
                <a:latin typeface="Arial" panose="020B0604020202020204" pitchFamily="34" charset="0"/>
                <a:hlinkClick r:id="rId4"/>
              </a:rPr>
              <a:t>https://www.uspfootball.com/billetterie</a:t>
            </a:r>
            <a:endParaRPr lang="fr-F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1134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Octobre rose</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Samedi 21 Octobre</a:t>
            </a:r>
          </a:p>
        </p:txBody>
      </p:sp>
      <p:sp>
        <p:nvSpPr>
          <p:cNvPr id="8" name="ZoneTexte 7">
            <a:extLst>
              <a:ext uri="{FF2B5EF4-FFF2-40B4-BE49-F238E27FC236}">
                <a16:creationId xmlns:a16="http://schemas.microsoft.com/office/drawing/2014/main" id="{7BC30450-76BB-C4B5-6DC0-067BBC70B11E}"/>
              </a:ext>
            </a:extLst>
          </p:cNvPr>
          <p:cNvSpPr txBox="1"/>
          <p:nvPr/>
        </p:nvSpPr>
        <p:spPr>
          <a:xfrm>
            <a:off x="143394" y="3996005"/>
            <a:ext cx="10634115"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 Entrée des joueuses </a:t>
            </a:r>
            <a:r>
              <a:rPr lang="fr-FR" sz="2000" dirty="0" err="1">
                <a:solidFill>
                  <a:srgbClr val="222222"/>
                </a:solidFill>
                <a:latin typeface="Arial" panose="020B0604020202020204" pitchFamily="34" charset="0"/>
              </a:rPr>
              <a:t>P</a:t>
            </a:r>
            <a:r>
              <a:rPr lang="fr-FR" sz="2000" b="0" i="0" dirty="0" err="1">
                <a:solidFill>
                  <a:srgbClr val="222222"/>
                </a:solidFill>
                <a:effectLst/>
                <a:latin typeface="Arial" panose="020B0604020202020204" pitchFamily="34" charset="0"/>
              </a:rPr>
              <a:t>hil</a:t>
            </a:r>
            <a:r>
              <a:rPr lang="fr-FR" sz="2000" dirty="0" err="1">
                <a:solidFill>
                  <a:srgbClr val="222222"/>
                </a:solidFill>
                <a:latin typeface="Arial" panose="020B0604020202020204" pitchFamily="34" charset="0"/>
              </a:rPr>
              <a:t>’</a:t>
            </a:r>
            <a:r>
              <a:rPr lang="fr-FR" sz="2000" b="0" i="0" dirty="0" err="1">
                <a:solidFill>
                  <a:srgbClr val="222222"/>
                </a:solidFill>
                <a:effectLst/>
                <a:latin typeface="Arial" panose="020B0604020202020204" pitchFamily="34" charset="0"/>
              </a:rPr>
              <a:t>coul</a:t>
            </a:r>
            <a:r>
              <a:rPr lang="fr-FR" sz="2000" b="0" i="0" dirty="0">
                <a:solidFill>
                  <a:srgbClr val="222222"/>
                </a:solidFill>
                <a:effectLst/>
                <a:latin typeface="Arial" panose="020B0604020202020204" pitchFamily="34" charset="0"/>
              </a:rPr>
              <a:t> sur le match de l'équipe N3 face à </a:t>
            </a:r>
            <a:r>
              <a:rPr lang="fr-FR" sz="2000" dirty="0">
                <a:solidFill>
                  <a:srgbClr val="222222"/>
                </a:solidFill>
                <a:latin typeface="Arial" panose="020B0604020202020204" pitchFamily="34" charset="0"/>
              </a:rPr>
              <a:t>V</a:t>
            </a:r>
            <a:r>
              <a:rPr lang="fr-FR" sz="2000" b="0" i="0" dirty="0">
                <a:solidFill>
                  <a:srgbClr val="222222"/>
                </a:solidFill>
                <a:effectLst/>
                <a:latin typeface="Arial" panose="020B0604020202020204" pitchFamily="34" charset="0"/>
              </a:rPr>
              <a:t>ertou le 21 octobre</a:t>
            </a:r>
          </a:p>
          <a:p>
            <a:r>
              <a:rPr lang="fr-FR" sz="2000" dirty="0">
                <a:solidFill>
                  <a:srgbClr val="222222"/>
                </a:solidFill>
                <a:latin typeface="Arial" panose="020B0604020202020204" pitchFamily="34" charset="0"/>
              </a:rPr>
              <a:t>. Sur l’ensemble des week-end il y aura vente de gâteaux et crêpes fait maison </a:t>
            </a:r>
          </a:p>
          <a:p>
            <a:r>
              <a:rPr lang="fr-FR" sz="2000" b="0" i="1" dirty="0">
                <a:solidFill>
                  <a:srgbClr val="222222"/>
                </a:solidFill>
                <a:effectLst/>
                <a:latin typeface="Arial" panose="020B0604020202020204" pitchFamily="34" charset="0"/>
              </a:rPr>
              <a:t>Un pourcentage des entrées et de la recette du bar seront reversées</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pic>
        <p:nvPicPr>
          <p:cNvPr id="1026" name="Picture 2" descr="Octobre rose : la Ville se mobilise | Venelles.fr">
            <a:extLst>
              <a:ext uri="{FF2B5EF4-FFF2-40B4-BE49-F238E27FC236}">
                <a16:creationId xmlns:a16="http://schemas.microsoft.com/office/drawing/2014/main" id="{4430E3C6-C610-DE85-3F91-86931BB8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852" y="776232"/>
            <a:ext cx="8254312" cy="2996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te de crêpes pour les professionnels - Rozell &amp; Cake">
            <a:extLst>
              <a:ext uri="{FF2B5EF4-FFF2-40B4-BE49-F238E27FC236}">
                <a16:creationId xmlns:a16="http://schemas.microsoft.com/office/drawing/2014/main" id="{C1EF88EE-0F26-4133-0A9B-CE4D2BAF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496" y="4371720"/>
            <a:ext cx="1604834" cy="1190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s gâteaux | Pâtisserie Le Daniel">
            <a:extLst>
              <a:ext uri="{FF2B5EF4-FFF2-40B4-BE49-F238E27FC236}">
                <a16:creationId xmlns:a16="http://schemas.microsoft.com/office/drawing/2014/main" id="{0E1E7CE9-0D25-723D-5730-221BE3FFD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461" y="4268873"/>
            <a:ext cx="1336589" cy="13365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371A2B1-D40E-F35A-866A-5F955A64D3FA}"/>
              </a:ext>
            </a:extLst>
          </p:cNvPr>
          <p:cNvSpPr txBox="1"/>
          <p:nvPr/>
        </p:nvSpPr>
        <p:spPr>
          <a:xfrm>
            <a:off x="226543" y="5219740"/>
            <a:ext cx="8279796"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Pour participer, faire partie du projet ou pour proposer d’autres idées :</a:t>
            </a:r>
          </a:p>
          <a:p>
            <a:pPr algn="l"/>
            <a:r>
              <a:rPr lang="fr-FR" sz="2000" b="1" dirty="0">
                <a:solidFill>
                  <a:srgbClr val="222222"/>
                </a:solidFill>
                <a:latin typeface="Arial" panose="020B0604020202020204" pitchFamily="34" charset="0"/>
              </a:rPr>
              <a:t>Karine BOURSIER </a:t>
            </a:r>
          </a:p>
          <a:p>
            <a:pPr algn="l"/>
            <a:r>
              <a:rPr lang="fr-FR" sz="2000" b="0" i="0" dirty="0">
                <a:solidFill>
                  <a:srgbClr val="1155CC"/>
                </a:solidFill>
                <a:effectLst/>
                <a:latin typeface="Arial" panose="020B0604020202020204" pitchFamily="34" charset="0"/>
                <a:hlinkClick r:id="rId6"/>
              </a:rPr>
              <a:t>boursierkarine0@gmail.com</a:t>
            </a:r>
            <a:r>
              <a:rPr lang="fr-FR" sz="2000" b="0" i="0" dirty="0">
                <a:solidFill>
                  <a:srgbClr val="222222"/>
                </a:solidFill>
                <a:effectLst/>
                <a:latin typeface="Arial" panose="020B0604020202020204" pitchFamily="34" charset="0"/>
              </a:rPr>
              <a:t> / 06.27.29.45.81</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sp>
        <p:nvSpPr>
          <p:cNvPr id="4" name="ZoneTexte 3">
            <a:extLst>
              <a:ext uri="{FF2B5EF4-FFF2-40B4-BE49-F238E27FC236}">
                <a16:creationId xmlns:a16="http://schemas.microsoft.com/office/drawing/2014/main" id="{CC0D7A01-2907-1309-A5A2-A1861979B192}"/>
              </a:ext>
            </a:extLst>
          </p:cNvPr>
          <p:cNvSpPr txBox="1"/>
          <p:nvPr/>
        </p:nvSpPr>
        <p:spPr>
          <a:xfrm>
            <a:off x="-7680" y="2256463"/>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L’ USPF se mobilise :</a:t>
            </a:r>
          </a:p>
        </p:txBody>
      </p:sp>
      <p:sp>
        <p:nvSpPr>
          <p:cNvPr id="5" name="ZoneTexte 4">
            <a:extLst>
              <a:ext uri="{FF2B5EF4-FFF2-40B4-BE49-F238E27FC236}">
                <a16:creationId xmlns:a16="http://schemas.microsoft.com/office/drawing/2014/main" id="{88425E2D-FCF7-57B7-304D-85279AC8D6CC}"/>
              </a:ext>
            </a:extLst>
          </p:cNvPr>
          <p:cNvSpPr txBox="1"/>
          <p:nvPr/>
        </p:nvSpPr>
        <p:spPr>
          <a:xfrm>
            <a:off x="-169491" y="2762249"/>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21 Octobre</a:t>
            </a:r>
          </a:p>
        </p:txBody>
      </p:sp>
    </p:spTree>
    <p:extLst>
      <p:ext uri="{BB962C8B-B14F-4D97-AF65-F5344CB8AC3E}">
        <p14:creationId xmlns:p14="http://schemas.microsoft.com/office/powerpoint/2010/main" val="343585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82A7C-BF91-B9BD-72BC-5C1E554DF3D3}"/>
              </a:ext>
            </a:extLst>
          </p:cNvPr>
          <p:cNvSpPr/>
          <p:nvPr/>
        </p:nvSpPr>
        <p:spPr>
          <a:xfrm>
            <a:off x="1524002" y="29267"/>
            <a:ext cx="9143999"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sp>
        <p:nvSpPr>
          <p:cNvPr id="4" name="ZoneTexte 3"/>
          <p:cNvSpPr txBox="1"/>
          <p:nvPr/>
        </p:nvSpPr>
        <p:spPr>
          <a:xfrm>
            <a:off x="1524002" y="6370252"/>
            <a:ext cx="8988491" cy="496829"/>
          </a:xfrm>
          <a:prstGeom prst="rect">
            <a:avLst/>
          </a:prstGeom>
          <a:noFill/>
        </p:spPr>
        <p:txBody>
          <a:bodyPr wrap="square" lIns="95784" tIns="47892" rIns="95784" bIns="47892" rtlCol="0">
            <a:spAutoFit/>
          </a:bodyPr>
          <a:lstStyle/>
          <a:p>
            <a:pPr algn="ctr"/>
            <a:r>
              <a:rPr lang="fr-FR" sz="1300" i="1" dirty="0">
                <a:solidFill>
                  <a:schemeClr val="bg2">
                    <a:lumMod val="75000"/>
                  </a:schemeClr>
                </a:solidFill>
              </a:rPr>
              <a:t>UNION SPORTIVE PHILIBERTINE FOOTBALL - 10, ALLLEE DES CHEVRETS 44310 ST PHILBERT DE GRAND LIEU</a:t>
            </a:r>
            <a:br>
              <a:rPr lang="fr-FR" sz="1300" i="1" dirty="0">
                <a:solidFill>
                  <a:schemeClr val="bg2">
                    <a:lumMod val="75000"/>
                  </a:schemeClr>
                </a:solidFill>
              </a:rPr>
            </a:br>
            <a:r>
              <a:rPr lang="fr-FR" sz="1300" i="1" dirty="0">
                <a:solidFill>
                  <a:schemeClr val="bg2">
                    <a:lumMod val="75000"/>
                  </a:schemeClr>
                </a:solidFill>
              </a:rPr>
              <a:t>Téléphone : 02 40 78 81 39</a:t>
            </a:r>
            <a:endParaRPr lang="fr-FR" sz="1300" dirty="0">
              <a:solidFill>
                <a:schemeClr val="bg2">
                  <a:lumMod val="75000"/>
                </a:schemeClr>
              </a:solidFill>
            </a:endParaRPr>
          </a:p>
        </p:txBody>
      </p:sp>
      <p:sp>
        <p:nvSpPr>
          <p:cNvPr id="3" name="TextBox 4">
            <a:extLst>
              <a:ext uri="{FF2B5EF4-FFF2-40B4-BE49-F238E27FC236}">
                <a16:creationId xmlns:a16="http://schemas.microsoft.com/office/drawing/2014/main" id="{A016856E-0C2D-1C51-D060-C0AD28765149}"/>
              </a:ext>
            </a:extLst>
          </p:cNvPr>
          <p:cNvSpPr txBox="1"/>
          <p:nvPr/>
        </p:nvSpPr>
        <p:spPr>
          <a:xfrm>
            <a:off x="3071664" y="215899"/>
            <a:ext cx="7056784" cy="756621"/>
          </a:xfrm>
          <a:prstGeom prst="rect">
            <a:avLst/>
          </a:prstGeom>
          <a:noFill/>
        </p:spPr>
        <p:txBody>
          <a:bodyPr wrap="square" lIns="95784" tIns="47892" rIns="95784" bIns="47892" rtlCol="0" anchor="b">
            <a:normAutofit/>
          </a:bodyPr>
          <a:lstStyle/>
          <a:p>
            <a:pPr algn="ctr"/>
            <a:r>
              <a:rPr lang="fr-FR" sz="3600" b="1" dirty="0">
                <a:solidFill>
                  <a:srgbClr val="FFBB1C"/>
                </a:solidFill>
                <a:latin typeface="Lao UI" panose="020B0502040204020203" pitchFamily="34" charset="0"/>
                <a:cs typeface="Lao UI" panose="020B0502040204020203" pitchFamily="34" charset="0"/>
              </a:rPr>
              <a:t>L’organigramme du bureau</a:t>
            </a:r>
          </a:p>
        </p:txBody>
      </p:sp>
      <p:pic>
        <p:nvPicPr>
          <p:cNvPr id="8" name="Image 7">
            <a:extLst>
              <a:ext uri="{FF2B5EF4-FFF2-40B4-BE49-F238E27FC236}">
                <a16:creationId xmlns:a16="http://schemas.microsoft.com/office/drawing/2014/main" id="{B2498B25-B8D0-7558-56E9-63BA85542D42}"/>
              </a:ext>
            </a:extLst>
          </p:cNvPr>
          <p:cNvPicPr>
            <a:picLocks noChangeAspect="1"/>
          </p:cNvPicPr>
          <p:nvPr/>
        </p:nvPicPr>
        <p:blipFill>
          <a:blip r:embed="rId3"/>
          <a:stretch>
            <a:fillRect/>
          </a:stretch>
        </p:blipFill>
        <p:spPr>
          <a:xfrm>
            <a:off x="1775520" y="109086"/>
            <a:ext cx="1656184" cy="1643929"/>
          </a:xfrm>
          <a:prstGeom prst="rect">
            <a:avLst/>
          </a:prstGeom>
        </p:spPr>
      </p:pic>
      <p:pic>
        <p:nvPicPr>
          <p:cNvPr id="11" name="Image 10">
            <a:extLst>
              <a:ext uri="{FF2B5EF4-FFF2-40B4-BE49-F238E27FC236}">
                <a16:creationId xmlns:a16="http://schemas.microsoft.com/office/drawing/2014/main" id="{31280538-B80D-36A4-347C-EEE39067CED2}"/>
              </a:ext>
            </a:extLst>
          </p:cNvPr>
          <p:cNvPicPr>
            <a:picLocks noChangeAspect="1"/>
          </p:cNvPicPr>
          <p:nvPr/>
        </p:nvPicPr>
        <p:blipFill>
          <a:blip r:embed="rId4"/>
          <a:stretch>
            <a:fillRect/>
          </a:stretch>
        </p:blipFill>
        <p:spPr>
          <a:xfrm>
            <a:off x="1812032" y="1251384"/>
            <a:ext cx="8604448" cy="4840002"/>
          </a:xfrm>
          <a:prstGeom prst="rect">
            <a:avLst/>
          </a:prstGeom>
        </p:spPr>
      </p:pic>
      <p:sp>
        <p:nvSpPr>
          <p:cNvPr id="5" name="Rectangle 4">
            <a:extLst>
              <a:ext uri="{FF2B5EF4-FFF2-40B4-BE49-F238E27FC236}">
                <a16:creationId xmlns:a16="http://schemas.microsoft.com/office/drawing/2014/main" id="{D0883415-FD94-BC24-E0AE-F1573D50E6B1}"/>
              </a:ext>
            </a:extLst>
          </p:cNvPr>
          <p:cNvSpPr/>
          <p:nvPr/>
        </p:nvSpPr>
        <p:spPr>
          <a:xfrm>
            <a:off x="8688288" y="3933056"/>
            <a:ext cx="720080" cy="576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6372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1777461" y="44624"/>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Un budget en constante progression</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249571" y="47006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Avec des besoins croissants pour accompagner son développement</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2099219" y="5596188"/>
            <a:ext cx="892899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Ayons l’esprit partenaire </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pic>
        <p:nvPicPr>
          <p:cNvPr id="4" name="Image 3">
            <a:extLst>
              <a:ext uri="{FF2B5EF4-FFF2-40B4-BE49-F238E27FC236}">
                <a16:creationId xmlns:a16="http://schemas.microsoft.com/office/drawing/2014/main" id="{2BD0A472-8EDD-8E85-EBF1-2FCAAE01C6D6}"/>
              </a:ext>
            </a:extLst>
          </p:cNvPr>
          <p:cNvPicPr>
            <a:picLocks noChangeAspect="1"/>
          </p:cNvPicPr>
          <p:nvPr/>
        </p:nvPicPr>
        <p:blipFill>
          <a:blip r:embed="rId5"/>
          <a:stretch>
            <a:fillRect/>
          </a:stretch>
        </p:blipFill>
        <p:spPr>
          <a:xfrm>
            <a:off x="2599641" y="1279974"/>
            <a:ext cx="6992718" cy="4298053"/>
          </a:xfrm>
          <a:prstGeom prst="rect">
            <a:avLst/>
          </a:prstGeom>
        </p:spPr>
      </p:pic>
    </p:spTree>
    <p:extLst>
      <p:ext uri="{BB962C8B-B14F-4D97-AF65-F5344CB8AC3E}">
        <p14:creationId xmlns:p14="http://schemas.microsoft.com/office/powerpoint/2010/main" val="205022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A7E0DF-2A75-EAC6-601B-52B755354161}"/>
              </a:ext>
            </a:extLst>
          </p:cNvPr>
          <p:cNvSpPr/>
          <p:nvPr/>
        </p:nvSpPr>
        <p:spPr>
          <a:xfrm>
            <a:off x="1515641"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2030920" y="365187"/>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L’arbitrage</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643168" y="150653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Le niveau National 3 exige (23-24) : 6pts dont 3 arbitres majeurs </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1804332" y="5595042"/>
            <a:ext cx="863358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Être arbitre c’est contribuer au développement de l’USPF</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sp>
        <p:nvSpPr>
          <p:cNvPr id="8" name="TextBox 10">
            <a:extLst>
              <a:ext uri="{FF2B5EF4-FFF2-40B4-BE49-F238E27FC236}">
                <a16:creationId xmlns:a16="http://schemas.microsoft.com/office/drawing/2014/main" id="{A5A9E0DA-3C77-85CF-62ED-EF4C1620D6AA}"/>
              </a:ext>
            </a:extLst>
          </p:cNvPr>
          <p:cNvSpPr txBox="1"/>
          <p:nvPr/>
        </p:nvSpPr>
        <p:spPr>
          <a:xfrm>
            <a:off x="2650139" y="100631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Des hommes et femmes dont nous ne pouvons pas nous passer</a:t>
            </a:r>
            <a:endParaRPr lang="fr-FR" sz="1200" dirty="0">
              <a:solidFill>
                <a:srgbClr val="FFBB1C"/>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AAA5925-09B6-3882-3938-C368114121C8}"/>
              </a:ext>
            </a:extLst>
          </p:cNvPr>
          <p:cNvSpPr txBox="1"/>
          <p:nvPr/>
        </p:nvSpPr>
        <p:spPr>
          <a:xfrm>
            <a:off x="2634809" y="201203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Un jeune arbitre (-15 ans) compte pour 0,5 pt, un majeur pour 1 pt</a:t>
            </a:r>
            <a:endParaRPr lang="fr-FR" sz="1200" dirty="0">
              <a:solidFill>
                <a:srgbClr val="FFBB1C"/>
              </a:solidFill>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B82DBDD5-D39A-9DDD-7CC3-EB56AEECC6CF}"/>
              </a:ext>
            </a:extLst>
          </p:cNvPr>
          <p:cNvSpPr txBox="1"/>
          <p:nvPr/>
        </p:nvSpPr>
        <p:spPr>
          <a:xfrm>
            <a:off x="2668290" y="2857681"/>
            <a:ext cx="8024832" cy="438652"/>
          </a:xfrm>
          <a:prstGeom prst="rect">
            <a:avLst/>
          </a:prstGeom>
          <a:noFill/>
        </p:spPr>
        <p:txBody>
          <a:bodyPr wrap="square" lIns="95784" tIns="47892" rIns="95784" bIns="47892" rtlCol="0">
            <a:noAutofit/>
          </a:bodyPr>
          <a:lstStyle/>
          <a:p>
            <a:pPr algn="just">
              <a:lnSpc>
                <a:spcPct val="114000"/>
              </a:lnSpc>
            </a:pPr>
            <a:endParaRPr lang="fr-FR" sz="1200" dirty="0">
              <a:solidFill>
                <a:srgbClr val="FFBB1C"/>
              </a:solidFill>
              <a:latin typeface="Arial" panose="020B0604020202020204" pitchFamily="34" charset="0"/>
              <a:cs typeface="Arial" panose="020B0604020202020204" pitchFamily="34" charset="0"/>
            </a:endParaRPr>
          </a:p>
        </p:txBody>
      </p:sp>
      <p:sp>
        <p:nvSpPr>
          <p:cNvPr id="13" name="TextBox 10">
            <a:extLst>
              <a:ext uri="{FF2B5EF4-FFF2-40B4-BE49-F238E27FC236}">
                <a16:creationId xmlns:a16="http://schemas.microsoft.com/office/drawing/2014/main" id="{E484ED92-671E-8C52-2993-69619DB51747}"/>
              </a:ext>
            </a:extLst>
          </p:cNvPr>
          <p:cNvSpPr txBox="1"/>
          <p:nvPr/>
        </p:nvSpPr>
        <p:spPr>
          <a:xfrm>
            <a:off x="2642474" y="251544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formé 4 jeunes l’an dernier, 3 ont resigné</a:t>
            </a:r>
            <a:endParaRPr lang="fr-FR" sz="1200" dirty="0">
              <a:solidFill>
                <a:srgbClr val="FFBB1C"/>
              </a:solidFill>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4136D647-E3E9-9217-A8C2-A9B5E064BED5}"/>
              </a:ext>
            </a:extLst>
          </p:cNvPr>
          <p:cNvSpPr txBox="1"/>
          <p:nvPr/>
        </p:nvSpPr>
        <p:spPr>
          <a:xfrm>
            <a:off x="2658513" y="3018856"/>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6 arbitres dont 2 jeunes -15 ans, soit 5 pts </a:t>
            </a:r>
            <a:endParaRPr lang="fr-FR" sz="1200" dirty="0">
              <a:solidFill>
                <a:srgbClr val="FFBB1C"/>
              </a:solidFill>
              <a:latin typeface="Arial" panose="020B0604020202020204" pitchFamily="34" charset="0"/>
              <a:cs typeface="Arial" panose="020B0604020202020204" pitchFamily="34" charset="0"/>
            </a:endParaRPr>
          </a:p>
        </p:txBody>
      </p:sp>
      <p:sp>
        <p:nvSpPr>
          <p:cNvPr id="15" name="TextBox 10">
            <a:extLst>
              <a:ext uri="{FF2B5EF4-FFF2-40B4-BE49-F238E27FC236}">
                <a16:creationId xmlns:a16="http://schemas.microsoft.com/office/drawing/2014/main" id="{13D39131-E803-B7B3-9BA1-D2E716E0BC71}"/>
              </a:ext>
            </a:extLst>
          </p:cNvPr>
          <p:cNvSpPr txBox="1"/>
          <p:nvPr/>
        </p:nvSpPr>
        <p:spPr>
          <a:xfrm>
            <a:off x="2650139" y="352951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Besoins 23-24 : 1 pt et surtout 2 majeurs</a:t>
            </a:r>
            <a:endParaRPr lang="fr-FR" sz="1200" dirty="0">
              <a:solidFill>
                <a:srgbClr val="FFBB1C"/>
              </a:solidFill>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37E36810-BA67-A288-123F-9B22FC6BADF4}"/>
              </a:ext>
            </a:extLst>
          </p:cNvPr>
          <p:cNvSpPr txBox="1"/>
          <p:nvPr/>
        </p:nvSpPr>
        <p:spPr>
          <a:xfrm>
            <a:off x="2668290" y="4037422"/>
            <a:ext cx="8024832" cy="1168447"/>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Référent Arbitre: </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Arnaud Gautreau / 06 18 30 37 92</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Manu André / 06 62 94 77 22</a:t>
            </a:r>
            <a:endParaRPr lang="fr-FR" sz="1200" dirty="0">
              <a:solidFill>
                <a:srgbClr val="FFBB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1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21CD602-571F-63C0-388E-5659AEEB4671}"/>
              </a:ext>
            </a:extLst>
          </p:cNvPr>
          <p:cNvPicPr>
            <a:picLocks noChangeAspect="1"/>
          </p:cNvPicPr>
          <p:nvPr/>
        </p:nvPicPr>
        <p:blipFill>
          <a:blip r:embed="rId2">
            <a:alphaModFix amt="5000"/>
          </a:blip>
          <a:stretch>
            <a:fillRect/>
          </a:stretch>
        </p:blipFill>
        <p:spPr>
          <a:xfrm>
            <a:off x="3408819" y="225402"/>
            <a:ext cx="5374721" cy="6364800"/>
          </a:xfrm>
          <a:prstGeom prst="rect">
            <a:avLst/>
          </a:prstGeom>
        </p:spPr>
      </p:pic>
      <p:sp>
        <p:nvSpPr>
          <p:cNvPr id="3" name="Rectangle 2">
            <a:extLst>
              <a:ext uri="{FF2B5EF4-FFF2-40B4-BE49-F238E27FC236}">
                <a16:creationId xmlns:a16="http://schemas.microsoft.com/office/drawing/2014/main" id="{456FD0A8-93CB-8C61-B11E-94EB018CE36B}"/>
              </a:ext>
            </a:extLst>
          </p:cNvPr>
          <p:cNvSpPr/>
          <p:nvPr/>
        </p:nvSpPr>
        <p:spPr>
          <a:xfrm>
            <a:off x="0" y="6376416"/>
            <a:ext cx="12192000" cy="4815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fr-FR" dirty="0">
                <a:latin typeface="Impact" panose="020B0806030902050204" pitchFamily="34" charset="0"/>
              </a:rPr>
              <a:t>Zoom sur notre club</a:t>
            </a:r>
          </a:p>
        </p:txBody>
      </p:sp>
      <p:cxnSp>
        <p:nvCxnSpPr>
          <p:cNvPr id="18" name="Connecteur droit avec flèche 17">
            <a:extLst>
              <a:ext uri="{FF2B5EF4-FFF2-40B4-BE49-F238E27FC236}">
                <a16:creationId xmlns:a16="http://schemas.microsoft.com/office/drawing/2014/main" id="{CF5A80FB-D862-7C27-C51A-8C3EB331B95B}"/>
              </a:ext>
            </a:extLst>
          </p:cNvPr>
          <p:cNvCxnSpPr>
            <a:cxnSpLocks/>
          </p:cNvCxnSpPr>
          <p:nvPr/>
        </p:nvCxnSpPr>
        <p:spPr>
          <a:xfrm>
            <a:off x="262484" y="5326675"/>
            <a:ext cx="11667031" cy="41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D831D59-E33A-2FA0-6B49-33B02CA9B2DB}"/>
              </a:ext>
            </a:extLst>
          </p:cNvPr>
          <p:cNvCxnSpPr/>
          <p:nvPr/>
        </p:nvCxnSpPr>
        <p:spPr>
          <a:xfrm>
            <a:off x="2520970" y="5159271"/>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8EC68C53-C402-C000-57C0-D325AC7650A3}"/>
              </a:ext>
            </a:extLst>
          </p:cNvPr>
          <p:cNvSpPr txBox="1"/>
          <p:nvPr/>
        </p:nvSpPr>
        <p:spPr>
          <a:xfrm>
            <a:off x="2242696" y="5485511"/>
            <a:ext cx="1495669" cy="307777"/>
          </a:xfrm>
          <a:prstGeom prst="rect">
            <a:avLst/>
          </a:prstGeom>
          <a:noFill/>
        </p:spPr>
        <p:txBody>
          <a:bodyPr wrap="square" rtlCol="0">
            <a:spAutoFit/>
          </a:bodyPr>
          <a:lstStyle/>
          <a:p>
            <a:r>
              <a:rPr lang="fr-FR" sz="1400" dirty="0"/>
              <a:t>2019</a:t>
            </a:r>
          </a:p>
        </p:txBody>
      </p:sp>
      <p:cxnSp>
        <p:nvCxnSpPr>
          <p:cNvPr id="26" name="Connecteur droit 25">
            <a:extLst>
              <a:ext uri="{FF2B5EF4-FFF2-40B4-BE49-F238E27FC236}">
                <a16:creationId xmlns:a16="http://schemas.microsoft.com/office/drawing/2014/main" id="{94B1DFBA-8CFC-194F-38CA-4C3BC5BF6470}"/>
              </a:ext>
            </a:extLst>
          </p:cNvPr>
          <p:cNvCxnSpPr/>
          <p:nvPr/>
        </p:nvCxnSpPr>
        <p:spPr>
          <a:xfrm>
            <a:off x="9410958" y="5136320"/>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4D89B3D-3E98-E55E-81AE-94A8644D9460}"/>
              </a:ext>
            </a:extLst>
          </p:cNvPr>
          <p:cNvSpPr txBox="1"/>
          <p:nvPr/>
        </p:nvSpPr>
        <p:spPr>
          <a:xfrm>
            <a:off x="9174088" y="5485510"/>
            <a:ext cx="1495669" cy="307777"/>
          </a:xfrm>
          <a:prstGeom prst="rect">
            <a:avLst/>
          </a:prstGeom>
          <a:noFill/>
        </p:spPr>
        <p:txBody>
          <a:bodyPr wrap="square" rtlCol="0">
            <a:spAutoFit/>
          </a:bodyPr>
          <a:lstStyle/>
          <a:p>
            <a:r>
              <a:rPr lang="fr-FR" sz="1400" dirty="0"/>
              <a:t>2023</a:t>
            </a:r>
          </a:p>
        </p:txBody>
      </p:sp>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stretch>
            <a:fillRect/>
          </a:stretch>
        </p:blipFill>
        <p:spPr>
          <a:xfrm>
            <a:off x="5546421" y="72460"/>
            <a:ext cx="1099156" cy="1301632"/>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1989927" y="2111572"/>
            <a:ext cx="8036779" cy="2585323"/>
          </a:xfrm>
          <a:prstGeom prst="rect">
            <a:avLst/>
          </a:prstGeom>
          <a:noFill/>
        </p:spPr>
        <p:txBody>
          <a:bodyPr wrap="square" rtlCol="0">
            <a:spAutoFit/>
          </a:bodyPr>
          <a:lstStyle/>
          <a:p>
            <a:pPr algn="ctr"/>
            <a:r>
              <a:rPr lang="fr-FR" dirty="0"/>
              <a:t>Un responsable technique général </a:t>
            </a:r>
            <a:r>
              <a:rPr lang="fr-FR" dirty="0">
                <a:sym typeface="Wingdings" pitchFamily="2" charset="2"/>
              </a:rPr>
              <a:t> Des responsables de catégories</a:t>
            </a:r>
          </a:p>
          <a:p>
            <a:pPr algn="ctr"/>
            <a:r>
              <a:rPr lang="fr-FR" dirty="0">
                <a:sym typeface="Wingdings" pitchFamily="2" charset="2"/>
              </a:rPr>
              <a:t>1 salarié  3 salariés (+2 service civique et 2 en formation)</a:t>
            </a:r>
          </a:p>
          <a:p>
            <a:pPr algn="ctr"/>
            <a:r>
              <a:rPr lang="fr-FR" dirty="0">
                <a:sym typeface="Wingdings" pitchFamily="2" charset="2"/>
              </a:rPr>
              <a:t>232 jeunes joueurs  274 jeunes joueurs</a:t>
            </a:r>
          </a:p>
          <a:p>
            <a:pPr algn="ctr"/>
            <a:r>
              <a:rPr lang="fr-FR" dirty="0">
                <a:sym typeface="Wingdings" pitchFamily="2" charset="2"/>
              </a:rPr>
              <a:t>5 éducateurs formés  16 éducateurs formés</a:t>
            </a:r>
          </a:p>
          <a:p>
            <a:pPr algn="ctr"/>
            <a:r>
              <a:rPr lang="fr-FR" dirty="0"/>
              <a:t>50 dirigeants </a:t>
            </a:r>
            <a:r>
              <a:rPr lang="fr-FR" dirty="0">
                <a:sym typeface="Wingdings" pitchFamily="2" charset="2"/>
              </a:rPr>
              <a:t> 70 dirigeants</a:t>
            </a:r>
          </a:p>
          <a:p>
            <a:pPr algn="ctr"/>
            <a:r>
              <a:rPr lang="fr-FR" dirty="0">
                <a:sym typeface="Wingdings" pitchFamily="2" charset="2"/>
              </a:rPr>
              <a:t>+ d’entrainements</a:t>
            </a:r>
          </a:p>
          <a:p>
            <a:pPr algn="ctr"/>
            <a:r>
              <a:rPr lang="fr-FR" dirty="0">
                <a:sym typeface="Wingdings" pitchFamily="2" charset="2"/>
              </a:rPr>
              <a:t>+ d’équipes</a:t>
            </a:r>
          </a:p>
          <a:p>
            <a:pPr algn="ctr"/>
            <a:r>
              <a:rPr lang="fr-FR" dirty="0">
                <a:sym typeface="Wingdings" pitchFamily="2" charset="2"/>
              </a:rPr>
              <a:t>Des outils mis à disposition</a:t>
            </a:r>
          </a:p>
          <a:p>
            <a:pPr algn="ctr"/>
            <a:r>
              <a:rPr lang="fr-FR" dirty="0">
                <a:sym typeface="Wingdings" pitchFamily="2" charset="2"/>
              </a:rPr>
              <a:t>Des évènements mis en place</a:t>
            </a:r>
          </a:p>
        </p:txBody>
      </p:sp>
      <p:pic>
        <p:nvPicPr>
          <p:cNvPr id="1026" name="Picture 2" descr="Le CCFC et le GF Loire et Cens labellisés ! - Couëron Chabossiere Football  Club - Site Officiel -">
            <a:extLst>
              <a:ext uri="{FF2B5EF4-FFF2-40B4-BE49-F238E27FC236}">
                <a16:creationId xmlns:a16="http://schemas.microsoft.com/office/drawing/2014/main" id="{4AA8C3B9-FDAA-5792-136C-BAC0B8379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33" t="16042" r="54618" b="16554"/>
          <a:stretch/>
        </p:blipFill>
        <p:spPr bwMode="auto">
          <a:xfrm>
            <a:off x="9740596" y="1915715"/>
            <a:ext cx="1858322" cy="203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FCVM obtient le label Jeunes FFF !">
            <a:extLst>
              <a:ext uri="{FF2B5EF4-FFF2-40B4-BE49-F238E27FC236}">
                <a16:creationId xmlns:a16="http://schemas.microsoft.com/office/drawing/2014/main" id="{1A4391FB-40EC-F1E4-753F-B1DBFE27B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7" r="79006"/>
          <a:stretch/>
        </p:blipFill>
        <p:spPr bwMode="auto">
          <a:xfrm>
            <a:off x="262484" y="1756880"/>
            <a:ext cx="1980212" cy="2437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9D9ECE4-34E3-FB72-583F-AC68DE2B845C}"/>
              </a:ext>
            </a:extLst>
          </p:cNvPr>
          <p:cNvSpPr txBox="1"/>
          <p:nvPr/>
        </p:nvSpPr>
        <p:spPr>
          <a:xfrm>
            <a:off x="4875572" y="6432542"/>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Tree>
    <p:extLst>
      <p:ext uri="{BB962C8B-B14F-4D97-AF65-F5344CB8AC3E}">
        <p14:creationId xmlns:p14="http://schemas.microsoft.com/office/powerpoint/2010/main" val="37770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Catégories : U16/U17/U18</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151761" cy="964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582" y="1839139"/>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431661" y="1965404"/>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U16</a:t>
            </a:r>
            <a:endParaRPr lang="fr-FR" sz="4400" dirty="0">
              <a:latin typeface="SignPainter-HouseScript" panose="02000006070000020004" pitchFamily="2" charset="0"/>
            </a:endParaRPr>
          </a:p>
        </p:txBody>
      </p:sp>
      <p:grpSp>
        <p:nvGrpSpPr>
          <p:cNvPr id="54" name="Groupe 53">
            <a:extLst>
              <a:ext uri="{FF2B5EF4-FFF2-40B4-BE49-F238E27FC236}">
                <a16:creationId xmlns:a16="http://schemas.microsoft.com/office/drawing/2014/main" id="{0336C542-D4CD-CC8F-C255-97043D638796}"/>
              </a:ext>
            </a:extLst>
          </p:cNvPr>
          <p:cNvGrpSpPr/>
          <p:nvPr/>
        </p:nvGrpSpPr>
        <p:grpSpPr>
          <a:xfrm>
            <a:off x="2237973" y="1923832"/>
            <a:ext cx="3464275" cy="883800"/>
            <a:chOff x="3632158" y="2056533"/>
            <a:chExt cx="3464275"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4"/>
            <a:stretch>
              <a:fillRect/>
            </a:stretch>
          </p:blipFill>
          <p:spPr>
            <a:xfrm>
              <a:off x="3632158" y="2056533"/>
              <a:ext cx="3464275"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Amaury SORIN - BMF</a:t>
              </a:r>
            </a:p>
            <a:p>
              <a:r>
                <a:rPr lang="fr-FR" dirty="0">
                  <a:solidFill>
                    <a:schemeClr val="bg1"/>
                  </a:solidFill>
                  <a:latin typeface="SignPainter-HouseScript" panose="02000006070000020004" pitchFamily="2" charset="0"/>
                </a:rPr>
                <a:t>0783603498</a:t>
              </a:r>
            </a:p>
            <a:p>
              <a:r>
                <a:rPr lang="fr-FR" sz="1400" dirty="0" err="1">
                  <a:solidFill>
                    <a:schemeClr val="accent1">
                      <a:lumMod val="60000"/>
                      <a:lumOff val="40000"/>
                    </a:schemeClr>
                  </a:solidFill>
                </a:rPr>
                <a:t>amau.sorin@free.fr</a:t>
              </a:r>
              <a:endParaRPr lang="fr-FR" sz="1400" dirty="0">
                <a:solidFill>
                  <a:schemeClr val="accent1">
                    <a:lumMod val="60000"/>
                    <a:lumOff val="40000"/>
                  </a:schemeClr>
                </a:solidFill>
              </a:endParaRP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U16</a:t>
              </a:r>
            </a:p>
          </p:txBody>
        </p:sp>
      </p:grpSp>
      <p:grpSp>
        <p:nvGrpSpPr>
          <p:cNvPr id="9" name="Groupe 8">
            <a:extLst>
              <a:ext uri="{FF2B5EF4-FFF2-40B4-BE49-F238E27FC236}">
                <a16:creationId xmlns:a16="http://schemas.microsoft.com/office/drawing/2014/main" id="{09ADFD77-6077-258F-042B-9C0D7E89D55A}"/>
              </a:ext>
            </a:extLst>
          </p:cNvPr>
          <p:cNvGrpSpPr/>
          <p:nvPr/>
        </p:nvGrpSpPr>
        <p:grpSpPr>
          <a:xfrm>
            <a:off x="1889664" y="2866378"/>
            <a:ext cx="3464275" cy="646331"/>
            <a:chOff x="1889664" y="2866378"/>
            <a:chExt cx="3464275" cy="646331"/>
          </a:xfrm>
        </p:grpSpPr>
        <p:pic>
          <p:nvPicPr>
            <p:cNvPr id="63" name="Image 62">
              <a:extLst>
                <a:ext uri="{FF2B5EF4-FFF2-40B4-BE49-F238E27FC236}">
                  <a16:creationId xmlns:a16="http://schemas.microsoft.com/office/drawing/2014/main" id="{027E5A6A-9928-7ABB-5B05-7FDFED1230DE}"/>
                </a:ext>
              </a:extLst>
            </p:cNvPr>
            <p:cNvPicPr>
              <a:picLocks noChangeAspect="1"/>
            </p:cNvPicPr>
            <p:nvPr/>
          </p:nvPicPr>
          <p:blipFill>
            <a:blip r:embed="rId4"/>
            <a:stretch>
              <a:fillRect/>
            </a:stretch>
          </p:blipFill>
          <p:spPr>
            <a:xfrm>
              <a:off x="1889664" y="2866378"/>
              <a:ext cx="3464275" cy="610806"/>
            </a:xfrm>
            <a:prstGeom prst="rect">
              <a:avLst/>
            </a:prstGeom>
          </p:spPr>
        </p:pic>
        <p:sp>
          <p:nvSpPr>
            <p:cNvPr id="64" name="ZoneTexte 63">
              <a:extLst>
                <a:ext uri="{FF2B5EF4-FFF2-40B4-BE49-F238E27FC236}">
                  <a16:creationId xmlns:a16="http://schemas.microsoft.com/office/drawing/2014/main" id="{14ED616A-1B78-139A-9F91-2DA4CE9D4797}"/>
                </a:ext>
              </a:extLst>
            </p:cNvPr>
            <p:cNvSpPr txBox="1"/>
            <p:nvPr/>
          </p:nvSpPr>
          <p:spPr>
            <a:xfrm>
              <a:off x="2004971" y="2866378"/>
              <a:ext cx="2686311"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Killian LORIEU M. – BMF EC</a:t>
              </a:r>
            </a:p>
            <a:p>
              <a:r>
                <a:rPr lang="fr-FR" dirty="0">
                  <a:solidFill>
                    <a:schemeClr val="bg1"/>
                  </a:solidFill>
                  <a:latin typeface="SignPainter-HouseScript" panose="02000006070000020004" pitchFamily="2" charset="0"/>
                </a:rPr>
                <a:t>Manu COHET – Laurence HUET</a:t>
              </a:r>
            </a:p>
          </p:txBody>
        </p:sp>
        <p:sp>
          <p:nvSpPr>
            <p:cNvPr id="65" name="Rectangle : coins arrondis 64">
              <a:extLst>
                <a:ext uri="{FF2B5EF4-FFF2-40B4-BE49-F238E27FC236}">
                  <a16:creationId xmlns:a16="http://schemas.microsoft.com/office/drawing/2014/main" id="{BBB5A797-ED12-62F1-D5D6-E7B7B7B6400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Educateurs</a:t>
              </a:r>
            </a:p>
            <a:p>
              <a:pPr algn="ctr"/>
              <a:r>
                <a:rPr lang="fr-FR" sz="900" dirty="0"/>
                <a:t>U16</a:t>
              </a:r>
            </a:p>
          </p:txBody>
        </p:sp>
      </p:grpSp>
      <p:grpSp>
        <p:nvGrpSpPr>
          <p:cNvPr id="58" name="Groupe 57">
            <a:extLst>
              <a:ext uri="{FF2B5EF4-FFF2-40B4-BE49-F238E27FC236}">
                <a16:creationId xmlns:a16="http://schemas.microsoft.com/office/drawing/2014/main" id="{F170BCC7-5A57-22BD-9D98-06ACA7EB0DA9}"/>
              </a:ext>
            </a:extLst>
          </p:cNvPr>
          <p:cNvGrpSpPr/>
          <p:nvPr/>
        </p:nvGrpSpPr>
        <p:grpSpPr>
          <a:xfrm>
            <a:off x="-426638" y="3497599"/>
            <a:ext cx="4357393" cy="1936850"/>
            <a:chOff x="912186" y="4205531"/>
            <a:chExt cx="4357393" cy="1935241"/>
          </a:xfrm>
        </p:grpSpPr>
        <p:pic>
          <p:nvPicPr>
            <p:cNvPr id="17" name="Picture 2" descr="La FDE62 en vidéo - fde62">
              <a:extLst>
                <a:ext uri="{FF2B5EF4-FFF2-40B4-BE49-F238E27FC236}">
                  <a16:creationId xmlns:a16="http://schemas.microsoft.com/office/drawing/2014/main" id="{E35857E0-38DE-19B3-4EC8-4A8ADBDBD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16" y="4205531"/>
              <a:ext cx="1056732" cy="115056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e 18">
              <a:extLst>
                <a:ext uri="{FF2B5EF4-FFF2-40B4-BE49-F238E27FC236}">
                  <a16:creationId xmlns:a16="http://schemas.microsoft.com/office/drawing/2014/main" id="{8643DECC-5573-DB91-7C30-422373624D25}"/>
                </a:ext>
              </a:extLst>
            </p:cNvPr>
            <p:cNvGrpSpPr/>
            <p:nvPr/>
          </p:nvGrpSpPr>
          <p:grpSpPr>
            <a:xfrm>
              <a:off x="2237972" y="4275663"/>
              <a:ext cx="3031607" cy="883800"/>
              <a:chOff x="3632157" y="2056533"/>
              <a:chExt cx="3031607" cy="883800"/>
            </a:xfrm>
          </p:grpSpPr>
          <p:pic>
            <p:nvPicPr>
              <p:cNvPr id="26" name="Image 25">
                <a:extLst>
                  <a:ext uri="{FF2B5EF4-FFF2-40B4-BE49-F238E27FC236}">
                    <a16:creationId xmlns:a16="http://schemas.microsoft.com/office/drawing/2014/main" id="{9C5F5726-C034-ADBC-C622-BA63126CE30A}"/>
                  </a:ext>
                </a:extLst>
              </p:cNvPr>
              <p:cNvPicPr>
                <a:picLocks noChangeAspect="1"/>
              </p:cNvPicPr>
              <p:nvPr/>
            </p:nvPicPr>
            <p:blipFill>
              <a:blip r:embed="rId4"/>
              <a:stretch>
                <a:fillRect/>
              </a:stretch>
            </p:blipFill>
            <p:spPr>
              <a:xfrm>
                <a:off x="3632157" y="2056533"/>
                <a:ext cx="3031607" cy="883800"/>
              </a:xfrm>
              <a:prstGeom prst="rect">
                <a:avLst/>
              </a:prstGeom>
            </p:spPr>
          </p:pic>
          <p:sp>
            <p:nvSpPr>
              <p:cNvPr id="28" name="ZoneTexte 27">
                <a:extLst>
                  <a:ext uri="{FF2B5EF4-FFF2-40B4-BE49-F238E27FC236}">
                    <a16:creationId xmlns:a16="http://schemas.microsoft.com/office/drawing/2014/main" id="{769F61A2-0B4D-8C5C-A785-13E9BEAA85B0}"/>
                  </a:ext>
                </a:extLst>
              </p:cNvPr>
              <p:cNvSpPr txBox="1"/>
              <p:nvPr/>
            </p:nvSpPr>
            <p:spPr>
              <a:xfrm>
                <a:off x="3747465" y="2056533"/>
                <a:ext cx="244604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Valentin METIER - BEF</a:t>
                </a:r>
              </a:p>
              <a:p>
                <a:r>
                  <a:rPr lang="fr-FR" dirty="0">
                    <a:solidFill>
                      <a:schemeClr val="bg1"/>
                    </a:solidFill>
                    <a:latin typeface="SignPainter-HouseScript" panose="02000006070000020004" pitchFamily="2" charset="0"/>
                  </a:rPr>
                  <a:t>O769843931</a:t>
                </a:r>
              </a:p>
              <a:p>
                <a:r>
                  <a:rPr lang="fr-FR" sz="1400" dirty="0" err="1">
                    <a:solidFill>
                      <a:schemeClr val="accent1">
                        <a:lumMod val="60000"/>
                        <a:lumOff val="40000"/>
                      </a:schemeClr>
                    </a:solidFill>
                  </a:rPr>
                  <a:t>vm.educ.club@gmail.com</a:t>
                </a:r>
                <a:endParaRPr lang="fr-FR" sz="1400" dirty="0">
                  <a:solidFill>
                    <a:schemeClr val="accent1">
                      <a:lumMod val="60000"/>
                      <a:lumOff val="40000"/>
                    </a:schemeClr>
                  </a:solidFill>
                </a:endParaRPr>
              </a:p>
            </p:txBody>
          </p:sp>
          <p:sp>
            <p:nvSpPr>
              <p:cNvPr id="29" name="Rectangle : coins arrondis 28">
                <a:extLst>
                  <a:ext uri="{FF2B5EF4-FFF2-40B4-BE49-F238E27FC236}">
                    <a16:creationId xmlns:a16="http://schemas.microsoft.com/office/drawing/2014/main" id="{0057CC1A-A9E4-82E2-586C-0BB09186BC89}"/>
                  </a:ext>
                </a:extLst>
              </p:cNvPr>
              <p:cNvSpPr/>
              <p:nvPr/>
            </p:nvSpPr>
            <p:spPr>
              <a:xfrm>
                <a:off x="5731403" y="2158456"/>
                <a:ext cx="842250"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U18A</a:t>
                </a:r>
              </a:p>
            </p:txBody>
          </p:sp>
        </p:grpSp>
        <p:grpSp>
          <p:nvGrpSpPr>
            <p:cNvPr id="30" name="Groupe 29">
              <a:extLst>
                <a:ext uri="{FF2B5EF4-FFF2-40B4-BE49-F238E27FC236}">
                  <a16:creationId xmlns:a16="http://schemas.microsoft.com/office/drawing/2014/main" id="{693D828D-5459-FFDB-7F4A-4F2D7F72149B}"/>
                </a:ext>
              </a:extLst>
            </p:cNvPr>
            <p:cNvGrpSpPr/>
            <p:nvPr/>
          </p:nvGrpSpPr>
          <p:grpSpPr>
            <a:xfrm>
              <a:off x="1889664" y="5218209"/>
              <a:ext cx="3379915" cy="922563"/>
              <a:chOff x="1889664" y="2866378"/>
              <a:chExt cx="3379915" cy="922563"/>
            </a:xfrm>
          </p:grpSpPr>
          <p:pic>
            <p:nvPicPr>
              <p:cNvPr id="31" name="Image 30">
                <a:extLst>
                  <a:ext uri="{FF2B5EF4-FFF2-40B4-BE49-F238E27FC236}">
                    <a16:creationId xmlns:a16="http://schemas.microsoft.com/office/drawing/2014/main" id="{3E72D3B8-02E3-4924-7AB8-1E596353F49E}"/>
                  </a:ext>
                </a:extLst>
              </p:cNvPr>
              <p:cNvPicPr>
                <a:picLocks noChangeAspect="1"/>
              </p:cNvPicPr>
              <p:nvPr/>
            </p:nvPicPr>
            <p:blipFill>
              <a:blip r:embed="rId4"/>
              <a:stretch>
                <a:fillRect/>
              </a:stretch>
            </p:blipFill>
            <p:spPr>
              <a:xfrm>
                <a:off x="1889664" y="2866378"/>
                <a:ext cx="3379915" cy="922563"/>
              </a:xfrm>
              <a:prstGeom prst="rect">
                <a:avLst/>
              </a:prstGeom>
            </p:spPr>
          </p:pic>
          <p:sp>
            <p:nvSpPr>
              <p:cNvPr id="32" name="ZoneTexte 31">
                <a:extLst>
                  <a:ext uri="{FF2B5EF4-FFF2-40B4-BE49-F238E27FC236}">
                    <a16:creationId xmlns:a16="http://schemas.microsoft.com/office/drawing/2014/main" id="{925EA5C6-7D19-5E98-B3A2-1D3E566543A3}"/>
                  </a:ext>
                </a:extLst>
              </p:cNvPr>
              <p:cNvSpPr txBox="1"/>
              <p:nvPr/>
            </p:nvSpPr>
            <p:spPr>
              <a:xfrm>
                <a:off x="2004972" y="2866378"/>
                <a:ext cx="2311302" cy="922563"/>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Frédéric TANGUY</a:t>
                </a:r>
              </a:p>
              <a:p>
                <a:r>
                  <a:rPr lang="fr-FR" dirty="0">
                    <a:solidFill>
                      <a:schemeClr val="bg1"/>
                    </a:solidFill>
                    <a:latin typeface="SignPainter-HouseScript" panose="02000006070000020004" pitchFamily="2" charset="0"/>
                  </a:rPr>
                  <a:t>Johan RAZE</a:t>
                </a:r>
              </a:p>
              <a:p>
                <a:r>
                  <a:rPr lang="fr-FR" dirty="0">
                    <a:solidFill>
                      <a:schemeClr val="bg1"/>
                    </a:solidFill>
                    <a:latin typeface="SignPainter-HouseScript" panose="02000006070000020004" pitchFamily="2" charset="0"/>
                  </a:rPr>
                  <a:t>Thomas MOUILLE</a:t>
                </a:r>
              </a:p>
            </p:txBody>
          </p:sp>
          <p:sp>
            <p:nvSpPr>
              <p:cNvPr id="33" name="Rectangle : coins arrondis 32">
                <a:extLst>
                  <a:ext uri="{FF2B5EF4-FFF2-40B4-BE49-F238E27FC236}">
                    <a16:creationId xmlns:a16="http://schemas.microsoft.com/office/drawing/2014/main" id="{D7F93073-A1D2-0F40-24CD-9357E7BD111B}"/>
                  </a:ext>
                </a:extLst>
              </p:cNvPr>
              <p:cNvSpPr/>
              <p:nvPr/>
            </p:nvSpPr>
            <p:spPr>
              <a:xfrm>
                <a:off x="4250426" y="3108254"/>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a:t>
                </a:r>
              </a:p>
              <a:p>
                <a:pPr algn="ctr"/>
                <a:r>
                  <a:rPr lang="fr-FR" sz="900" dirty="0"/>
                  <a:t>U18A</a:t>
                </a:r>
              </a:p>
            </p:txBody>
          </p:sp>
        </p:grpSp>
        <p:sp>
          <p:nvSpPr>
            <p:cNvPr id="18" name="ZoneTexte 17">
              <a:extLst>
                <a:ext uri="{FF2B5EF4-FFF2-40B4-BE49-F238E27FC236}">
                  <a16:creationId xmlns:a16="http://schemas.microsoft.com/office/drawing/2014/main" id="{14408193-404B-F4DB-FA15-ADC1515863CB}"/>
                </a:ext>
              </a:extLst>
            </p:cNvPr>
            <p:cNvSpPr txBox="1"/>
            <p:nvPr/>
          </p:nvSpPr>
          <p:spPr>
            <a:xfrm>
              <a:off x="912186" y="4947127"/>
              <a:ext cx="1549433" cy="522785"/>
            </a:xfrm>
            <a:prstGeom prst="rect">
              <a:avLst/>
            </a:prstGeom>
            <a:noFill/>
          </p:spPr>
          <p:txBody>
            <a:bodyPr wrap="square" rtlCol="0">
              <a:spAutoFit/>
            </a:bodyPr>
            <a:lstStyle/>
            <a:p>
              <a:pPr algn="ctr"/>
              <a:r>
                <a:rPr lang="fr-FR" sz="2800" b="1" dirty="0">
                  <a:latin typeface="SignPainter-HouseScript" panose="02000006070000020004" pitchFamily="2" charset="0"/>
                </a:rPr>
                <a:t>U18A</a:t>
              </a:r>
              <a:endParaRPr lang="fr-FR" sz="2800" dirty="0">
                <a:latin typeface="SignPainter-HouseScript" panose="02000006070000020004" pitchFamily="2" charset="0"/>
              </a:endParaRPr>
            </a:p>
          </p:txBody>
        </p:sp>
      </p:grpSp>
      <p:pic>
        <p:nvPicPr>
          <p:cNvPr id="100" name="Picture 2" descr="La FDE62 en vidéo - fde62">
            <a:extLst>
              <a:ext uri="{FF2B5EF4-FFF2-40B4-BE49-F238E27FC236}">
                <a16:creationId xmlns:a16="http://schemas.microsoft.com/office/drawing/2014/main" id="{38FDF436-2B5A-4749-D92F-EDC6A14DC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290" y="1756967"/>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01" name="ZoneTexte 100">
            <a:extLst>
              <a:ext uri="{FF2B5EF4-FFF2-40B4-BE49-F238E27FC236}">
                <a16:creationId xmlns:a16="http://schemas.microsoft.com/office/drawing/2014/main" id="{87EA8768-09FE-84CD-2A7A-EEC4EFC82DE8}"/>
              </a:ext>
            </a:extLst>
          </p:cNvPr>
          <p:cNvSpPr txBox="1"/>
          <p:nvPr/>
        </p:nvSpPr>
        <p:spPr>
          <a:xfrm>
            <a:off x="5561369" y="1883232"/>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U17</a:t>
            </a:r>
            <a:endParaRPr lang="fr-FR" sz="4400" dirty="0">
              <a:latin typeface="SignPainter-HouseScript" panose="02000006070000020004" pitchFamily="2" charset="0"/>
            </a:endParaRPr>
          </a:p>
        </p:txBody>
      </p:sp>
      <p:grpSp>
        <p:nvGrpSpPr>
          <p:cNvPr id="102" name="Groupe 101">
            <a:extLst>
              <a:ext uri="{FF2B5EF4-FFF2-40B4-BE49-F238E27FC236}">
                <a16:creationId xmlns:a16="http://schemas.microsoft.com/office/drawing/2014/main" id="{E81DD335-A397-7C19-8C0C-AE14F7699CE3}"/>
              </a:ext>
            </a:extLst>
          </p:cNvPr>
          <p:cNvGrpSpPr/>
          <p:nvPr/>
        </p:nvGrpSpPr>
        <p:grpSpPr>
          <a:xfrm>
            <a:off x="7367681" y="1841660"/>
            <a:ext cx="3464275" cy="883800"/>
            <a:chOff x="3632158" y="2056533"/>
            <a:chExt cx="3464275" cy="883800"/>
          </a:xfrm>
        </p:grpSpPr>
        <p:pic>
          <p:nvPicPr>
            <p:cNvPr id="103" name="Image 102">
              <a:extLst>
                <a:ext uri="{FF2B5EF4-FFF2-40B4-BE49-F238E27FC236}">
                  <a16:creationId xmlns:a16="http://schemas.microsoft.com/office/drawing/2014/main" id="{021F828C-831F-4EA6-183A-127F13B35CD7}"/>
                </a:ext>
              </a:extLst>
            </p:cNvPr>
            <p:cNvPicPr>
              <a:picLocks noChangeAspect="1"/>
            </p:cNvPicPr>
            <p:nvPr/>
          </p:nvPicPr>
          <p:blipFill>
            <a:blip r:embed="rId4"/>
            <a:stretch>
              <a:fillRect/>
            </a:stretch>
          </p:blipFill>
          <p:spPr>
            <a:xfrm>
              <a:off x="3632158" y="2056533"/>
              <a:ext cx="3464275" cy="883800"/>
            </a:xfrm>
            <a:prstGeom prst="rect">
              <a:avLst/>
            </a:prstGeom>
          </p:spPr>
        </p:pic>
        <p:sp>
          <p:nvSpPr>
            <p:cNvPr id="104" name="ZoneTexte 103">
              <a:extLst>
                <a:ext uri="{FF2B5EF4-FFF2-40B4-BE49-F238E27FC236}">
                  <a16:creationId xmlns:a16="http://schemas.microsoft.com/office/drawing/2014/main" id="{9419F6F0-AEC7-D233-69F6-C76A002B8A0D}"/>
                </a:ext>
              </a:extLst>
            </p:cNvPr>
            <p:cNvSpPr txBox="1"/>
            <p:nvPr/>
          </p:nvSpPr>
          <p:spPr>
            <a:xfrm>
              <a:off x="3747465" y="2056533"/>
              <a:ext cx="280238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Bryan BRETON – BMF</a:t>
              </a:r>
            </a:p>
            <a:p>
              <a:r>
                <a:rPr lang="fr-FR" dirty="0">
                  <a:solidFill>
                    <a:schemeClr val="bg1"/>
                  </a:solidFill>
                  <a:latin typeface="SignPainter-HouseScript" panose="02000006070000020004" pitchFamily="2" charset="0"/>
                </a:rPr>
                <a:t>0631459716</a:t>
              </a:r>
            </a:p>
            <a:p>
              <a:r>
                <a:rPr lang="fr-FR" sz="1400" dirty="0" err="1">
                  <a:solidFill>
                    <a:schemeClr val="accent1">
                      <a:lumMod val="60000"/>
                      <a:lumOff val="40000"/>
                    </a:schemeClr>
                  </a:solidFill>
                </a:rPr>
                <a:t>bryan.breton.bb@gmail.com</a:t>
              </a:r>
              <a:endParaRPr lang="fr-FR" sz="1400" dirty="0">
                <a:solidFill>
                  <a:schemeClr val="accent1">
                    <a:lumMod val="60000"/>
                    <a:lumOff val="40000"/>
                  </a:schemeClr>
                </a:solidFill>
              </a:endParaRPr>
            </a:p>
          </p:txBody>
        </p:sp>
        <p:sp>
          <p:nvSpPr>
            <p:cNvPr id="105" name="Rectangle : coins arrondis 104">
              <a:extLst>
                <a:ext uri="{FF2B5EF4-FFF2-40B4-BE49-F238E27FC236}">
                  <a16:creationId xmlns:a16="http://schemas.microsoft.com/office/drawing/2014/main" id="{01134B51-0749-5665-49DC-444E5C108395}"/>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U17</a:t>
              </a:r>
            </a:p>
          </p:txBody>
        </p:sp>
      </p:grpSp>
      <p:grpSp>
        <p:nvGrpSpPr>
          <p:cNvPr id="106" name="Groupe 105">
            <a:extLst>
              <a:ext uri="{FF2B5EF4-FFF2-40B4-BE49-F238E27FC236}">
                <a16:creationId xmlns:a16="http://schemas.microsoft.com/office/drawing/2014/main" id="{C19A0ACD-6E61-DC81-A00B-9938124765E7}"/>
              </a:ext>
            </a:extLst>
          </p:cNvPr>
          <p:cNvGrpSpPr/>
          <p:nvPr/>
        </p:nvGrpSpPr>
        <p:grpSpPr>
          <a:xfrm>
            <a:off x="7019372" y="2784206"/>
            <a:ext cx="3464275" cy="646331"/>
            <a:chOff x="1889664" y="2866378"/>
            <a:chExt cx="3464275" cy="646331"/>
          </a:xfrm>
        </p:grpSpPr>
        <p:pic>
          <p:nvPicPr>
            <p:cNvPr id="107" name="Image 106">
              <a:extLst>
                <a:ext uri="{FF2B5EF4-FFF2-40B4-BE49-F238E27FC236}">
                  <a16:creationId xmlns:a16="http://schemas.microsoft.com/office/drawing/2014/main" id="{9AD912A4-32DA-5C4C-2C0A-2A69D109135C}"/>
                </a:ext>
              </a:extLst>
            </p:cNvPr>
            <p:cNvPicPr>
              <a:picLocks noChangeAspect="1"/>
            </p:cNvPicPr>
            <p:nvPr/>
          </p:nvPicPr>
          <p:blipFill>
            <a:blip r:embed="rId4"/>
            <a:stretch>
              <a:fillRect/>
            </a:stretch>
          </p:blipFill>
          <p:spPr>
            <a:xfrm>
              <a:off x="1889664" y="2866378"/>
              <a:ext cx="3464275" cy="610806"/>
            </a:xfrm>
            <a:prstGeom prst="rect">
              <a:avLst/>
            </a:prstGeom>
          </p:spPr>
        </p:pic>
        <p:sp>
          <p:nvSpPr>
            <p:cNvPr id="108" name="ZoneTexte 107">
              <a:extLst>
                <a:ext uri="{FF2B5EF4-FFF2-40B4-BE49-F238E27FC236}">
                  <a16:creationId xmlns:a16="http://schemas.microsoft.com/office/drawing/2014/main" id="{018AF2A4-8350-37B8-C35C-D5D63A9ACE40}"/>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Jérôme GUCHET</a:t>
              </a:r>
            </a:p>
            <a:p>
              <a:r>
                <a:rPr lang="fr-FR" dirty="0">
                  <a:solidFill>
                    <a:schemeClr val="bg1"/>
                  </a:solidFill>
                  <a:latin typeface="SignPainter-HouseScript" panose="02000006070000020004" pitchFamily="2" charset="0"/>
                </a:rPr>
                <a:t>?</a:t>
              </a:r>
            </a:p>
          </p:txBody>
        </p:sp>
        <p:sp>
          <p:nvSpPr>
            <p:cNvPr id="109" name="Rectangle : coins arrondis 108">
              <a:extLst>
                <a:ext uri="{FF2B5EF4-FFF2-40B4-BE49-F238E27FC236}">
                  <a16:creationId xmlns:a16="http://schemas.microsoft.com/office/drawing/2014/main" id="{937E7A52-3F10-6E61-2888-0BFF5164AD5E}"/>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a:t>
              </a:r>
            </a:p>
            <a:p>
              <a:pPr algn="ctr"/>
              <a:r>
                <a:rPr lang="fr-FR" sz="900" dirty="0"/>
                <a:t>U17</a:t>
              </a:r>
            </a:p>
          </p:txBody>
        </p:sp>
      </p:grpSp>
      <p:pic>
        <p:nvPicPr>
          <p:cNvPr id="48" name="Image 47">
            <a:extLst>
              <a:ext uri="{FF2B5EF4-FFF2-40B4-BE49-F238E27FC236}">
                <a16:creationId xmlns:a16="http://schemas.microsoft.com/office/drawing/2014/main" id="{434881D6-F534-44BF-55BD-DA153144C4E5}"/>
              </a:ext>
            </a:extLst>
          </p:cNvPr>
          <p:cNvPicPr>
            <a:picLocks noChangeAspect="1"/>
          </p:cNvPicPr>
          <p:nvPr/>
        </p:nvPicPr>
        <p:blipFill>
          <a:blip r:embed="rId4"/>
          <a:stretch>
            <a:fillRect/>
          </a:stretch>
        </p:blipFill>
        <p:spPr>
          <a:xfrm>
            <a:off x="5950941" y="27517"/>
            <a:ext cx="3464275" cy="883800"/>
          </a:xfrm>
          <a:prstGeom prst="rect">
            <a:avLst/>
          </a:prstGeom>
        </p:spPr>
      </p:pic>
      <p:sp>
        <p:nvSpPr>
          <p:cNvPr id="49" name="ZoneTexte 48">
            <a:extLst>
              <a:ext uri="{FF2B5EF4-FFF2-40B4-BE49-F238E27FC236}">
                <a16:creationId xmlns:a16="http://schemas.microsoft.com/office/drawing/2014/main" id="{C1853A49-40AC-5CEB-3767-61EAB159F478}"/>
              </a:ext>
            </a:extLst>
          </p:cNvPr>
          <p:cNvSpPr txBox="1"/>
          <p:nvPr/>
        </p:nvSpPr>
        <p:spPr>
          <a:xfrm>
            <a:off x="6066249" y="27517"/>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Valentin METIER - BEF</a:t>
            </a:r>
          </a:p>
          <a:p>
            <a:r>
              <a:rPr lang="fr-FR" dirty="0">
                <a:solidFill>
                  <a:schemeClr val="bg1"/>
                </a:solidFill>
                <a:latin typeface="SignPainter-HouseScript" panose="02000006070000020004" pitchFamily="2" charset="0"/>
              </a:rPr>
              <a:t>O769843931</a:t>
            </a:r>
          </a:p>
          <a:p>
            <a:r>
              <a:rPr lang="fr-FR" sz="1400" dirty="0" err="1">
                <a:solidFill>
                  <a:schemeClr val="accent1">
                    <a:lumMod val="60000"/>
                    <a:lumOff val="40000"/>
                  </a:schemeClr>
                </a:solidFill>
              </a:rPr>
              <a:t>vm.educ.club@gmail.com</a:t>
            </a:r>
            <a:endParaRPr lang="fr-FR" sz="1400" dirty="0">
              <a:solidFill>
                <a:schemeClr val="accent1">
                  <a:lumMod val="60000"/>
                  <a:lumOff val="40000"/>
                </a:schemeClr>
              </a:solidFill>
            </a:endParaRPr>
          </a:p>
        </p:txBody>
      </p:sp>
      <p:sp>
        <p:nvSpPr>
          <p:cNvPr id="55" name="Rectangle : coins arrondis 54">
            <a:extLst>
              <a:ext uri="{FF2B5EF4-FFF2-40B4-BE49-F238E27FC236}">
                <a16:creationId xmlns:a16="http://schemas.microsoft.com/office/drawing/2014/main" id="{51D66128-7626-AE9F-1E0D-3B25945A4E38}"/>
              </a:ext>
            </a:extLst>
          </p:cNvPr>
          <p:cNvSpPr/>
          <p:nvPr/>
        </p:nvSpPr>
        <p:spPr>
          <a:xfrm>
            <a:off x="8404253" y="129214"/>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U16/U17/U18</a:t>
            </a:r>
          </a:p>
        </p:txBody>
      </p:sp>
      <p:pic>
        <p:nvPicPr>
          <p:cNvPr id="8" name="Image 7">
            <a:extLst>
              <a:ext uri="{FF2B5EF4-FFF2-40B4-BE49-F238E27FC236}">
                <a16:creationId xmlns:a16="http://schemas.microsoft.com/office/drawing/2014/main" id="{79C33C70-1302-62D0-E40E-394718108862}"/>
              </a:ext>
            </a:extLst>
          </p:cNvPr>
          <p:cNvPicPr>
            <a:picLocks noChangeAspect="1"/>
          </p:cNvPicPr>
          <p:nvPr/>
        </p:nvPicPr>
        <p:blipFill>
          <a:blip r:embed="rId5"/>
          <a:stretch>
            <a:fillRect/>
          </a:stretch>
        </p:blipFill>
        <p:spPr>
          <a:xfrm>
            <a:off x="5322221" y="65760"/>
            <a:ext cx="826086" cy="797795"/>
          </a:xfrm>
          <a:prstGeom prst="rect">
            <a:avLst/>
          </a:prstGeom>
        </p:spPr>
      </p:pic>
      <p:pic>
        <p:nvPicPr>
          <p:cNvPr id="71" name="Image 70">
            <a:extLst>
              <a:ext uri="{FF2B5EF4-FFF2-40B4-BE49-F238E27FC236}">
                <a16:creationId xmlns:a16="http://schemas.microsoft.com/office/drawing/2014/main" id="{FF18F66B-C9DD-A611-1976-AC929C3CF19D}"/>
              </a:ext>
            </a:extLst>
          </p:cNvPr>
          <p:cNvPicPr>
            <a:picLocks noChangeAspect="1"/>
          </p:cNvPicPr>
          <p:nvPr/>
        </p:nvPicPr>
        <p:blipFill>
          <a:blip r:embed="rId6"/>
          <a:stretch>
            <a:fillRect/>
          </a:stretch>
        </p:blipFill>
        <p:spPr>
          <a:xfrm>
            <a:off x="1648480" y="2000958"/>
            <a:ext cx="766032" cy="744900"/>
          </a:xfrm>
          <a:prstGeom prst="rect">
            <a:avLst/>
          </a:prstGeom>
        </p:spPr>
      </p:pic>
      <p:pic>
        <p:nvPicPr>
          <p:cNvPr id="72" name="Image 71">
            <a:extLst>
              <a:ext uri="{FF2B5EF4-FFF2-40B4-BE49-F238E27FC236}">
                <a16:creationId xmlns:a16="http://schemas.microsoft.com/office/drawing/2014/main" id="{2ADA1F6C-A14A-1F06-9030-1C64C66A4E9D}"/>
              </a:ext>
            </a:extLst>
          </p:cNvPr>
          <p:cNvPicPr>
            <a:picLocks noChangeAspect="1"/>
          </p:cNvPicPr>
          <p:nvPr/>
        </p:nvPicPr>
        <p:blipFill>
          <a:blip r:embed="rId7"/>
          <a:stretch>
            <a:fillRect/>
          </a:stretch>
        </p:blipFill>
        <p:spPr>
          <a:xfrm>
            <a:off x="6792112" y="1909431"/>
            <a:ext cx="786368" cy="794003"/>
          </a:xfrm>
          <a:prstGeom prst="rect">
            <a:avLst/>
          </a:prstGeom>
        </p:spPr>
      </p:pic>
      <p:pic>
        <p:nvPicPr>
          <p:cNvPr id="73" name="Image 72">
            <a:extLst>
              <a:ext uri="{FF2B5EF4-FFF2-40B4-BE49-F238E27FC236}">
                <a16:creationId xmlns:a16="http://schemas.microsoft.com/office/drawing/2014/main" id="{E1AF67FA-B0C6-F14F-1A99-77EAA061FE72}"/>
              </a:ext>
            </a:extLst>
          </p:cNvPr>
          <p:cNvPicPr>
            <a:picLocks noChangeAspect="1"/>
          </p:cNvPicPr>
          <p:nvPr/>
        </p:nvPicPr>
        <p:blipFill>
          <a:blip r:embed="rId5"/>
          <a:stretch>
            <a:fillRect/>
          </a:stretch>
        </p:blipFill>
        <p:spPr>
          <a:xfrm>
            <a:off x="341063" y="3629232"/>
            <a:ext cx="765831" cy="739604"/>
          </a:xfrm>
          <a:prstGeom prst="rect">
            <a:avLst/>
          </a:prstGeom>
        </p:spPr>
      </p:pic>
      <p:sp>
        <p:nvSpPr>
          <p:cNvPr id="81" name="Triangle rectangle 80">
            <a:extLst>
              <a:ext uri="{FF2B5EF4-FFF2-40B4-BE49-F238E27FC236}">
                <a16:creationId xmlns:a16="http://schemas.microsoft.com/office/drawing/2014/main" id="{AAA2E437-FCE7-F392-5A1E-9DB33C745626}"/>
              </a:ext>
            </a:extLst>
          </p:cNvPr>
          <p:cNvSpPr/>
          <p:nvPr/>
        </p:nvSpPr>
        <p:spPr>
          <a:xfrm rot="10800000">
            <a:off x="4618486" y="734146"/>
            <a:ext cx="664029" cy="230763"/>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 name="Picture 2" descr="La FDE62 en vidéo - fde62">
            <a:extLst>
              <a:ext uri="{FF2B5EF4-FFF2-40B4-BE49-F238E27FC236}">
                <a16:creationId xmlns:a16="http://schemas.microsoft.com/office/drawing/2014/main" id="{CF667630-DF14-E84D-C690-AC4118F4D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763" y="839080"/>
            <a:ext cx="949546" cy="103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rdien de but - Icônes gens gratuites">
            <a:extLst>
              <a:ext uri="{FF2B5EF4-FFF2-40B4-BE49-F238E27FC236}">
                <a16:creationId xmlns:a16="http://schemas.microsoft.com/office/drawing/2014/main" id="{B3052504-85DE-37D2-5ABD-A5DDACA0B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8130" y="929937"/>
            <a:ext cx="723692" cy="723692"/>
          </a:xfrm>
          <a:prstGeom prst="rect">
            <a:avLst/>
          </a:prstGeom>
          <a:noFill/>
          <a:extLst>
            <a:ext uri="{909E8E84-426E-40DD-AFC4-6F175D3DCCD1}">
              <a14:hiddenFill xmlns:a14="http://schemas.microsoft.com/office/drawing/2010/main">
                <a:solidFill>
                  <a:srgbClr val="FFFFFF"/>
                </a:solidFill>
              </a14:hiddenFill>
            </a:ext>
          </a:extLst>
        </p:spPr>
      </p:pic>
      <p:pic>
        <p:nvPicPr>
          <p:cNvPr id="86" name="Image 85">
            <a:extLst>
              <a:ext uri="{FF2B5EF4-FFF2-40B4-BE49-F238E27FC236}">
                <a16:creationId xmlns:a16="http://schemas.microsoft.com/office/drawing/2014/main" id="{14E811D8-47E9-326C-79F1-3B8F58B19D69}"/>
              </a:ext>
            </a:extLst>
          </p:cNvPr>
          <p:cNvPicPr>
            <a:picLocks noChangeAspect="1"/>
          </p:cNvPicPr>
          <p:nvPr/>
        </p:nvPicPr>
        <p:blipFill>
          <a:blip r:embed="rId4"/>
          <a:stretch>
            <a:fillRect/>
          </a:stretch>
        </p:blipFill>
        <p:spPr>
          <a:xfrm>
            <a:off x="4997576" y="970839"/>
            <a:ext cx="3464275" cy="883800"/>
          </a:xfrm>
          <a:prstGeom prst="rect">
            <a:avLst/>
          </a:prstGeom>
        </p:spPr>
      </p:pic>
      <p:sp>
        <p:nvSpPr>
          <p:cNvPr id="87" name="ZoneTexte 86">
            <a:extLst>
              <a:ext uri="{FF2B5EF4-FFF2-40B4-BE49-F238E27FC236}">
                <a16:creationId xmlns:a16="http://schemas.microsoft.com/office/drawing/2014/main" id="{71A8E3C5-0987-9F63-7428-F43F65A8A1BB}"/>
              </a:ext>
            </a:extLst>
          </p:cNvPr>
          <p:cNvSpPr txBox="1"/>
          <p:nvPr/>
        </p:nvSpPr>
        <p:spPr>
          <a:xfrm>
            <a:off x="5112884" y="970839"/>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MOUILLE - CEGB</a:t>
            </a:r>
          </a:p>
          <a:p>
            <a:r>
              <a:rPr lang="fr-FR" dirty="0">
                <a:solidFill>
                  <a:schemeClr val="bg1"/>
                </a:solidFill>
                <a:latin typeface="SignPainter-HouseScript" panose="02000006070000020004" pitchFamily="2" charset="0"/>
              </a:rPr>
              <a:t>O651795196</a:t>
            </a:r>
          </a:p>
          <a:p>
            <a:r>
              <a:rPr lang="fr-FR" sz="1400" dirty="0" err="1">
                <a:solidFill>
                  <a:schemeClr val="accent1">
                    <a:lumMod val="60000"/>
                    <a:lumOff val="40000"/>
                  </a:schemeClr>
                </a:solidFill>
              </a:rPr>
              <a:t>thomasmouille@gmail.com</a:t>
            </a:r>
            <a:r>
              <a:rPr lang="fr-FR" sz="1400" dirty="0">
                <a:solidFill>
                  <a:schemeClr val="accent1">
                    <a:lumMod val="60000"/>
                    <a:lumOff val="40000"/>
                  </a:schemeClr>
                </a:solidFill>
              </a:rPr>
              <a:t> </a:t>
            </a:r>
          </a:p>
        </p:txBody>
      </p:sp>
      <p:sp>
        <p:nvSpPr>
          <p:cNvPr id="88" name="Rectangle : coins arrondis 87">
            <a:extLst>
              <a:ext uri="{FF2B5EF4-FFF2-40B4-BE49-F238E27FC236}">
                <a16:creationId xmlns:a16="http://schemas.microsoft.com/office/drawing/2014/main" id="{0A0AF82E-82B3-FF8D-0C72-1DF6504CBFA8}"/>
              </a:ext>
            </a:extLst>
          </p:cNvPr>
          <p:cNvSpPr/>
          <p:nvPr/>
        </p:nvSpPr>
        <p:spPr>
          <a:xfrm>
            <a:off x="7450888" y="1072536"/>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GB</a:t>
            </a:r>
          </a:p>
        </p:txBody>
      </p:sp>
      <p:pic>
        <p:nvPicPr>
          <p:cNvPr id="83" name="Image 82">
            <a:extLst>
              <a:ext uri="{FF2B5EF4-FFF2-40B4-BE49-F238E27FC236}">
                <a16:creationId xmlns:a16="http://schemas.microsoft.com/office/drawing/2014/main" id="{CC39530D-664D-9785-140E-DA3377B95C8A}"/>
              </a:ext>
            </a:extLst>
          </p:cNvPr>
          <p:cNvPicPr>
            <a:picLocks noChangeAspect="1"/>
          </p:cNvPicPr>
          <p:nvPr/>
        </p:nvPicPr>
        <p:blipFill>
          <a:blip r:embed="rId9"/>
          <a:stretch>
            <a:fillRect/>
          </a:stretch>
        </p:blipFill>
        <p:spPr>
          <a:xfrm>
            <a:off x="4421379" y="1016908"/>
            <a:ext cx="759605" cy="766980"/>
          </a:xfrm>
          <a:prstGeom prst="rect">
            <a:avLst/>
          </a:prstGeom>
        </p:spPr>
      </p:pic>
      <p:grpSp>
        <p:nvGrpSpPr>
          <p:cNvPr id="1073" name="Groupe 1072">
            <a:extLst>
              <a:ext uri="{FF2B5EF4-FFF2-40B4-BE49-F238E27FC236}">
                <a16:creationId xmlns:a16="http://schemas.microsoft.com/office/drawing/2014/main" id="{ADE1A3B9-CD3F-E6EC-D7FE-85890F94C488}"/>
              </a:ext>
            </a:extLst>
          </p:cNvPr>
          <p:cNvGrpSpPr/>
          <p:nvPr/>
        </p:nvGrpSpPr>
        <p:grpSpPr>
          <a:xfrm>
            <a:off x="3545199" y="3482343"/>
            <a:ext cx="4357393" cy="1659850"/>
            <a:chOff x="912186" y="4205531"/>
            <a:chExt cx="4357393" cy="1658471"/>
          </a:xfrm>
        </p:grpSpPr>
        <p:pic>
          <p:nvPicPr>
            <p:cNvPr id="1074" name="Picture 2" descr="La FDE62 en vidéo - fde62">
              <a:extLst>
                <a:ext uri="{FF2B5EF4-FFF2-40B4-BE49-F238E27FC236}">
                  <a16:creationId xmlns:a16="http://schemas.microsoft.com/office/drawing/2014/main" id="{89EB18DA-76FD-13F3-FFDD-31939F2B0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16" y="4205531"/>
              <a:ext cx="1056732" cy="1150565"/>
            </a:xfrm>
            <a:prstGeom prst="rect">
              <a:avLst/>
            </a:prstGeom>
            <a:noFill/>
            <a:extLst>
              <a:ext uri="{909E8E84-426E-40DD-AFC4-6F175D3DCCD1}">
                <a14:hiddenFill xmlns:a14="http://schemas.microsoft.com/office/drawing/2010/main">
                  <a:solidFill>
                    <a:srgbClr val="FFFFFF"/>
                  </a:solidFill>
                </a14:hiddenFill>
              </a:ext>
            </a:extLst>
          </p:spPr>
        </p:pic>
        <p:grpSp>
          <p:nvGrpSpPr>
            <p:cNvPr id="1075" name="Groupe 1074">
              <a:extLst>
                <a:ext uri="{FF2B5EF4-FFF2-40B4-BE49-F238E27FC236}">
                  <a16:creationId xmlns:a16="http://schemas.microsoft.com/office/drawing/2014/main" id="{1DD740D8-CE79-674A-0C47-0FEFB9592833}"/>
                </a:ext>
              </a:extLst>
            </p:cNvPr>
            <p:cNvGrpSpPr/>
            <p:nvPr/>
          </p:nvGrpSpPr>
          <p:grpSpPr>
            <a:xfrm>
              <a:off x="2237972" y="4275663"/>
              <a:ext cx="3031607" cy="883800"/>
              <a:chOff x="3632157" y="2056533"/>
              <a:chExt cx="3031607" cy="883800"/>
            </a:xfrm>
          </p:grpSpPr>
          <p:pic>
            <p:nvPicPr>
              <p:cNvPr id="1085" name="Image 1084">
                <a:extLst>
                  <a:ext uri="{FF2B5EF4-FFF2-40B4-BE49-F238E27FC236}">
                    <a16:creationId xmlns:a16="http://schemas.microsoft.com/office/drawing/2014/main" id="{1429BBD0-6A53-6952-A666-D4F23D18854C}"/>
                  </a:ext>
                </a:extLst>
              </p:cNvPr>
              <p:cNvPicPr>
                <a:picLocks noChangeAspect="1"/>
              </p:cNvPicPr>
              <p:nvPr/>
            </p:nvPicPr>
            <p:blipFill>
              <a:blip r:embed="rId4"/>
              <a:stretch>
                <a:fillRect/>
              </a:stretch>
            </p:blipFill>
            <p:spPr>
              <a:xfrm>
                <a:off x="3632157" y="2056533"/>
                <a:ext cx="3031607" cy="883800"/>
              </a:xfrm>
              <a:prstGeom prst="rect">
                <a:avLst/>
              </a:prstGeom>
            </p:spPr>
          </p:pic>
          <p:sp>
            <p:nvSpPr>
              <p:cNvPr id="1086" name="ZoneTexte 1085">
                <a:extLst>
                  <a:ext uri="{FF2B5EF4-FFF2-40B4-BE49-F238E27FC236}">
                    <a16:creationId xmlns:a16="http://schemas.microsoft.com/office/drawing/2014/main" id="{91B0AB23-89FC-5D99-CE7B-077E0F6B873F}"/>
                  </a:ext>
                </a:extLst>
              </p:cNvPr>
              <p:cNvSpPr txBox="1"/>
              <p:nvPr/>
            </p:nvSpPr>
            <p:spPr>
              <a:xfrm>
                <a:off x="3747465" y="2056533"/>
                <a:ext cx="2446045" cy="861058"/>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Kylian DHENNEQUIN</a:t>
                </a:r>
              </a:p>
              <a:p>
                <a:r>
                  <a:rPr lang="fr-FR" dirty="0">
                    <a:solidFill>
                      <a:schemeClr val="bg1"/>
                    </a:solidFill>
                    <a:latin typeface="SignPainter-HouseScript" panose="02000006070000020004" pitchFamily="2" charset="0"/>
                  </a:rPr>
                  <a:t>0658961143</a:t>
                </a:r>
              </a:p>
              <a:p>
                <a:r>
                  <a:rPr lang="fr-FR" sz="1400" dirty="0" err="1">
                    <a:solidFill>
                      <a:schemeClr val="accent1">
                        <a:lumMod val="60000"/>
                        <a:lumOff val="40000"/>
                      </a:schemeClr>
                    </a:solidFill>
                  </a:rPr>
                  <a:t>dhennequin.kylian@gmail.com</a:t>
                </a:r>
                <a:endParaRPr lang="fr-FR" sz="1400" dirty="0">
                  <a:solidFill>
                    <a:schemeClr val="accent1">
                      <a:lumMod val="60000"/>
                      <a:lumOff val="40000"/>
                    </a:schemeClr>
                  </a:solidFill>
                </a:endParaRPr>
              </a:p>
            </p:txBody>
          </p:sp>
          <p:sp>
            <p:nvSpPr>
              <p:cNvPr id="1087" name="Rectangle : coins arrondis 1086">
                <a:extLst>
                  <a:ext uri="{FF2B5EF4-FFF2-40B4-BE49-F238E27FC236}">
                    <a16:creationId xmlns:a16="http://schemas.microsoft.com/office/drawing/2014/main" id="{45FA1455-5E97-1BDE-D099-2611139D9448}"/>
                  </a:ext>
                </a:extLst>
              </p:cNvPr>
              <p:cNvSpPr/>
              <p:nvPr/>
            </p:nvSpPr>
            <p:spPr>
              <a:xfrm>
                <a:off x="5731403" y="2158456"/>
                <a:ext cx="842250"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U18B</a:t>
                </a:r>
              </a:p>
            </p:txBody>
          </p:sp>
        </p:grpSp>
        <p:grpSp>
          <p:nvGrpSpPr>
            <p:cNvPr id="1076" name="Groupe 1075">
              <a:extLst>
                <a:ext uri="{FF2B5EF4-FFF2-40B4-BE49-F238E27FC236}">
                  <a16:creationId xmlns:a16="http://schemas.microsoft.com/office/drawing/2014/main" id="{3A1389CA-C335-A9F4-6133-AF214C882DEE}"/>
                </a:ext>
              </a:extLst>
            </p:cNvPr>
            <p:cNvGrpSpPr/>
            <p:nvPr/>
          </p:nvGrpSpPr>
          <p:grpSpPr>
            <a:xfrm>
              <a:off x="1889664" y="5218209"/>
              <a:ext cx="3379915" cy="645793"/>
              <a:chOff x="1889664" y="2866378"/>
              <a:chExt cx="3379915" cy="645793"/>
            </a:xfrm>
          </p:grpSpPr>
          <p:pic>
            <p:nvPicPr>
              <p:cNvPr id="1082" name="Image 1081">
                <a:extLst>
                  <a:ext uri="{FF2B5EF4-FFF2-40B4-BE49-F238E27FC236}">
                    <a16:creationId xmlns:a16="http://schemas.microsoft.com/office/drawing/2014/main" id="{7481C0BE-92E6-93CC-3AFE-BB0CBC2FBF8C}"/>
                  </a:ext>
                </a:extLst>
              </p:cNvPr>
              <p:cNvPicPr>
                <a:picLocks noChangeAspect="1"/>
              </p:cNvPicPr>
              <p:nvPr/>
            </p:nvPicPr>
            <p:blipFill>
              <a:blip r:embed="rId4"/>
              <a:stretch>
                <a:fillRect/>
              </a:stretch>
            </p:blipFill>
            <p:spPr>
              <a:xfrm>
                <a:off x="1889664" y="2866378"/>
                <a:ext cx="3379915" cy="611491"/>
              </a:xfrm>
              <a:prstGeom prst="rect">
                <a:avLst/>
              </a:prstGeom>
            </p:spPr>
          </p:pic>
          <p:sp>
            <p:nvSpPr>
              <p:cNvPr id="1083" name="ZoneTexte 1082">
                <a:extLst>
                  <a:ext uri="{FF2B5EF4-FFF2-40B4-BE49-F238E27FC236}">
                    <a16:creationId xmlns:a16="http://schemas.microsoft.com/office/drawing/2014/main" id="{98DCFEF2-1953-8E00-C368-591982680913}"/>
                  </a:ext>
                </a:extLst>
              </p:cNvPr>
              <p:cNvSpPr txBox="1"/>
              <p:nvPr/>
            </p:nvSpPr>
            <p:spPr>
              <a:xfrm>
                <a:off x="2004972" y="2866378"/>
                <a:ext cx="2311302" cy="645793"/>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Enrique PORTELA</a:t>
                </a:r>
              </a:p>
              <a:p>
                <a:r>
                  <a:rPr lang="fr-FR" dirty="0">
                    <a:solidFill>
                      <a:schemeClr val="bg1"/>
                    </a:solidFill>
                    <a:latin typeface="SignPainter-HouseScript" panose="02000006070000020004" pitchFamily="2" charset="0"/>
                  </a:rPr>
                  <a:t>Enzo ROYANT</a:t>
                </a:r>
              </a:p>
            </p:txBody>
          </p:sp>
          <p:sp>
            <p:nvSpPr>
              <p:cNvPr id="1084" name="Rectangle : coins arrondis 1083">
                <a:extLst>
                  <a:ext uri="{FF2B5EF4-FFF2-40B4-BE49-F238E27FC236}">
                    <a16:creationId xmlns:a16="http://schemas.microsoft.com/office/drawing/2014/main" id="{9AA1921E-105F-98DE-1F26-583861DFD7C1}"/>
                  </a:ext>
                </a:extLst>
              </p:cNvPr>
              <p:cNvSpPr/>
              <p:nvPr/>
            </p:nvSpPr>
            <p:spPr>
              <a:xfrm>
                <a:off x="4250426" y="2980331"/>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U18B</a:t>
                </a:r>
              </a:p>
            </p:txBody>
          </p:sp>
        </p:grpSp>
        <p:sp>
          <p:nvSpPr>
            <p:cNvPr id="1078" name="ZoneTexte 1077">
              <a:extLst>
                <a:ext uri="{FF2B5EF4-FFF2-40B4-BE49-F238E27FC236}">
                  <a16:creationId xmlns:a16="http://schemas.microsoft.com/office/drawing/2014/main" id="{CE07C4D8-9D3C-F1AE-0926-6006FB649ACE}"/>
                </a:ext>
              </a:extLst>
            </p:cNvPr>
            <p:cNvSpPr txBox="1"/>
            <p:nvPr/>
          </p:nvSpPr>
          <p:spPr>
            <a:xfrm>
              <a:off x="912186" y="4947127"/>
              <a:ext cx="1549433" cy="522785"/>
            </a:xfrm>
            <a:prstGeom prst="rect">
              <a:avLst/>
            </a:prstGeom>
            <a:noFill/>
          </p:spPr>
          <p:txBody>
            <a:bodyPr wrap="square" rtlCol="0">
              <a:spAutoFit/>
            </a:bodyPr>
            <a:lstStyle/>
            <a:p>
              <a:pPr algn="ctr"/>
              <a:r>
                <a:rPr lang="fr-FR" sz="2800" b="1" dirty="0">
                  <a:latin typeface="SignPainter-HouseScript" panose="02000006070000020004" pitchFamily="2" charset="0"/>
                </a:rPr>
                <a:t>U18B</a:t>
              </a:r>
              <a:endParaRPr lang="fr-FR" sz="2800" dirty="0">
                <a:latin typeface="SignPainter-HouseScript" panose="02000006070000020004" pitchFamily="2" charset="0"/>
              </a:endParaRPr>
            </a:p>
          </p:txBody>
        </p:sp>
      </p:grpSp>
      <p:grpSp>
        <p:nvGrpSpPr>
          <p:cNvPr id="1103" name="Groupe 1102">
            <a:extLst>
              <a:ext uri="{FF2B5EF4-FFF2-40B4-BE49-F238E27FC236}">
                <a16:creationId xmlns:a16="http://schemas.microsoft.com/office/drawing/2014/main" id="{7FB0ED81-4C66-F709-D973-BC4E72290EEA}"/>
              </a:ext>
            </a:extLst>
          </p:cNvPr>
          <p:cNvGrpSpPr/>
          <p:nvPr/>
        </p:nvGrpSpPr>
        <p:grpSpPr>
          <a:xfrm>
            <a:off x="7487986" y="3440489"/>
            <a:ext cx="4357393" cy="1659851"/>
            <a:chOff x="912186" y="4205531"/>
            <a:chExt cx="4357393" cy="1658472"/>
          </a:xfrm>
        </p:grpSpPr>
        <p:pic>
          <p:nvPicPr>
            <p:cNvPr id="1104" name="Picture 2" descr="La FDE62 en vidéo - fde62">
              <a:extLst>
                <a:ext uri="{FF2B5EF4-FFF2-40B4-BE49-F238E27FC236}">
                  <a16:creationId xmlns:a16="http://schemas.microsoft.com/office/drawing/2014/main" id="{29FC9C0E-3712-5FDB-CFA4-FD727A067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16" y="4205531"/>
              <a:ext cx="1056732" cy="1150565"/>
            </a:xfrm>
            <a:prstGeom prst="rect">
              <a:avLst/>
            </a:prstGeom>
            <a:noFill/>
            <a:extLst>
              <a:ext uri="{909E8E84-426E-40DD-AFC4-6F175D3DCCD1}">
                <a14:hiddenFill xmlns:a14="http://schemas.microsoft.com/office/drawing/2010/main">
                  <a:solidFill>
                    <a:srgbClr val="FFFFFF"/>
                  </a:solidFill>
                </a14:hiddenFill>
              </a:ext>
            </a:extLst>
          </p:spPr>
        </p:pic>
        <p:grpSp>
          <p:nvGrpSpPr>
            <p:cNvPr id="1105" name="Groupe 1104">
              <a:extLst>
                <a:ext uri="{FF2B5EF4-FFF2-40B4-BE49-F238E27FC236}">
                  <a16:creationId xmlns:a16="http://schemas.microsoft.com/office/drawing/2014/main" id="{B3F3B851-3330-8387-479A-9CB58FACE9D7}"/>
                </a:ext>
              </a:extLst>
            </p:cNvPr>
            <p:cNvGrpSpPr/>
            <p:nvPr/>
          </p:nvGrpSpPr>
          <p:grpSpPr>
            <a:xfrm>
              <a:off x="2237972" y="4275663"/>
              <a:ext cx="3031607" cy="883800"/>
              <a:chOff x="3632157" y="2056533"/>
              <a:chExt cx="3031607" cy="883800"/>
            </a:xfrm>
          </p:grpSpPr>
          <p:pic>
            <p:nvPicPr>
              <p:cNvPr id="1115" name="Image 1114">
                <a:extLst>
                  <a:ext uri="{FF2B5EF4-FFF2-40B4-BE49-F238E27FC236}">
                    <a16:creationId xmlns:a16="http://schemas.microsoft.com/office/drawing/2014/main" id="{D30B92B0-B06F-4BBB-BB14-FE65459021A9}"/>
                  </a:ext>
                </a:extLst>
              </p:cNvPr>
              <p:cNvPicPr>
                <a:picLocks noChangeAspect="1"/>
              </p:cNvPicPr>
              <p:nvPr/>
            </p:nvPicPr>
            <p:blipFill>
              <a:blip r:embed="rId4"/>
              <a:stretch>
                <a:fillRect/>
              </a:stretch>
            </p:blipFill>
            <p:spPr>
              <a:xfrm>
                <a:off x="3632157" y="2056533"/>
                <a:ext cx="3031607" cy="883800"/>
              </a:xfrm>
              <a:prstGeom prst="rect">
                <a:avLst/>
              </a:prstGeom>
            </p:spPr>
          </p:pic>
          <p:sp>
            <p:nvSpPr>
              <p:cNvPr id="1116" name="ZoneTexte 1115">
                <a:extLst>
                  <a:ext uri="{FF2B5EF4-FFF2-40B4-BE49-F238E27FC236}">
                    <a16:creationId xmlns:a16="http://schemas.microsoft.com/office/drawing/2014/main" id="{4A0ECEC4-96AE-03C6-7C08-F31F42C71B22}"/>
                  </a:ext>
                </a:extLst>
              </p:cNvPr>
              <p:cNvSpPr txBox="1"/>
              <p:nvPr/>
            </p:nvSpPr>
            <p:spPr>
              <a:xfrm>
                <a:off x="3747465" y="2056533"/>
                <a:ext cx="2446045" cy="861058"/>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Yann LE BIHAN – Mod U15</a:t>
                </a:r>
              </a:p>
              <a:p>
                <a:r>
                  <a:rPr lang="fr-FR" dirty="0">
                    <a:solidFill>
                      <a:schemeClr val="bg1"/>
                    </a:solidFill>
                    <a:latin typeface="SignPainter-HouseScript" panose="02000006070000020004" pitchFamily="2" charset="0"/>
                  </a:rPr>
                  <a:t>0698182558</a:t>
                </a:r>
              </a:p>
              <a:p>
                <a:pPr algn="l"/>
                <a:r>
                  <a:rPr lang="fr-FR" sz="1400" i="0" dirty="0" err="1">
                    <a:solidFill>
                      <a:schemeClr val="accent1">
                        <a:lumMod val="60000"/>
                        <a:lumOff val="40000"/>
                      </a:schemeClr>
                    </a:solidFill>
                    <a:effectLst/>
                  </a:rPr>
                  <a:t>le.bihan.yann@free.fr</a:t>
                </a:r>
                <a:r>
                  <a:rPr lang="fr-FR" sz="1400" i="0" dirty="0">
                    <a:solidFill>
                      <a:schemeClr val="accent1">
                        <a:lumMod val="60000"/>
                        <a:lumOff val="40000"/>
                      </a:schemeClr>
                    </a:solidFill>
                    <a:effectLst/>
                  </a:rPr>
                  <a:t> </a:t>
                </a:r>
              </a:p>
            </p:txBody>
          </p:sp>
          <p:sp>
            <p:nvSpPr>
              <p:cNvPr id="1117" name="Rectangle : coins arrondis 1116">
                <a:extLst>
                  <a:ext uri="{FF2B5EF4-FFF2-40B4-BE49-F238E27FC236}">
                    <a16:creationId xmlns:a16="http://schemas.microsoft.com/office/drawing/2014/main" id="{585D6B08-7F6C-76BD-FB27-AE8B768C1337}"/>
                  </a:ext>
                </a:extLst>
              </p:cNvPr>
              <p:cNvSpPr/>
              <p:nvPr/>
            </p:nvSpPr>
            <p:spPr>
              <a:xfrm>
                <a:off x="5731403" y="2158456"/>
                <a:ext cx="842250"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U18C</a:t>
                </a:r>
              </a:p>
            </p:txBody>
          </p:sp>
        </p:grpSp>
        <p:grpSp>
          <p:nvGrpSpPr>
            <p:cNvPr id="1106" name="Groupe 1105">
              <a:extLst>
                <a:ext uri="{FF2B5EF4-FFF2-40B4-BE49-F238E27FC236}">
                  <a16:creationId xmlns:a16="http://schemas.microsoft.com/office/drawing/2014/main" id="{69EBD039-D442-1478-A93A-E466238801C5}"/>
                </a:ext>
              </a:extLst>
            </p:cNvPr>
            <p:cNvGrpSpPr/>
            <p:nvPr/>
          </p:nvGrpSpPr>
          <p:grpSpPr>
            <a:xfrm>
              <a:off x="1889664" y="5218209"/>
              <a:ext cx="3379915" cy="645794"/>
              <a:chOff x="1889664" y="2866378"/>
              <a:chExt cx="3379915" cy="645794"/>
            </a:xfrm>
          </p:grpSpPr>
          <p:pic>
            <p:nvPicPr>
              <p:cNvPr id="1112" name="Image 1111">
                <a:extLst>
                  <a:ext uri="{FF2B5EF4-FFF2-40B4-BE49-F238E27FC236}">
                    <a16:creationId xmlns:a16="http://schemas.microsoft.com/office/drawing/2014/main" id="{14E85469-A22B-F2B6-6F9C-6DA41A45401B}"/>
                  </a:ext>
                </a:extLst>
              </p:cNvPr>
              <p:cNvPicPr>
                <a:picLocks noChangeAspect="1"/>
              </p:cNvPicPr>
              <p:nvPr/>
            </p:nvPicPr>
            <p:blipFill>
              <a:blip r:embed="rId4"/>
              <a:stretch>
                <a:fillRect/>
              </a:stretch>
            </p:blipFill>
            <p:spPr>
              <a:xfrm>
                <a:off x="1889664" y="2866378"/>
                <a:ext cx="3379915" cy="611491"/>
              </a:xfrm>
              <a:prstGeom prst="rect">
                <a:avLst/>
              </a:prstGeom>
            </p:spPr>
          </p:pic>
          <p:sp>
            <p:nvSpPr>
              <p:cNvPr id="1113" name="ZoneTexte 1112">
                <a:extLst>
                  <a:ext uri="{FF2B5EF4-FFF2-40B4-BE49-F238E27FC236}">
                    <a16:creationId xmlns:a16="http://schemas.microsoft.com/office/drawing/2014/main" id="{1310AF91-3E24-E5D2-1450-84C877B2D516}"/>
                  </a:ext>
                </a:extLst>
              </p:cNvPr>
              <p:cNvSpPr txBox="1"/>
              <p:nvPr/>
            </p:nvSpPr>
            <p:spPr>
              <a:xfrm>
                <a:off x="2004972" y="2866378"/>
                <a:ext cx="2311302" cy="64579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t>
                </a:r>
              </a:p>
              <a:p>
                <a:endParaRPr lang="fr-FR" dirty="0">
                  <a:solidFill>
                    <a:schemeClr val="bg1"/>
                  </a:solidFill>
                  <a:latin typeface="SignPainter-HouseScript" panose="02000006070000020004" pitchFamily="2" charset="0"/>
                </a:endParaRPr>
              </a:p>
            </p:txBody>
          </p:sp>
          <p:sp>
            <p:nvSpPr>
              <p:cNvPr id="1114" name="Rectangle : coins arrondis 1113">
                <a:extLst>
                  <a:ext uri="{FF2B5EF4-FFF2-40B4-BE49-F238E27FC236}">
                    <a16:creationId xmlns:a16="http://schemas.microsoft.com/office/drawing/2014/main" id="{D612AB0A-552E-8672-DF42-8BBE8709CC02}"/>
                  </a:ext>
                </a:extLst>
              </p:cNvPr>
              <p:cNvSpPr/>
              <p:nvPr/>
            </p:nvSpPr>
            <p:spPr>
              <a:xfrm>
                <a:off x="4250426" y="2980331"/>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U18C</a:t>
                </a:r>
              </a:p>
            </p:txBody>
          </p:sp>
        </p:grpSp>
        <p:sp>
          <p:nvSpPr>
            <p:cNvPr id="1108" name="ZoneTexte 1107">
              <a:extLst>
                <a:ext uri="{FF2B5EF4-FFF2-40B4-BE49-F238E27FC236}">
                  <a16:creationId xmlns:a16="http://schemas.microsoft.com/office/drawing/2014/main" id="{0AE0CA0F-0AF3-51B5-DE4C-D86C0E155D59}"/>
                </a:ext>
              </a:extLst>
            </p:cNvPr>
            <p:cNvSpPr txBox="1"/>
            <p:nvPr/>
          </p:nvSpPr>
          <p:spPr>
            <a:xfrm>
              <a:off x="912186" y="4947127"/>
              <a:ext cx="1549433" cy="522785"/>
            </a:xfrm>
            <a:prstGeom prst="rect">
              <a:avLst/>
            </a:prstGeom>
            <a:noFill/>
          </p:spPr>
          <p:txBody>
            <a:bodyPr wrap="square" rtlCol="0">
              <a:spAutoFit/>
            </a:bodyPr>
            <a:lstStyle/>
            <a:p>
              <a:pPr algn="ctr"/>
              <a:r>
                <a:rPr lang="fr-FR" sz="2800" b="1" dirty="0">
                  <a:latin typeface="SignPainter-HouseScript" panose="02000006070000020004" pitchFamily="2" charset="0"/>
                </a:rPr>
                <a:t>U18C</a:t>
              </a:r>
              <a:endParaRPr lang="fr-FR" sz="2800" dirty="0">
                <a:latin typeface="SignPainter-HouseScript" panose="02000006070000020004" pitchFamily="2" charset="0"/>
              </a:endParaRPr>
            </a:p>
          </p:txBody>
        </p:sp>
      </p:grpSp>
      <p:pic>
        <p:nvPicPr>
          <p:cNvPr id="75" name="Image 74">
            <a:extLst>
              <a:ext uri="{FF2B5EF4-FFF2-40B4-BE49-F238E27FC236}">
                <a16:creationId xmlns:a16="http://schemas.microsoft.com/office/drawing/2014/main" id="{24987297-321E-D0FD-2282-3B6C201796EA}"/>
              </a:ext>
            </a:extLst>
          </p:cNvPr>
          <p:cNvPicPr>
            <a:picLocks noChangeAspect="1"/>
          </p:cNvPicPr>
          <p:nvPr/>
        </p:nvPicPr>
        <p:blipFill>
          <a:blip r:embed="rId10"/>
          <a:stretch>
            <a:fillRect/>
          </a:stretch>
        </p:blipFill>
        <p:spPr>
          <a:xfrm>
            <a:off x="8270424" y="3565726"/>
            <a:ext cx="766995" cy="774442"/>
          </a:xfrm>
          <a:prstGeom prst="rect">
            <a:avLst/>
          </a:prstGeom>
        </p:spPr>
      </p:pic>
      <p:sp>
        <p:nvSpPr>
          <p:cNvPr id="1120" name="ZoneTexte 1119">
            <a:extLst>
              <a:ext uri="{FF2B5EF4-FFF2-40B4-BE49-F238E27FC236}">
                <a16:creationId xmlns:a16="http://schemas.microsoft.com/office/drawing/2014/main" id="{09898873-93EC-92DC-4051-21C9BA3C241F}"/>
              </a:ext>
            </a:extLst>
          </p:cNvPr>
          <p:cNvSpPr txBox="1"/>
          <p:nvPr/>
        </p:nvSpPr>
        <p:spPr>
          <a:xfrm>
            <a:off x="-594786" y="399774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R1</a:t>
            </a:r>
            <a:endParaRPr lang="fr-FR" sz="2800" dirty="0">
              <a:solidFill>
                <a:srgbClr val="0070C0"/>
              </a:solidFill>
              <a:latin typeface="SignPainter-HouseScript" panose="02000006070000020004" pitchFamily="2" charset="0"/>
            </a:endParaRPr>
          </a:p>
        </p:txBody>
      </p:sp>
      <p:sp>
        <p:nvSpPr>
          <p:cNvPr id="1121" name="ZoneTexte 1120">
            <a:extLst>
              <a:ext uri="{FF2B5EF4-FFF2-40B4-BE49-F238E27FC236}">
                <a16:creationId xmlns:a16="http://schemas.microsoft.com/office/drawing/2014/main" id="{D1171B25-BF26-F09C-C5D8-DC91273D0AEE}"/>
              </a:ext>
            </a:extLst>
          </p:cNvPr>
          <p:cNvSpPr txBox="1"/>
          <p:nvPr/>
        </p:nvSpPr>
        <p:spPr>
          <a:xfrm>
            <a:off x="3367479" y="397374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D2</a:t>
            </a:r>
            <a:endParaRPr lang="fr-FR" sz="2800" dirty="0">
              <a:solidFill>
                <a:srgbClr val="0070C0"/>
              </a:solidFill>
              <a:latin typeface="SignPainter-HouseScript" panose="02000006070000020004" pitchFamily="2" charset="0"/>
            </a:endParaRPr>
          </a:p>
        </p:txBody>
      </p:sp>
      <p:sp>
        <p:nvSpPr>
          <p:cNvPr id="1122" name="ZoneTexte 1121">
            <a:extLst>
              <a:ext uri="{FF2B5EF4-FFF2-40B4-BE49-F238E27FC236}">
                <a16:creationId xmlns:a16="http://schemas.microsoft.com/office/drawing/2014/main" id="{D9258DC0-C18A-9F84-10EF-1001391AC2B9}"/>
              </a:ext>
            </a:extLst>
          </p:cNvPr>
          <p:cNvSpPr txBox="1"/>
          <p:nvPr/>
        </p:nvSpPr>
        <p:spPr>
          <a:xfrm>
            <a:off x="7305006" y="3904227"/>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D4</a:t>
            </a:r>
            <a:endParaRPr lang="fr-FR" sz="2800" dirty="0">
              <a:solidFill>
                <a:srgbClr val="0070C0"/>
              </a:solidFill>
              <a:latin typeface="SignPainter-HouseScript" panose="02000006070000020004" pitchFamily="2" charset="0"/>
            </a:endParaRPr>
          </a:p>
        </p:txBody>
      </p:sp>
      <p:sp>
        <p:nvSpPr>
          <p:cNvPr id="1123" name="ZoneTexte 1122">
            <a:extLst>
              <a:ext uri="{FF2B5EF4-FFF2-40B4-BE49-F238E27FC236}">
                <a16:creationId xmlns:a16="http://schemas.microsoft.com/office/drawing/2014/main" id="{8E1EC4AE-BD9E-3F7F-D2E6-6BB3CF931D02}"/>
              </a:ext>
            </a:extLst>
          </p:cNvPr>
          <p:cNvSpPr txBox="1"/>
          <p:nvPr/>
        </p:nvSpPr>
        <p:spPr>
          <a:xfrm>
            <a:off x="5702661" y="2327443"/>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R2</a:t>
            </a:r>
            <a:endParaRPr lang="fr-FR" sz="2800" dirty="0">
              <a:solidFill>
                <a:srgbClr val="0070C0"/>
              </a:solidFill>
              <a:latin typeface="SignPainter-HouseScript" panose="02000006070000020004" pitchFamily="2" charset="0"/>
            </a:endParaRPr>
          </a:p>
        </p:txBody>
      </p:sp>
      <p:sp>
        <p:nvSpPr>
          <p:cNvPr id="1124" name="ZoneTexte 1123">
            <a:extLst>
              <a:ext uri="{FF2B5EF4-FFF2-40B4-BE49-F238E27FC236}">
                <a16:creationId xmlns:a16="http://schemas.microsoft.com/office/drawing/2014/main" id="{D89AD938-B3C8-5716-833A-2C57F833A38D}"/>
              </a:ext>
            </a:extLst>
          </p:cNvPr>
          <p:cNvSpPr txBox="1"/>
          <p:nvPr/>
        </p:nvSpPr>
        <p:spPr>
          <a:xfrm>
            <a:off x="552557" y="238431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D1</a:t>
            </a:r>
            <a:endParaRPr lang="fr-FR" sz="2800" dirty="0">
              <a:solidFill>
                <a:srgbClr val="0070C0"/>
              </a:solidFill>
              <a:latin typeface="SignPainter-HouseScript" panose="02000006070000020004" pitchFamily="2" charset="0"/>
            </a:endParaRPr>
          </a:p>
        </p:txBody>
      </p:sp>
      <p:pic>
        <p:nvPicPr>
          <p:cNvPr id="2" name="Image 1">
            <a:extLst>
              <a:ext uri="{FF2B5EF4-FFF2-40B4-BE49-F238E27FC236}">
                <a16:creationId xmlns:a16="http://schemas.microsoft.com/office/drawing/2014/main" id="{F898DD8B-4B62-E357-C570-D717C7252FA2}"/>
              </a:ext>
            </a:extLst>
          </p:cNvPr>
          <p:cNvPicPr>
            <a:picLocks noChangeAspect="1"/>
          </p:cNvPicPr>
          <p:nvPr/>
        </p:nvPicPr>
        <p:blipFill>
          <a:blip r:embed="rId11"/>
          <a:stretch>
            <a:fillRect/>
          </a:stretch>
        </p:blipFill>
        <p:spPr>
          <a:xfrm>
            <a:off x="4283390" y="3553341"/>
            <a:ext cx="815783" cy="823703"/>
          </a:xfrm>
          <a:prstGeom prst="rect">
            <a:avLst/>
          </a:prstGeom>
        </p:spPr>
      </p:pic>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5" name="Rectangle : coins arrondis 4">
            <a:extLst>
              <a:ext uri="{FF2B5EF4-FFF2-40B4-BE49-F238E27FC236}">
                <a16:creationId xmlns:a16="http://schemas.microsoft.com/office/drawing/2014/main" id="{65C7B352-B6E4-2A1D-4FAC-1564496A500F}"/>
              </a:ext>
            </a:extLst>
          </p:cNvPr>
          <p:cNvSpPr/>
          <p:nvPr/>
        </p:nvSpPr>
        <p:spPr>
          <a:xfrm>
            <a:off x="8404252" y="4381798"/>
            <a:ext cx="3484509" cy="80824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753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alphaModFix amt="5000"/>
          </a:blip>
          <a:stretch>
            <a:fillRect/>
          </a:stretch>
        </p:blipFill>
        <p:spPr>
          <a:xfrm>
            <a:off x="3408819" y="225403"/>
            <a:ext cx="5374362" cy="6364375"/>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251161" y="20247"/>
            <a:ext cx="3138683" cy="1477328"/>
          </a:xfrm>
          <a:prstGeom prst="rect">
            <a:avLst/>
          </a:prstGeom>
          <a:noFill/>
        </p:spPr>
        <p:txBody>
          <a:bodyPr wrap="square" rtlCol="0">
            <a:spAutoFit/>
          </a:bodyPr>
          <a:lstStyle/>
          <a:p>
            <a:pPr algn="ctr"/>
            <a:r>
              <a:rPr lang="fr-FR" dirty="0"/>
              <a:t>Valentin METIER </a:t>
            </a:r>
            <a:r>
              <a:rPr lang="fr-FR" i="1" dirty="0">
                <a:solidFill>
                  <a:srgbClr val="FF0000"/>
                </a:solidFill>
              </a:rPr>
              <a:t>(BEF)</a:t>
            </a:r>
            <a:endParaRPr lang="fr-FR" dirty="0">
              <a:solidFill>
                <a:srgbClr val="FF0000"/>
              </a:solidFill>
            </a:endParaRPr>
          </a:p>
          <a:p>
            <a:pPr algn="ctr"/>
            <a:r>
              <a:rPr lang="fr-FR" dirty="0"/>
              <a:t>Responsable technique jeunes</a:t>
            </a:r>
          </a:p>
          <a:p>
            <a:pPr algn="ctr"/>
            <a:r>
              <a:rPr lang="fr-FR" u="sng" dirty="0"/>
              <a:t>Responsable du sportif</a:t>
            </a:r>
          </a:p>
          <a:p>
            <a:pPr algn="ctr"/>
            <a:r>
              <a:rPr lang="fr-FR" u="sng" dirty="0"/>
              <a:t>Responsable U16/U17/U18</a:t>
            </a:r>
          </a:p>
          <a:p>
            <a:pPr algn="ctr"/>
            <a:r>
              <a:rPr lang="fr-FR" b="1" dirty="0"/>
              <a:t>CDI 35H</a:t>
            </a:r>
          </a:p>
        </p:txBody>
      </p:sp>
      <p:pic>
        <p:nvPicPr>
          <p:cNvPr id="2" name="Image 1">
            <a:extLst>
              <a:ext uri="{FF2B5EF4-FFF2-40B4-BE49-F238E27FC236}">
                <a16:creationId xmlns:a16="http://schemas.microsoft.com/office/drawing/2014/main" id="{82136382-8713-7447-96DF-7F694C934205}"/>
              </a:ext>
            </a:extLst>
          </p:cNvPr>
          <p:cNvPicPr>
            <a:picLocks noChangeAspect="1"/>
          </p:cNvPicPr>
          <p:nvPr/>
        </p:nvPicPr>
        <p:blipFill>
          <a:blip r:embed="rId3"/>
          <a:stretch>
            <a:fillRect/>
          </a:stretch>
        </p:blipFill>
        <p:spPr>
          <a:xfrm>
            <a:off x="6605951" y="-158746"/>
            <a:ext cx="1693847" cy="1693847"/>
          </a:xfrm>
          <a:prstGeom prst="rect">
            <a:avLst/>
          </a:prstGeom>
        </p:spPr>
      </p:pic>
      <p:sp>
        <p:nvSpPr>
          <p:cNvPr id="4" name="Rectangle 3">
            <a:extLst>
              <a:ext uri="{FF2B5EF4-FFF2-40B4-BE49-F238E27FC236}">
                <a16:creationId xmlns:a16="http://schemas.microsoft.com/office/drawing/2014/main" id="{A81C342A-24DD-F5FB-B685-7F6B842C0E0D}"/>
              </a:ext>
            </a:extLst>
          </p:cNvPr>
          <p:cNvSpPr/>
          <p:nvPr/>
        </p:nvSpPr>
        <p:spPr>
          <a:xfrm>
            <a:off x="0" y="1498964"/>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5" name="Image 4">
            <a:extLst>
              <a:ext uri="{FF2B5EF4-FFF2-40B4-BE49-F238E27FC236}">
                <a16:creationId xmlns:a16="http://schemas.microsoft.com/office/drawing/2014/main" id="{A95FE5E5-B32B-C775-7C43-6B6B312580D9}"/>
              </a:ext>
            </a:extLst>
          </p:cNvPr>
          <p:cNvPicPr>
            <a:picLocks noChangeAspect="1"/>
          </p:cNvPicPr>
          <p:nvPr/>
        </p:nvPicPr>
        <p:blipFill>
          <a:blip r:embed="rId4"/>
          <a:stretch>
            <a:fillRect/>
          </a:stretch>
        </p:blipFill>
        <p:spPr>
          <a:xfrm>
            <a:off x="3176633" y="-52132"/>
            <a:ext cx="1658506" cy="1658506"/>
          </a:xfrm>
          <a:prstGeom prst="rect">
            <a:avLst/>
          </a:prstGeom>
        </p:spPr>
      </p:pic>
      <p:sp>
        <p:nvSpPr>
          <p:cNvPr id="9" name="Rectangle 8">
            <a:extLst>
              <a:ext uri="{FF2B5EF4-FFF2-40B4-BE49-F238E27FC236}">
                <a16:creationId xmlns:a16="http://schemas.microsoft.com/office/drawing/2014/main" id="{775DDDF4-292A-C14E-E7FD-AB23F2B1169B}"/>
              </a:ext>
            </a:extLst>
          </p:cNvPr>
          <p:cNvSpPr/>
          <p:nvPr/>
        </p:nvSpPr>
        <p:spPr>
          <a:xfrm>
            <a:off x="0" y="6655589"/>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10" name="Image 9">
            <a:extLst>
              <a:ext uri="{FF2B5EF4-FFF2-40B4-BE49-F238E27FC236}">
                <a16:creationId xmlns:a16="http://schemas.microsoft.com/office/drawing/2014/main" id="{6A6C5B93-0051-DD0E-B716-06D08A1CF9F9}"/>
              </a:ext>
            </a:extLst>
          </p:cNvPr>
          <p:cNvPicPr>
            <a:picLocks noChangeAspect="1"/>
          </p:cNvPicPr>
          <p:nvPr/>
        </p:nvPicPr>
        <p:blipFill>
          <a:blip r:embed="rId5"/>
          <a:stretch>
            <a:fillRect/>
          </a:stretch>
        </p:blipFill>
        <p:spPr>
          <a:xfrm>
            <a:off x="6686767" y="1543944"/>
            <a:ext cx="1886022" cy="1886022"/>
          </a:xfrm>
          <a:prstGeom prst="rect">
            <a:avLst/>
          </a:prstGeom>
        </p:spPr>
      </p:pic>
      <p:sp>
        <p:nvSpPr>
          <p:cNvPr id="11" name="Rectangle 10">
            <a:extLst>
              <a:ext uri="{FF2B5EF4-FFF2-40B4-BE49-F238E27FC236}">
                <a16:creationId xmlns:a16="http://schemas.microsoft.com/office/drawing/2014/main" id="{E6AA631C-C105-F345-6038-4CC4D5C40529}"/>
              </a:ext>
            </a:extLst>
          </p:cNvPr>
          <p:cNvSpPr/>
          <p:nvPr/>
        </p:nvSpPr>
        <p:spPr>
          <a:xfrm>
            <a:off x="0" y="3362147"/>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sp>
        <p:nvSpPr>
          <p:cNvPr id="12" name="ZoneTexte 11">
            <a:extLst>
              <a:ext uri="{FF2B5EF4-FFF2-40B4-BE49-F238E27FC236}">
                <a16:creationId xmlns:a16="http://schemas.microsoft.com/office/drawing/2014/main" id="{6523D794-D3C5-B2CC-5C67-6062F6C77A24}"/>
              </a:ext>
            </a:extLst>
          </p:cNvPr>
          <p:cNvSpPr txBox="1"/>
          <p:nvPr/>
        </p:nvSpPr>
        <p:spPr>
          <a:xfrm>
            <a:off x="-171233" y="1835010"/>
            <a:ext cx="3138683" cy="1477328"/>
          </a:xfrm>
          <a:prstGeom prst="rect">
            <a:avLst/>
          </a:prstGeom>
          <a:noFill/>
        </p:spPr>
        <p:txBody>
          <a:bodyPr wrap="square" rtlCol="0">
            <a:spAutoFit/>
          </a:bodyPr>
          <a:lstStyle/>
          <a:p>
            <a:pPr algn="ctr"/>
            <a:r>
              <a:rPr lang="fr-FR" dirty="0"/>
              <a:t>En recrutement </a:t>
            </a:r>
            <a:r>
              <a:rPr lang="fr-FR" i="1" dirty="0">
                <a:solidFill>
                  <a:srgbClr val="FF0000"/>
                </a:solidFill>
              </a:rPr>
              <a:t>(BMF)</a:t>
            </a:r>
            <a:endParaRPr lang="fr-FR" dirty="0">
              <a:solidFill>
                <a:srgbClr val="FF0000"/>
              </a:solidFill>
            </a:endParaRPr>
          </a:p>
          <a:p>
            <a:pPr algn="ctr"/>
            <a:r>
              <a:rPr lang="fr-FR" dirty="0"/>
              <a:t>Responsable FA &amp; U14/U15</a:t>
            </a:r>
          </a:p>
          <a:p>
            <a:pPr algn="ctr"/>
            <a:r>
              <a:rPr lang="fr-FR" u="sng" dirty="0"/>
              <a:t>Responsable de sa catégorie</a:t>
            </a:r>
          </a:p>
          <a:p>
            <a:pPr algn="ctr"/>
            <a:r>
              <a:rPr lang="fr-FR" u="sng" dirty="0"/>
              <a:t>Responsable des arbitres</a:t>
            </a:r>
          </a:p>
          <a:p>
            <a:pPr algn="ctr"/>
            <a:r>
              <a:rPr lang="fr-FR" b="1" dirty="0"/>
              <a:t>CDI 24H</a:t>
            </a:r>
          </a:p>
        </p:txBody>
      </p:sp>
      <p:sp>
        <p:nvSpPr>
          <p:cNvPr id="14" name="ZoneTexte 13">
            <a:extLst>
              <a:ext uri="{FF2B5EF4-FFF2-40B4-BE49-F238E27FC236}">
                <a16:creationId xmlns:a16="http://schemas.microsoft.com/office/drawing/2014/main" id="{7DA3ECB3-C612-9FD6-94E8-8E87E2BDF4EF}"/>
              </a:ext>
            </a:extLst>
          </p:cNvPr>
          <p:cNvSpPr txBox="1"/>
          <p:nvPr/>
        </p:nvSpPr>
        <p:spPr>
          <a:xfrm>
            <a:off x="3839546" y="1893491"/>
            <a:ext cx="3138683" cy="1477328"/>
          </a:xfrm>
          <a:prstGeom prst="rect">
            <a:avLst/>
          </a:prstGeom>
          <a:noFill/>
        </p:spPr>
        <p:txBody>
          <a:bodyPr wrap="square" rtlCol="0">
            <a:spAutoFit/>
          </a:bodyPr>
          <a:lstStyle/>
          <a:p>
            <a:pPr algn="ctr"/>
            <a:r>
              <a:rPr lang="fr-FR" dirty="0"/>
              <a:t>Mathis BOCHEREAU </a:t>
            </a:r>
            <a:r>
              <a:rPr lang="fr-FR" i="1" dirty="0">
                <a:solidFill>
                  <a:srgbClr val="FF0000"/>
                </a:solidFill>
              </a:rPr>
              <a:t>(BMF)</a:t>
            </a:r>
          </a:p>
          <a:p>
            <a:pPr algn="ctr"/>
            <a:r>
              <a:rPr lang="fr-FR" dirty="0"/>
              <a:t>Responsable vidéo &amp; U10/U11</a:t>
            </a:r>
          </a:p>
          <a:p>
            <a:pPr algn="ctr"/>
            <a:r>
              <a:rPr lang="fr-FR" u="sng" dirty="0"/>
              <a:t>Responsable de sa catégorie</a:t>
            </a:r>
          </a:p>
          <a:p>
            <a:pPr algn="ctr"/>
            <a:r>
              <a:rPr lang="fr-FR" u="sng" dirty="0"/>
              <a:t>Développement de la vidéo</a:t>
            </a:r>
          </a:p>
          <a:p>
            <a:pPr algn="ctr"/>
            <a:r>
              <a:rPr lang="fr-FR" b="1" dirty="0"/>
              <a:t>CDI 35H</a:t>
            </a:r>
          </a:p>
        </p:txBody>
      </p:sp>
      <p:pic>
        <p:nvPicPr>
          <p:cNvPr id="15" name="Picture 2" descr="U11F | FC RETZ">
            <a:extLst>
              <a:ext uri="{FF2B5EF4-FFF2-40B4-BE49-F238E27FC236}">
                <a16:creationId xmlns:a16="http://schemas.microsoft.com/office/drawing/2014/main" id="{86901531-0CC5-5DC5-C140-5E9A7D14D6A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085" b="99471" l="0" r="96154">
                        <a14:foregroundMark x1="17949" y1="74603" x2="45833" y2="85979"/>
                        <a14:foregroundMark x1="45833" y1="85979" x2="76282" y2="86243"/>
                        <a14:foregroundMark x1="76282" y1="86243" x2="62821" y2="61905"/>
                        <a14:foregroundMark x1="62821" y1="61905" x2="88462" y2="76720"/>
                        <a14:foregroundMark x1="88462" y1="76720" x2="89103" y2="91270"/>
                        <a14:foregroundMark x1="69551" y1="64286" x2="97115" y2="78836"/>
                        <a14:foregroundMark x1="97115" y1="78836" x2="70513" y2="98148"/>
                        <a14:foregroundMark x1="70513" y1="98148" x2="9615" y2="95238"/>
                        <a14:foregroundMark x1="9615" y1="95238" x2="19551" y2="69841"/>
                        <a14:foregroundMark x1="19551" y1="69841" x2="20513" y2="69841"/>
                        <a14:foregroundMark x1="40064" y1="65608" x2="40705" y2="55820"/>
                        <a14:foregroundMark x1="50962" y1="6349" x2="54808" y2="9788"/>
                        <a14:foregroundMark x1="33654" y1="82275" x2="72756" y2="79630"/>
                        <a14:foregroundMark x1="72756" y1="79630" x2="89103" y2="68254"/>
                        <a14:foregroundMark x1="10256" y1="76720" x2="12500" y2="72487"/>
                        <a14:foregroundMark x1="25000" y1="83598" x2="40705" y2="95238"/>
                        <a14:foregroundMark x1="91667" y1="69841" x2="96154" y2="91799"/>
                        <a14:foregroundMark x1="3846" y1="81481" x2="0" y2="93122"/>
                        <a14:foregroundMark x1="33013" y1="71164" x2="27564" y2="89683"/>
                        <a14:foregroundMark x1="93269" y1="96561" x2="51603" y2="99471"/>
                        <a14:foregroundMark x1="21154" y1="73280" x2="32051" y2="91799"/>
                      </a14:backgroundRemoval>
                    </a14:imgEffect>
                  </a14:imgLayer>
                </a14:imgProps>
              </a:ext>
              <a:ext uri="{28A0092B-C50C-407E-A947-70E740481C1C}">
                <a14:useLocalDpi xmlns:a14="http://schemas.microsoft.com/office/drawing/2010/main" val="0"/>
              </a:ext>
            </a:extLst>
          </a:blip>
          <a:srcRect/>
          <a:stretch>
            <a:fillRect/>
          </a:stretch>
        </p:blipFill>
        <p:spPr bwMode="auto">
          <a:xfrm>
            <a:off x="10392710" y="1617292"/>
            <a:ext cx="1579911" cy="178981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459015D-871A-9F0B-C316-8CAB5DB767E8}"/>
              </a:ext>
            </a:extLst>
          </p:cNvPr>
          <p:cNvSpPr txBox="1"/>
          <p:nvPr/>
        </p:nvSpPr>
        <p:spPr>
          <a:xfrm>
            <a:off x="7945610" y="1893491"/>
            <a:ext cx="3138683" cy="1200329"/>
          </a:xfrm>
          <a:prstGeom prst="rect">
            <a:avLst/>
          </a:prstGeom>
          <a:noFill/>
        </p:spPr>
        <p:txBody>
          <a:bodyPr wrap="square" rtlCol="0">
            <a:spAutoFit/>
          </a:bodyPr>
          <a:lstStyle/>
          <a:p>
            <a:pPr algn="ctr"/>
            <a:r>
              <a:rPr lang="fr-FR" dirty="0"/>
              <a:t>Amaury SORIN </a:t>
            </a:r>
            <a:r>
              <a:rPr lang="fr-FR" i="1" dirty="0">
                <a:solidFill>
                  <a:srgbClr val="FF0000"/>
                </a:solidFill>
              </a:rPr>
              <a:t>(BMF)</a:t>
            </a:r>
            <a:endParaRPr lang="fr-FR" dirty="0">
              <a:solidFill>
                <a:srgbClr val="FF0000"/>
              </a:solidFill>
            </a:endParaRPr>
          </a:p>
          <a:p>
            <a:pPr algn="ctr"/>
            <a:r>
              <a:rPr lang="fr-FR" dirty="0"/>
              <a:t>Responsable U12/U13 &amp; U16</a:t>
            </a:r>
          </a:p>
          <a:p>
            <a:pPr algn="ctr"/>
            <a:r>
              <a:rPr lang="fr-FR" u="sng" dirty="0"/>
              <a:t>Responsable de sa catégorie</a:t>
            </a:r>
          </a:p>
          <a:p>
            <a:pPr algn="ctr"/>
            <a:r>
              <a:rPr lang="fr-FR" b="1" dirty="0"/>
              <a:t>Service civique</a:t>
            </a:r>
          </a:p>
        </p:txBody>
      </p:sp>
      <p:sp>
        <p:nvSpPr>
          <p:cNvPr id="20" name="ZoneTexte 19">
            <a:extLst>
              <a:ext uri="{FF2B5EF4-FFF2-40B4-BE49-F238E27FC236}">
                <a16:creationId xmlns:a16="http://schemas.microsoft.com/office/drawing/2014/main" id="{FE05397E-7547-6B8F-E9E2-E732C2F93ECE}"/>
              </a:ext>
            </a:extLst>
          </p:cNvPr>
          <p:cNvSpPr txBox="1"/>
          <p:nvPr/>
        </p:nvSpPr>
        <p:spPr>
          <a:xfrm>
            <a:off x="4314191" y="3629449"/>
            <a:ext cx="3138683" cy="369332"/>
          </a:xfrm>
          <a:prstGeom prst="rect">
            <a:avLst/>
          </a:prstGeom>
          <a:noFill/>
        </p:spPr>
        <p:txBody>
          <a:bodyPr wrap="square" rtlCol="0">
            <a:spAutoFit/>
          </a:bodyPr>
          <a:lstStyle/>
          <a:p>
            <a:pPr algn="ctr"/>
            <a:r>
              <a:rPr lang="fr-FR" b="1" dirty="0"/>
              <a:t>Educateurs &amp; Dirigeants</a:t>
            </a:r>
            <a:endParaRPr lang="fr-FR" b="1" u="sng" dirty="0"/>
          </a:p>
        </p:txBody>
      </p:sp>
      <p:pic>
        <p:nvPicPr>
          <p:cNvPr id="3" name="Image 2">
            <a:extLst>
              <a:ext uri="{FF2B5EF4-FFF2-40B4-BE49-F238E27FC236}">
                <a16:creationId xmlns:a16="http://schemas.microsoft.com/office/drawing/2014/main" id="{E8175AD8-CF89-FBB9-8AD1-3C14901CC8E4}"/>
              </a:ext>
            </a:extLst>
          </p:cNvPr>
          <p:cNvPicPr>
            <a:picLocks noChangeAspect="1"/>
          </p:cNvPicPr>
          <p:nvPr/>
        </p:nvPicPr>
        <p:blipFill>
          <a:blip r:embed="rId8"/>
          <a:stretch>
            <a:fillRect/>
          </a:stretch>
        </p:blipFill>
        <p:spPr>
          <a:xfrm>
            <a:off x="734637" y="4958692"/>
            <a:ext cx="803643" cy="781473"/>
          </a:xfrm>
          <a:prstGeom prst="rect">
            <a:avLst/>
          </a:prstGeom>
        </p:spPr>
      </p:pic>
      <p:pic>
        <p:nvPicPr>
          <p:cNvPr id="6" name="Image 5">
            <a:extLst>
              <a:ext uri="{FF2B5EF4-FFF2-40B4-BE49-F238E27FC236}">
                <a16:creationId xmlns:a16="http://schemas.microsoft.com/office/drawing/2014/main" id="{623252A9-5CD8-537C-F201-96ACC465F15A}"/>
              </a:ext>
            </a:extLst>
          </p:cNvPr>
          <p:cNvPicPr>
            <a:picLocks noChangeAspect="1"/>
          </p:cNvPicPr>
          <p:nvPr/>
        </p:nvPicPr>
        <p:blipFill>
          <a:blip r:embed="rId9"/>
          <a:stretch>
            <a:fillRect/>
          </a:stretch>
        </p:blipFill>
        <p:spPr>
          <a:xfrm>
            <a:off x="730481" y="3889061"/>
            <a:ext cx="855124" cy="831535"/>
          </a:xfrm>
          <a:prstGeom prst="rect">
            <a:avLst/>
          </a:prstGeom>
        </p:spPr>
      </p:pic>
      <p:pic>
        <p:nvPicPr>
          <p:cNvPr id="18" name="Image 17">
            <a:extLst>
              <a:ext uri="{FF2B5EF4-FFF2-40B4-BE49-F238E27FC236}">
                <a16:creationId xmlns:a16="http://schemas.microsoft.com/office/drawing/2014/main" id="{513B3EA3-2AF4-79C5-D062-60AE0437FC62}"/>
              </a:ext>
            </a:extLst>
          </p:cNvPr>
          <p:cNvPicPr>
            <a:picLocks noChangeAspect="1"/>
          </p:cNvPicPr>
          <p:nvPr/>
        </p:nvPicPr>
        <p:blipFill>
          <a:blip r:embed="rId10"/>
          <a:stretch>
            <a:fillRect/>
          </a:stretch>
        </p:blipFill>
        <p:spPr>
          <a:xfrm>
            <a:off x="2941853" y="4023782"/>
            <a:ext cx="759605" cy="766980"/>
          </a:xfrm>
          <a:prstGeom prst="rect">
            <a:avLst/>
          </a:prstGeom>
        </p:spPr>
      </p:pic>
      <p:pic>
        <p:nvPicPr>
          <p:cNvPr id="22" name="Image 21">
            <a:extLst>
              <a:ext uri="{FF2B5EF4-FFF2-40B4-BE49-F238E27FC236}">
                <a16:creationId xmlns:a16="http://schemas.microsoft.com/office/drawing/2014/main" id="{9E0ABC0F-BDE3-7259-B2BF-23E4C6AA0B3F}"/>
              </a:ext>
            </a:extLst>
          </p:cNvPr>
          <p:cNvPicPr>
            <a:picLocks noChangeAspect="1"/>
          </p:cNvPicPr>
          <p:nvPr/>
        </p:nvPicPr>
        <p:blipFill>
          <a:blip r:embed="rId11"/>
          <a:stretch>
            <a:fillRect/>
          </a:stretch>
        </p:blipFill>
        <p:spPr>
          <a:xfrm>
            <a:off x="3168807" y="5794981"/>
            <a:ext cx="767390" cy="774841"/>
          </a:xfrm>
          <a:prstGeom prst="rect">
            <a:avLst/>
          </a:prstGeom>
        </p:spPr>
      </p:pic>
      <p:pic>
        <p:nvPicPr>
          <p:cNvPr id="23" name="Image 22">
            <a:extLst>
              <a:ext uri="{FF2B5EF4-FFF2-40B4-BE49-F238E27FC236}">
                <a16:creationId xmlns:a16="http://schemas.microsoft.com/office/drawing/2014/main" id="{3DEDAD9A-5E9D-5539-2565-CAF56F351DFD}"/>
              </a:ext>
            </a:extLst>
          </p:cNvPr>
          <p:cNvPicPr>
            <a:picLocks noChangeAspect="1"/>
          </p:cNvPicPr>
          <p:nvPr/>
        </p:nvPicPr>
        <p:blipFill>
          <a:blip r:embed="rId12"/>
          <a:stretch>
            <a:fillRect/>
          </a:stretch>
        </p:blipFill>
        <p:spPr>
          <a:xfrm>
            <a:off x="3921569" y="4927485"/>
            <a:ext cx="811688" cy="819568"/>
          </a:xfrm>
          <a:prstGeom prst="rect">
            <a:avLst/>
          </a:prstGeom>
        </p:spPr>
      </p:pic>
      <p:pic>
        <p:nvPicPr>
          <p:cNvPr id="24" name="Image 23">
            <a:extLst>
              <a:ext uri="{FF2B5EF4-FFF2-40B4-BE49-F238E27FC236}">
                <a16:creationId xmlns:a16="http://schemas.microsoft.com/office/drawing/2014/main" id="{BC372873-59A5-921F-354F-A81B7F892DC7}"/>
              </a:ext>
            </a:extLst>
          </p:cNvPr>
          <p:cNvPicPr>
            <a:picLocks noChangeAspect="1"/>
          </p:cNvPicPr>
          <p:nvPr/>
        </p:nvPicPr>
        <p:blipFill>
          <a:blip r:embed="rId13"/>
          <a:stretch>
            <a:fillRect/>
          </a:stretch>
        </p:blipFill>
        <p:spPr>
          <a:xfrm>
            <a:off x="2294158" y="4969325"/>
            <a:ext cx="781771" cy="760206"/>
          </a:xfrm>
          <a:prstGeom prst="rect">
            <a:avLst/>
          </a:prstGeom>
        </p:spPr>
      </p:pic>
      <p:pic>
        <p:nvPicPr>
          <p:cNvPr id="25" name="Image 24">
            <a:extLst>
              <a:ext uri="{FF2B5EF4-FFF2-40B4-BE49-F238E27FC236}">
                <a16:creationId xmlns:a16="http://schemas.microsoft.com/office/drawing/2014/main" id="{ECA776E0-92A3-2656-8718-C753F5C2DB3F}"/>
              </a:ext>
            </a:extLst>
          </p:cNvPr>
          <p:cNvPicPr>
            <a:picLocks noChangeAspect="1"/>
          </p:cNvPicPr>
          <p:nvPr/>
        </p:nvPicPr>
        <p:blipFill>
          <a:blip r:embed="rId14"/>
          <a:stretch>
            <a:fillRect/>
          </a:stretch>
        </p:blipFill>
        <p:spPr>
          <a:xfrm>
            <a:off x="5955279" y="4117271"/>
            <a:ext cx="766914" cy="774015"/>
          </a:xfrm>
          <a:prstGeom prst="rect">
            <a:avLst/>
          </a:prstGeom>
        </p:spPr>
      </p:pic>
      <p:pic>
        <p:nvPicPr>
          <p:cNvPr id="26" name="Image 25">
            <a:extLst>
              <a:ext uri="{FF2B5EF4-FFF2-40B4-BE49-F238E27FC236}">
                <a16:creationId xmlns:a16="http://schemas.microsoft.com/office/drawing/2014/main" id="{E77641F1-55AA-4B83-6C62-77F2CE262DBD}"/>
              </a:ext>
            </a:extLst>
          </p:cNvPr>
          <p:cNvPicPr>
            <a:picLocks noChangeAspect="1"/>
          </p:cNvPicPr>
          <p:nvPr/>
        </p:nvPicPr>
        <p:blipFill>
          <a:blip r:embed="rId15"/>
          <a:stretch>
            <a:fillRect/>
          </a:stretch>
        </p:blipFill>
        <p:spPr>
          <a:xfrm>
            <a:off x="8609122" y="3732245"/>
            <a:ext cx="774275" cy="752915"/>
          </a:xfrm>
          <a:prstGeom prst="rect">
            <a:avLst/>
          </a:prstGeom>
        </p:spPr>
      </p:pic>
      <p:pic>
        <p:nvPicPr>
          <p:cNvPr id="27" name="Image 26">
            <a:extLst>
              <a:ext uri="{FF2B5EF4-FFF2-40B4-BE49-F238E27FC236}">
                <a16:creationId xmlns:a16="http://schemas.microsoft.com/office/drawing/2014/main" id="{221E5AED-5FB0-7783-A547-64BE51AC0D92}"/>
              </a:ext>
            </a:extLst>
          </p:cNvPr>
          <p:cNvPicPr>
            <a:picLocks noChangeAspect="1"/>
          </p:cNvPicPr>
          <p:nvPr/>
        </p:nvPicPr>
        <p:blipFill>
          <a:blip r:embed="rId16"/>
          <a:stretch>
            <a:fillRect/>
          </a:stretch>
        </p:blipFill>
        <p:spPr>
          <a:xfrm>
            <a:off x="11422969" y="3676121"/>
            <a:ext cx="731385" cy="711210"/>
          </a:xfrm>
          <a:prstGeom prst="rect">
            <a:avLst/>
          </a:prstGeom>
        </p:spPr>
      </p:pic>
      <p:pic>
        <p:nvPicPr>
          <p:cNvPr id="28" name="Image 27">
            <a:extLst>
              <a:ext uri="{FF2B5EF4-FFF2-40B4-BE49-F238E27FC236}">
                <a16:creationId xmlns:a16="http://schemas.microsoft.com/office/drawing/2014/main" id="{9D6CF304-D349-9B27-032F-5163EA2075C1}"/>
              </a:ext>
            </a:extLst>
          </p:cNvPr>
          <p:cNvPicPr>
            <a:picLocks noChangeAspect="1"/>
          </p:cNvPicPr>
          <p:nvPr/>
        </p:nvPicPr>
        <p:blipFill>
          <a:blip r:embed="rId17"/>
          <a:stretch>
            <a:fillRect/>
          </a:stretch>
        </p:blipFill>
        <p:spPr>
          <a:xfrm>
            <a:off x="11182665" y="5506560"/>
            <a:ext cx="755680" cy="777906"/>
          </a:xfrm>
          <a:prstGeom prst="rect">
            <a:avLst/>
          </a:prstGeom>
        </p:spPr>
      </p:pic>
      <p:pic>
        <p:nvPicPr>
          <p:cNvPr id="29" name="Image 28">
            <a:extLst>
              <a:ext uri="{FF2B5EF4-FFF2-40B4-BE49-F238E27FC236}">
                <a16:creationId xmlns:a16="http://schemas.microsoft.com/office/drawing/2014/main" id="{34DB29D1-ABDD-6B92-26B1-A821273B59F4}"/>
              </a:ext>
            </a:extLst>
          </p:cNvPr>
          <p:cNvPicPr>
            <a:picLocks noChangeAspect="1"/>
          </p:cNvPicPr>
          <p:nvPr/>
        </p:nvPicPr>
        <p:blipFill>
          <a:blip r:embed="rId18"/>
          <a:stretch>
            <a:fillRect/>
          </a:stretch>
        </p:blipFill>
        <p:spPr>
          <a:xfrm>
            <a:off x="10149538" y="4297182"/>
            <a:ext cx="726547" cy="733274"/>
          </a:xfrm>
          <a:prstGeom prst="rect">
            <a:avLst/>
          </a:prstGeom>
        </p:spPr>
      </p:pic>
      <p:pic>
        <p:nvPicPr>
          <p:cNvPr id="30" name="Image 29">
            <a:extLst>
              <a:ext uri="{FF2B5EF4-FFF2-40B4-BE49-F238E27FC236}">
                <a16:creationId xmlns:a16="http://schemas.microsoft.com/office/drawing/2014/main" id="{8086D196-8074-3A9C-E846-4FE6395CA547}"/>
              </a:ext>
            </a:extLst>
          </p:cNvPr>
          <p:cNvPicPr>
            <a:picLocks noChangeAspect="1"/>
          </p:cNvPicPr>
          <p:nvPr/>
        </p:nvPicPr>
        <p:blipFill>
          <a:blip r:embed="rId19"/>
          <a:stretch>
            <a:fillRect/>
          </a:stretch>
        </p:blipFill>
        <p:spPr>
          <a:xfrm>
            <a:off x="5134043" y="4104494"/>
            <a:ext cx="788887" cy="796546"/>
          </a:xfrm>
          <a:prstGeom prst="rect">
            <a:avLst/>
          </a:prstGeom>
        </p:spPr>
      </p:pic>
      <p:sp>
        <p:nvSpPr>
          <p:cNvPr id="31" name="ZoneTexte 30">
            <a:extLst>
              <a:ext uri="{FF2B5EF4-FFF2-40B4-BE49-F238E27FC236}">
                <a16:creationId xmlns:a16="http://schemas.microsoft.com/office/drawing/2014/main" id="{6F9CA295-67E9-F16A-890E-ED4B56E12915}"/>
              </a:ext>
            </a:extLst>
          </p:cNvPr>
          <p:cNvSpPr txBox="1"/>
          <p:nvPr/>
        </p:nvSpPr>
        <p:spPr>
          <a:xfrm>
            <a:off x="-61653" y="3804229"/>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Florent </a:t>
            </a:r>
          </a:p>
          <a:p>
            <a:pPr algn="ctr"/>
            <a:r>
              <a:rPr lang="fr-FR" sz="1600" dirty="0">
                <a:latin typeface="SignPainter-HouseScript" panose="02000006070000020004" pitchFamily="2" charset="0"/>
              </a:rPr>
              <a:t>Responsable U9</a:t>
            </a:r>
            <a:endParaRPr lang="fr-FR" sz="1600" u="sng" dirty="0">
              <a:latin typeface="SignPainter-HouseScript" panose="02000006070000020004" pitchFamily="2" charset="0"/>
            </a:endParaRPr>
          </a:p>
        </p:txBody>
      </p:sp>
      <p:sp>
        <p:nvSpPr>
          <p:cNvPr id="32" name="ZoneTexte 31">
            <a:extLst>
              <a:ext uri="{FF2B5EF4-FFF2-40B4-BE49-F238E27FC236}">
                <a16:creationId xmlns:a16="http://schemas.microsoft.com/office/drawing/2014/main" id="{09CE6137-28BB-9CAD-E415-FB3E50DFA072}"/>
              </a:ext>
            </a:extLst>
          </p:cNvPr>
          <p:cNvSpPr txBox="1"/>
          <p:nvPr/>
        </p:nvSpPr>
        <p:spPr>
          <a:xfrm>
            <a:off x="-159035" y="4850445"/>
            <a:ext cx="1277601"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 U6/U7</a:t>
            </a:r>
            <a:endParaRPr lang="fr-FR" sz="1600" u="sng" dirty="0">
              <a:latin typeface="SignPainter-HouseScript" panose="02000006070000020004" pitchFamily="2" charset="0"/>
            </a:endParaRPr>
          </a:p>
        </p:txBody>
      </p:sp>
      <p:sp>
        <p:nvSpPr>
          <p:cNvPr id="33" name="ZoneTexte 32">
            <a:extLst>
              <a:ext uri="{FF2B5EF4-FFF2-40B4-BE49-F238E27FC236}">
                <a16:creationId xmlns:a16="http://schemas.microsoft.com/office/drawing/2014/main" id="{4D9DBED5-F8E3-C4E9-00BB-F841C994B633}"/>
              </a:ext>
            </a:extLst>
          </p:cNvPr>
          <p:cNvSpPr txBox="1"/>
          <p:nvPr/>
        </p:nvSpPr>
        <p:spPr>
          <a:xfrm>
            <a:off x="9381616" y="4117271"/>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Antoine</a:t>
            </a:r>
          </a:p>
          <a:p>
            <a:pPr algn="ctr"/>
            <a:r>
              <a:rPr lang="fr-FR" sz="1600" dirty="0">
                <a:latin typeface="SignPainter-HouseScript" panose="02000006070000020004" pitchFamily="2" charset="0"/>
              </a:rPr>
              <a:t>Responsable U12A</a:t>
            </a:r>
            <a:endParaRPr lang="fr-FR" sz="1600" u="sng" dirty="0">
              <a:latin typeface="SignPainter-HouseScript" panose="02000006070000020004" pitchFamily="2" charset="0"/>
            </a:endParaRPr>
          </a:p>
        </p:txBody>
      </p:sp>
      <p:sp>
        <p:nvSpPr>
          <p:cNvPr id="34" name="ZoneTexte 33">
            <a:extLst>
              <a:ext uri="{FF2B5EF4-FFF2-40B4-BE49-F238E27FC236}">
                <a16:creationId xmlns:a16="http://schemas.microsoft.com/office/drawing/2014/main" id="{40FA3B3B-5EB6-4A6E-D863-8E882DCC165B}"/>
              </a:ext>
            </a:extLst>
          </p:cNvPr>
          <p:cNvSpPr txBox="1"/>
          <p:nvPr/>
        </p:nvSpPr>
        <p:spPr>
          <a:xfrm>
            <a:off x="7927971" y="377056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Maël</a:t>
            </a:r>
          </a:p>
          <a:p>
            <a:pPr algn="ctr"/>
            <a:r>
              <a:rPr lang="fr-FR" sz="1600" dirty="0">
                <a:latin typeface="SignPainter-HouseScript" panose="02000006070000020004" pitchFamily="2" charset="0"/>
              </a:rPr>
              <a:t>Responsable U13A</a:t>
            </a:r>
            <a:endParaRPr lang="fr-FR" sz="1600" u="sng" dirty="0">
              <a:latin typeface="SignPainter-HouseScript" panose="02000006070000020004" pitchFamily="2" charset="0"/>
            </a:endParaRPr>
          </a:p>
        </p:txBody>
      </p:sp>
      <p:sp>
        <p:nvSpPr>
          <p:cNvPr id="35" name="ZoneTexte 34">
            <a:extLst>
              <a:ext uri="{FF2B5EF4-FFF2-40B4-BE49-F238E27FC236}">
                <a16:creationId xmlns:a16="http://schemas.microsoft.com/office/drawing/2014/main" id="{EFA84282-14DE-269E-F82A-18AEF50BB1F0}"/>
              </a:ext>
            </a:extLst>
          </p:cNvPr>
          <p:cNvSpPr txBox="1"/>
          <p:nvPr/>
        </p:nvSpPr>
        <p:spPr>
          <a:xfrm>
            <a:off x="10395155" y="541434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Mathéo</a:t>
            </a:r>
          </a:p>
          <a:p>
            <a:pPr algn="ctr"/>
            <a:r>
              <a:rPr lang="fr-FR" sz="1600" dirty="0">
                <a:latin typeface="SignPainter-HouseScript" panose="02000006070000020004" pitchFamily="2" charset="0"/>
              </a:rPr>
              <a:t>Responsable U12B</a:t>
            </a:r>
            <a:endParaRPr lang="fr-FR" sz="1600" u="sng" dirty="0">
              <a:latin typeface="SignPainter-HouseScript" panose="02000006070000020004" pitchFamily="2" charset="0"/>
            </a:endParaRPr>
          </a:p>
        </p:txBody>
      </p:sp>
      <p:sp>
        <p:nvSpPr>
          <p:cNvPr id="36" name="ZoneTexte 35">
            <a:extLst>
              <a:ext uri="{FF2B5EF4-FFF2-40B4-BE49-F238E27FC236}">
                <a16:creationId xmlns:a16="http://schemas.microsoft.com/office/drawing/2014/main" id="{B122633E-5EAF-26C4-3C53-772BA128FABA}"/>
              </a:ext>
            </a:extLst>
          </p:cNvPr>
          <p:cNvSpPr txBox="1"/>
          <p:nvPr/>
        </p:nvSpPr>
        <p:spPr>
          <a:xfrm>
            <a:off x="4645051" y="4861735"/>
            <a:ext cx="2555757" cy="584775"/>
          </a:xfrm>
          <a:prstGeom prst="rect">
            <a:avLst/>
          </a:prstGeom>
          <a:noFill/>
        </p:spPr>
        <p:txBody>
          <a:bodyPr wrap="square" rtlCol="0">
            <a:spAutoFit/>
          </a:bodyPr>
          <a:lstStyle/>
          <a:p>
            <a:pPr algn="ctr"/>
            <a:r>
              <a:rPr lang="fr-FR" sz="1600" dirty="0">
                <a:latin typeface="SignPainter-HouseScript" panose="02000006070000020004" pitchFamily="2" charset="0"/>
              </a:rPr>
              <a:t>Raymond &amp; Gilles</a:t>
            </a:r>
          </a:p>
          <a:p>
            <a:pPr algn="ctr"/>
            <a:r>
              <a:rPr lang="fr-FR" sz="1600" dirty="0">
                <a:latin typeface="SignPainter-HouseScript" panose="02000006070000020004" pitchFamily="2" charset="0"/>
              </a:rPr>
              <a:t>Intervenants entrainements</a:t>
            </a:r>
          </a:p>
        </p:txBody>
      </p:sp>
      <p:sp>
        <p:nvSpPr>
          <p:cNvPr id="38" name="ZoneTexte 37">
            <a:extLst>
              <a:ext uri="{FF2B5EF4-FFF2-40B4-BE49-F238E27FC236}">
                <a16:creationId xmlns:a16="http://schemas.microsoft.com/office/drawing/2014/main" id="{8D3F8D50-2B30-F3ED-7E4E-9FA7D5CF8F65}"/>
              </a:ext>
            </a:extLst>
          </p:cNvPr>
          <p:cNvSpPr txBox="1"/>
          <p:nvPr/>
        </p:nvSpPr>
        <p:spPr>
          <a:xfrm>
            <a:off x="1496700" y="501741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Hugo</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U11B U15B</a:t>
            </a:r>
          </a:p>
        </p:txBody>
      </p:sp>
      <p:sp>
        <p:nvSpPr>
          <p:cNvPr id="39" name="ZoneTexte 38">
            <a:extLst>
              <a:ext uri="{FF2B5EF4-FFF2-40B4-BE49-F238E27FC236}">
                <a16:creationId xmlns:a16="http://schemas.microsoft.com/office/drawing/2014/main" id="{6BF40E04-2BC8-CC72-D84A-B250B482BB4D}"/>
              </a:ext>
            </a:extLst>
          </p:cNvPr>
          <p:cNvSpPr txBox="1"/>
          <p:nvPr/>
        </p:nvSpPr>
        <p:spPr>
          <a:xfrm>
            <a:off x="10625093" y="3671770"/>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Killian</a:t>
            </a:r>
          </a:p>
          <a:p>
            <a:pPr algn="ctr"/>
            <a:r>
              <a:rPr lang="fr-FR" sz="1600" dirty="0">
                <a:latin typeface="SignPainter-HouseScript" panose="02000006070000020004" pitchFamily="2" charset="0"/>
              </a:rPr>
              <a:t>Responsable U13B U16A</a:t>
            </a:r>
            <a:endParaRPr lang="fr-FR" sz="1600" u="sng" dirty="0">
              <a:latin typeface="SignPainter-HouseScript" panose="02000006070000020004" pitchFamily="2" charset="0"/>
            </a:endParaRPr>
          </a:p>
        </p:txBody>
      </p:sp>
      <p:sp>
        <p:nvSpPr>
          <p:cNvPr id="40" name="ZoneTexte 39">
            <a:extLst>
              <a:ext uri="{FF2B5EF4-FFF2-40B4-BE49-F238E27FC236}">
                <a16:creationId xmlns:a16="http://schemas.microsoft.com/office/drawing/2014/main" id="{0C12DAE2-1580-683F-21AD-2A8A1E3273FE}"/>
              </a:ext>
            </a:extLst>
          </p:cNvPr>
          <p:cNvSpPr txBox="1"/>
          <p:nvPr/>
        </p:nvSpPr>
        <p:spPr>
          <a:xfrm>
            <a:off x="2362110" y="407348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GB</a:t>
            </a:r>
          </a:p>
        </p:txBody>
      </p:sp>
      <p:sp>
        <p:nvSpPr>
          <p:cNvPr id="41" name="ZoneTexte 40">
            <a:extLst>
              <a:ext uri="{FF2B5EF4-FFF2-40B4-BE49-F238E27FC236}">
                <a16:creationId xmlns:a16="http://schemas.microsoft.com/office/drawing/2014/main" id="{224B5124-B3DA-29C7-F180-11AF2FE29840}"/>
              </a:ext>
            </a:extLst>
          </p:cNvPr>
          <p:cNvSpPr txBox="1"/>
          <p:nvPr/>
        </p:nvSpPr>
        <p:spPr>
          <a:xfrm>
            <a:off x="2439349" y="582053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Jules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U10A</a:t>
            </a:r>
          </a:p>
        </p:txBody>
      </p:sp>
      <p:sp>
        <p:nvSpPr>
          <p:cNvPr id="42" name="ZoneTexte 41">
            <a:extLst>
              <a:ext uri="{FF2B5EF4-FFF2-40B4-BE49-F238E27FC236}">
                <a16:creationId xmlns:a16="http://schemas.microsoft.com/office/drawing/2014/main" id="{DC7708FA-6470-562A-02D9-782CE420DA49}"/>
              </a:ext>
            </a:extLst>
          </p:cNvPr>
          <p:cNvSpPr txBox="1"/>
          <p:nvPr/>
        </p:nvSpPr>
        <p:spPr>
          <a:xfrm>
            <a:off x="3203643" y="487798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Nathan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U11C</a:t>
            </a:r>
          </a:p>
        </p:txBody>
      </p:sp>
      <p:pic>
        <p:nvPicPr>
          <p:cNvPr id="43" name="Image 42">
            <a:extLst>
              <a:ext uri="{FF2B5EF4-FFF2-40B4-BE49-F238E27FC236}">
                <a16:creationId xmlns:a16="http://schemas.microsoft.com/office/drawing/2014/main" id="{F2402526-5193-AA86-72FB-95E7B427456F}"/>
              </a:ext>
            </a:extLst>
          </p:cNvPr>
          <p:cNvPicPr>
            <a:picLocks noChangeAspect="1"/>
          </p:cNvPicPr>
          <p:nvPr/>
        </p:nvPicPr>
        <p:blipFill>
          <a:blip r:embed="rId20"/>
          <a:stretch>
            <a:fillRect/>
          </a:stretch>
        </p:blipFill>
        <p:spPr>
          <a:xfrm>
            <a:off x="7530302" y="4594639"/>
            <a:ext cx="783876" cy="762252"/>
          </a:xfrm>
          <a:prstGeom prst="rect">
            <a:avLst/>
          </a:prstGeom>
        </p:spPr>
      </p:pic>
      <p:pic>
        <p:nvPicPr>
          <p:cNvPr id="44" name="Image 43">
            <a:extLst>
              <a:ext uri="{FF2B5EF4-FFF2-40B4-BE49-F238E27FC236}">
                <a16:creationId xmlns:a16="http://schemas.microsoft.com/office/drawing/2014/main" id="{E839D719-FD77-516D-6070-668C109B0F85}"/>
              </a:ext>
            </a:extLst>
          </p:cNvPr>
          <p:cNvPicPr>
            <a:picLocks noChangeAspect="1"/>
          </p:cNvPicPr>
          <p:nvPr/>
        </p:nvPicPr>
        <p:blipFill>
          <a:blip r:embed="rId21"/>
          <a:stretch>
            <a:fillRect/>
          </a:stretch>
        </p:blipFill>
        <p:spPr>
          <a:xfrm>
            <a:off x="7927971" y="5766238"/>
            <a:ext cx="786368" cy="794003"/>
          </a:xfrm>
          <a:prstGeom prst="rect">
            <a:avLst/>
          </a:prstGeom>
        </p:spPr>
      </p:pic>
      <p:pic>
        <p:nvPicPr>
          <p:cNvPr id="45" name="Image 44">
            <a:extLst>
              <a:ext uri="{FF2B5EF4-FFF2-40B4-BE49-F238E27FC236}">
                <a16:creationId xmlns:a16="http://schemas.microsoft.com/office/drawing/2014/main" id="{35A0DD5D-E649-905B-F5D4-7261479E4591}"/>
              </a:ext>
            </a:extLst>
          </p:cNvPr>
          <p:cNvPicPr>
            <a:picLocks noChangeAspect="1"/>
          </p:cNvPicPr>
          <p:nvPr/>
        </p:nvPicPr>
        <p:blipFill>
          <a:blip r:embed="rId22"/>
          <a:stretch>
            <a:fillRect/>
          </a:stretch>
        </p:blipFill>
        <p:spPr>
          <a:xfrm>
            <a:off x="9170152" y="4996833"/>
            <a:ext cx="815783" cy="823703"/>
          </a:xfrm>
          <a:prstGeom prst="rect">
            <a:avLst/>
          </a:prstGeom>
        </p:spPr>
      </p:pic>
      <p:pic>
        <p:nvPicPr>
          <p:cNvPr id="46" name="Image 45">
            <a:extLst>
              <a:ext uri="{FF2B5EF4-FFF2-40B4-BE49-F238E27FC236}">
                <a16:creationId xmlns:a16="http://schemas.microsoft.com/office/drawing/2014/main" id="{B455D6BE-1A77-7B5F-1429-16036636528D}"/>
              </a:ext>
            </a:extLst>
          </p:cNvPr>
          <p:cNvPicPr>
            <a:picLocks noChangeAspect="1"/>
          </p:cNvPicPr>
          <p:nvPr/>
        </p:nvPicPr>
        <p:blipFill>
          <a:blip r:embed="rId23"/>
          <a:stretch>
            <a:fillRect/>
          </a:stretch>
        </p:blipFill>
        <p:spPr>
          <a:xfrm>
            <a:off x="5754079" y="5658281"/>
            <a:ext cx="766995" cy="774442"/>
          </a:xfrm>
          <a:prstGeom prst="rect">
            <a:avLst/>
          </a:prstGeom>
        </p:spPr>
      </p:pic>
      <p:sp>
        <p:nvSpPr>
          <p:cNvPr id="47" name="ZoneTexte 46">
            <a:extLst>
              <a:ext uri="{FF2B5EF4-FFF2-40B4-BE49-F238E27FC236}">
                <a16:creationId xmlns:a16="http://schemas.microsoft.com/office/drawing/2014/main" id="{A79F5F06-A14F-CE1F-3813-C128FC5BFD5D}"/>
              </a:ext>
            </a:extLst>
          </p:cNvPr>
          <p:cNvSpPr txBox="1"/>
          <p:nvPr/>
        </p:nvSpPr>
        <p:spPr>
          <a:xfrm>
            <a:off x="4973269" y="569517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Yann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U18C</a:t>
            </a:r>
          </a:p>
        </p:txBody>
      </p:sp>
      <p:sp>
        <p:nvSpPr>
          <p:cNvPr id="48" name="ZoneTexte 47">
            <a:extLst>
              <a:ext uri="{FF2B5EF4-FFF2-40B4-BE49-F238E27FC236}">
                <a16:creationId xmlns:a16="http://schemas.microsoft.com/office/drawing/2014/main" id="{179DB7DB-8A80-12B4-E827-B30236594681}"/>
              </a:ext>
            </a:extLst>
          </p:cNvPr>
          <p:cNvSpPr txBox="1"/>
          <p:nvPr/>
        </p:nvSpPr>
        <p:spPr>
          <a:xfrm>
            <a:off x="6780260" y="458423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Simon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U15A</a:t>
            </a:r>
          </a:p>
        </p:txBody>
      </p:sp>
      <p:sp>
        <p:nvSpPr>
          <p:cNvPr id="49" name="ZoneTexte 48">
            <a:extLst>
              <a:ext uri="{FF2B5EF4-FFF2-40B4-BE49-F238E27FC236}">
                <a16:creationId xmlns:a16="http://schemas.microsoft.com/office/drawing/2014/main" id="{51F31A3F-65AC-F928-C016-6092C3F2B68E}"/>
              </a:ext>
            </a:extLst>
          </p:cNvPr>
          <p:cNvSpPr txBox="1"/>
          <p:nvPr/>
        </p:nvSpPr>
        <p:spPr>
          <a:xfrm>
            <a:off x="7167918" y="576546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Bryan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U17A</a:t>
            </a:r>
          </a:p>
        </p:txBody>
      </p:sp>
      <p:sp>
        <p:nvSpPr>
          <p:cNvPr id="50" name="ZoneTexte 49">
            <a:extLst>
              <a:ext uri="{FF2B5EF4-FFF2-40B4-BE49-F238E27FC236}">
                <a16:creationId xmlns:a16="http://schemas.microsoft.com/office/drawing/2014/main" id="{90C2E7F4-EE85-69A8-A0DF-20148E2A32EC}"/>
              </a:ext>
            </a:extLst>
          </p:cNvPr>
          <p:cNvSpPr txBox="1"/>
          <p:nvPr/>
        </p:nvSpPr>
        <p:spPr>
          <a:xfrm>
            <a:off x="8434942" y="485044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Kylian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U18B</a:t>
            </a:r>
          </a:p>
        </p:txBody>
      </p:sp>
      <p:sp>
        <p:nvSpPr>
          <p:cNvPr id="17" name="ZoneTexte 16">
            <a:extLst>
              <a:ext uri="{FF2B5EF4-FFF2-40B4-BE49-F238E27FC236}">
                <a16:creationId xmlns:a16="http://schemas.microsoft.com/office/drawing/2014/main" id="{527A1EDA-3938-DDE9-F73B-8079E5126790}"/>
              </a:ext>
            </a:extLst>
          </p:cNvPr>
          <p:cNvSpPr txBox="1"/>
          <p:nvPr/>
        </p:nvSpPr>
        <p:spPr>
          <a:xfrm>
            <a:off x="4314191" y="6589559"/>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1" name="ZoneTexte 20">
            <a:extLst>
              <a:ext uri="{FF2B5EF4-FFF2-40B4-BE49-F238E27FC236}">
                <a16:creationId xmlns:a16="http://schemas.microsoft.com/office/drawing/2014/main" id="{7D68D6D3-AFD4-0F9A-26D6-B9B5EC0470F6}"/>
              </a:ext>
            </a:extLst>
          </p:cNvPr>
          <p:cNvSpPr txBox="1"/>
          <p:nvPr/>
        </p:nvSpPr>
        <p:spPr>
          <a:xfrm>
            <a:off x="867828" y="376574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37" name="ZoneTexte 36">
            <a:extLst>
              <a:ext uri="{FF2B5EF4-FFF2-40B4-BE49-F238E27FC236}">
                <a16:creationId xmlns:a16="http://schemas.microsoft.com/office/drawing/2014/main" id="{B33A0104-BD28-2F1A-B259-86A046D893C9}"/>
              </a:ext>
            </a:extLst>
          </p:cNvPr>
          <p:cNvSpPr txBox="1"/>
          <p:nvPr/>
        </p:nvSpPr>
        <p:spPr>
          <a:xfrm>
            <a:off x="878802" y="488677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51" name="ZoneTexte 50">
            <a:extLst>
              <a:ext uri="{FF2B5EF4-FFF2-40B4-BE49-F238E27FC236}">
                <a16:creationId xmlns:a16="http://schemas.microsoft.com/office/drawing/2014/main" id="{9348682B-3056-2565-1EA7-2C99A4C2D476}"/>
              </a:ext>
            </a:extLst>
          </p:cNvPr>
          <p:cNvSpPr txBox="1"/>
          <p:nvPr/>
        </p:nvSpPr>
        <p:spPr>
          <a:xfrm>
            <a:off x="3184797" y="390141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Initiateur GB</a:t>
            </a:r>
            <a:endParaRPr lang="fr-FR" sz="1600" u="sng" dirty="0">
              <a:solidFill>
                <a:srgbClr val="FF0000"/>
              </a:solidFill>
              <a:latin typeface="SignPainter-HouseScript" panose="02000006070000020004" pitchFamily="2" charset="0"/>
            </a:endParaRPr>
          </a:p>
        </p:txBody>
      </p:sp>
      <p:sp>
        <p:nvSpPr>
          <p:cNvPr id="52" name="ZoneTexte 51">
            <a:extLst>
              <a:ext uri="{FF2B5EF4-FFF2-40B4-BE49-F238E27FC236}">
                <a16:creationId xmlns:a16="http://schemas.microsoft.com/office/drawing/2014/main" id="{6CA6EDA5-CD74-B6A6-AD29-80AA75080853}"/>
              </a:ext>
            </a:extLst>
          </p:cNvPr>
          <p:cNvSpPr txBox="1"/>
          <p:nvPr/>
        </p:nvSpPr>
        <p:spPr>
          <a:xfrm>
            <a:off x="2422303" y="489128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BPJEPS</a:t>
            </a:r>
            <a:endParaRPr lang="fr-FR" sz="1600" u="sng" dirty="0">
              <a:solidFill>
                <a:srgbClr val="FF0000"/>
              </a:solidFill>
              <a:latin typeface="SignPainter-HouseScript" panose="02000006070000020004" pitchFamily="2" charset="0"/>
            </a:endParaRPr>
          </a:p>
        </p:txBody>
      </p:sp>
      <p:sp>
        <p:nvSpPr>
          <p:cNvPr id="53" name="ZoneTexte 52">
            <a:extLst>
              <a:ext uri="{FF2B5EF4-FFF2-40B4-BE49-F238E27FC236}">
                <a16:creationId xmlns:a16="http://schemas.microsoft.com/office/drawing/2014/main" id="{73BEEE8B-F8D9-1409-304E-E025EA8AD356}"/>
              </a:ext>
            </a:extLst>
          </p:cNvPr>
          <p:cNvSpPr txBox="1"/>
          <p:nvPr/>
        </p:nvSpPr>
        <p:spPr>
          <a:xfrm>
            <a:off x="4025086" y="480953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4" name="ZoneTexte 53">
            <a:extLst>
              <a:ext uri="{FF2B5EF4-FFF2-40B4-BE49-F238E27FC236}">
                <a16:creationId xmlns:a16="http://schemas.microsoft.com/office/drawing/2014/main" id="{CE1026D6-7DCB-B5E7-FAB4-D272ED594BD1}"/>
              </a:ext>
            </a:extLst>
          </p:cNvPr>
          <p:cNvSpPr txBox="1"/>
          <p:nvPr/>
        </p:nvSpPr>
        <p:spPr>
          <a:xfrm>
            <a:off x="3381998" y="5746635"/>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U11/U13</a:t>
            </a:r>
            <a:endParaRPr lang="fr-FR" sz="1600" u="sng" dirty="0">
              <a:solidFill>
                <a:srgbClr val="FF0000"/>
              </a:solidFill>
              <a:latin typeface="SignPainter-HouseScript" panose="02000006070000020004" pitchFamily="2" charset="0"/>
            </a:endParaRPr>
          </a:p>
        </p:txBody>
      </p:sp>
      <p:sp>
        <p:nvSpPr>
          <p:cNvPr id="55" name="ZoneTexte 54">
            <a:extLst>
              <a:ext uri="{FF2B5EF4-FFF2-40B4-BE49-F238E27FC236}">
                <a16:creationId xmlns:a16="http://schemas.microsoft.com/office/drawing/2014/main" id="{13E92937-A1E0-D8EC-352A-506A00243891}"/>
              </a:ext>
            </a:extLst>
          </p:cNvPr>
          <p:cNvSpPr txBox="1"/>
          <p:nvPr/>
        </p:nvSpPr>
        <p:spPr>
          <a:xfrm>
            <a:off x="11403489" y="356791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56" name="ZoneTexte 55">
            <a:extLst>
              <a:ext uri="{FF2B5EF4-FFF2-40B4-BE49-F238E27FC236}">
                <a16:creationId xmlns:a16="http://schemas.microsoft.com/office/drawing/2014/main" id="{4A3BD9A8-65CA-438F-68A8-747F29F29789}"/>
              </a:ext>
            </a:extLst>
          </p:cNvPr>
          <p:cNvSpPr txBox="1"/>
          <p:nvPr/>
        </p:nvSpPr>
        <p:spPr>
          <a:xfrm>
            <a:off x="10298658" y="4676279"/>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57" name="ZoneTexte 56">
            <a:extLst>
              <a:ext uri="{FF2B5EF4-FFF2-40B4-BE49-F238E27FC236}">
                <a16:creationId xmlns:a16="http://schemas.microsoft.com/office/drawing/2014/main" id="{7215F452-AD44-F14E-C2FD-2E5E06946718}"/>
              </a:ext>
            </a:extLst>
          </p:cNvPr>
          <p:cNvSpPr txBox="1"/>
          <p:nvPr/>
        </p:nvSpPr>
        <p:spPr>
          <a:xfrm>
            <a:off x="11246867" y="540161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8" name="ZoneTexte 57">
            <a:extLst>
              <a:ext uri="{FF2B5EF4-FFF2-40B4-BE49-F238E27FC236}">
                <a16:creationId xmlns:a16="http://schemas.microsoft.com/office/drawing/2014/main" id="{1359987A-536A-DFBF-84FD-AF28B5F6C2D1}"/>
              </a:ext>
            </a:extLst>
          </p:cNvPr>
          <p:cNvSpPr txBox="1"/>
          <p:nvPr/>
        </p:nvSpPr>
        <p:spPr>
          <a:xfrm>
            <a:off x="9347461" y="5007397"/>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U17</a:t>
            </a:r>
            <a:endParaRPr lang="fr-FR" sz="1600" u="sng" dirty="0">
              <a:solidFill>
                <a:srgbClr val="FF0000"/>
              </a:solidFill>
              <a:latin typeface="SignPainter-HouseScript" panose="02000006070000020004" pitchFamily="2" charset="0"/>
            </a:endParaRPr>
          </a:p>
        </p:txBody>
      </p:sp>
      <p:sp>
        <p:nvSpPr>
          <p:cNvPr id="59" name="ZoneTexte 58">
            <a:extLst>
              <a:ext uri="{FF2B5EF4-FFF2-40B4-BE49-F238E27FC236}">
                <a16:creationId xmlns:a16="http://schemas.microsoft.com/office/drawing/2014/main" id="{D52C262A-B19B-3AC6-935B-0B4DE2C7C46F}"/>
              </a:ext>
            </a:extLst>
          </p:cNvPr>
          <p:cNvSpPr txBox="1"/>
          <p:nvPr/>
        </p:nvSpPr>
        <p:spPr>
          <a:xfrm>
            <a:off x="5906986" y="5591980"/>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U15</a:t>
            </a:r>
            <a:endParaRPr lang="fr-FR" sz="1600" u="sng" dirty="0">
              <a:solidFill>
                <a:srgbClr val="FF0000"/>
              </a:solidFill>
              <a:latin typeface="SignPainter-HouseScript" panose="02000006070000020004" pitchFamily="2" charset="0"/>
            </a:endParaRPr>
          </a:p>
        </p:txBody>
      </p:sp>
      <p:sp>
        <p:nvSpPr>
          <p:cNvPr id="60" name="ZoneTexte 59">
            <a:extLst>
              <a:ext uri="{FF2B5EF4-FFF2-40B4-BE49-F238E27FC236}">
                <a16:creationId xmlns:a16="http://schemas.microsoft.com/office/drawing/2014/main" id="{0D60486E-74D1-848B-F934-95A78ECF50D0}"/>
              </a:ext>
            </a:extLst>
          </p:cNvPr>
          <p:cNvSpPr txBox="1"/>
          <p:nvPr/>
        </p:nvSpPr>
        <p:spPr>
          <a:xfrm>
            <a:off x="7679510" y="455517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61" name="ZoneTexte 60">
            <a:extLst>
              <a:ext uri="{FF2B5EF4-FFF2-40B4-BE49-F238E27FC236}">
                <a16:creationId xmlns:a16="http://schemas.microsoft.com/office/drawing/2014/main" id="{509EA3E3-73D7-B1B8-78CF-2D37D881EF7A}"/>
              </a:ext>
            </a:extLst>
          </p:cNvPr>
          <p:cNvSpPr txBox="1"/>
          <p:nvPr/>
        </p:nvSpPr>
        <p:spPr>
          <a:xfrm>
            <a:off x="8692602" y="368076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2" name="ZoneTexte 61">
            <a:extLst>
              <a:ext uri="{FF2B5EF4-FFF2-40B4-BE49-F238E27FC236}">
                <a16:creationId xmlns:a16="http://schemas.microsoft.com/office/drawing/2014/main" id="{D81EA228-FD23-D9CE-EE4C-AFC54474FC5F}"/>
              </a:ext>
            </a:extLst>
          </p:cNvPr>
          <p:cNvSpPr txBox="1"/>
          <p:nvPr/>
        </p:nvSpPr>
        <p:spPr>
          <a:xfrm>
            <a:off x="7972701" y="568710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3" name="ZoneTexte 62">
            <a:extLst>
              <a:ext uri="{FF2B5EF4-FFF2-40B4-BE49-F238E27FC236}">
                <a16:creationId xmlns:a16="http://schemas.microsoft.com/office/drawing/2014/main" id="{CA13541A-E2BD-DAED-E858-A86873A727AC}"/>
              </a:ext>
            </a:extLst>
          </p:cNvPr>
          <p:cNvSpPr txBox="1"/>
          <p:nvPr/>
        </p:nvSpPr>
        <p:spPr>
          <a:xfrm>
            <a:off x="8282022" y="122153"/>
            <a:ext cx="3778418" cy="1200329"/>
          </a:xfrm>
          <a:prstGeom prst="rect">
            <a:avLst/>
          </a:prstGeom>
          <a:noFill/>
        </p:spPr>
        <p:txBody>
          <a:bodyPr wrap="square" rtlCol="0">
            <a:spAutoFit/>
          </a:bodyPr>
          <a:lstStyle/>
          <a:p>
            <a:pPr algn="ctr"/>
            <a:r>
              <a:rPr lang="fr-FR" dirty="0"/>
              <a:t>Gwenaël ODIE</a:t>
            </a:r>
          </a:p>
          <a:p>
            <a:pPr algn="ctr"/>
            <a:r>
              <a:rPr lang="fr-FR" dirty="0"/>
              <a:t>Vice président</a:t>
            </a:r>
          </a:p>
          <a:p>
            <a:pPr algn="ctr"/>
            <a:r>
              <a:rPr lang="fr-FR" u="sng" dirty="0"/>
              <a:t>Responsable communication et sections jeunes</a:t>
            </a:r>
          </a:p>
        </p:txBody>
      </p:sp>
      <p:pic>
        <p:nvPicPr>
          <p:cNvPr id="7" name="Picture 2" descr="La personne - Icônes social gratuites">
            <a:extLst>
              <a:ext uri="{FF2B5EF4-FFF2-40B4-BE49-F238E27FC236}">
                <a16:creationId xmlns:a16="http://schemas.microsoft.com/office/drawing/2014/main" id="{BFEB6A04-D549-93F7-540A-60462E2A193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2356" y="1533590"/>
            <a:ext cx="2268553" cy="22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1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Catégories : U16/U17/U18</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151761" cy="964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757" y="1873278"/>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1426705" y="2541307"/>
            <a:ext cx="1549433" cy="523220"/>
          </a:xfrm>
          <a:prstGeom prst="rect">
            <a:avLst/>
          </a:prstGeom>
          <a:noFill/>
        </p:spPr>
        <p:txBody>
          <a:bodyPr wrap="square" rtlCol="0">
            <a:spAutoFit/>
          </a:bodyPr>
          <a:lstStyle/>
          <a:p>
            <a:pPr algn="ctr"/>
            <a:r>
              <a:rPr lang="fr-FR" sz="2800" b="1" dirty="0">
                <a:latin typeface="SignPainter-HouseScript" panose="02000006070000020004" pitchFamily="2" charset="0"/>
              </a:rPr>
              <a:t>U16</a:t>
            </a:r>
            <a:endParaRPr lang="fr-FR" sz="2800" dirty="0">
              <a:latin typeface="SignPainter-HouseScript" panose="02000006070000020004" pitchFamily="2" charset="0"/>
            </a:endParaRPr>
          </a:p>
        </p:txBody>
      </p:sp>
      <p:grpSp>
        <p:nvGrpSpPr>
          <p:cNvPr id="54" name="Groupe 53">
            <a:extLst>
              <a:ext uri="{FF2B5EF4-FFF2-40B4-BE49-F238E27FC236}">
                <a16:creationId xmlns:a16="http://schemas.microsoft.com/office/drawing/2014/main" id="{0336C542-D4CD-CC8F-C255-97043D638796}"/>
              </a:ext>
            </a:extLst>
          </p:cNvPr>
          <p:cNvGrpSpPr/>
          <p:nvPr/>
        </p:nvGrpSpPr>
        <p:grpSpPr>
          <a:xfrm>
            <a:off x="2944214" y="1910219"/>
            <a:ext cx="2952085" cy="883800"/>
            <a:chOff x="3632158" y="2056533"/>
            <a:chExt cx="3464275"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4"/>
            <a:stretch>
              <a:fillRect/>
            </a:stretch>
          </p:blipFill>
          <p:spPr>
            <a:xfrm>
              <a:off x="3632158" y="2056533"/>
              <a:ext cx="3464275"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Amaury SORIN - BMF</a:t>
              </a:r>
            </a:p>
            <a:p>
              <a:r>
                <a:rPr lang="fr-FR" dirty="0">
                  <a:solidFill>
                    <a:schemeClr val="bg1"/>
                  </a:solidFill>
                  <a:latin typeface="SignPainter-HouseScript" panose="02000006070000020004" pitchFamily="2" charset="0"/>
                </a:rPr>
                <a:t>0783603498</a:t>
              </a:r>
            </a:p>
            <a:p>
              <a:r>
                <a:rPr lang="fr-FR" sz="1400" dirty="0" err="1">
                  <a:solidFill>
                    <a:schemeClr val="accent1">
                      <a:lumMod val="60000"/>
                      <a:lumOff val="40000"/>
                    </a:schemeClr>
                  </a:solidFill>
                </a:rPr>
                <a:t>amau.sorin@free.fr</a:t>
              </a:r>
              <a:endParaRPr lang="fr-FR" sz="1400" dirty="0">
                <a:solidFill>
                  <a:schemeClr val="accent1">
                    <a:lumMod val="60000"/>
                    <a:lumOff val="40000"/>
                  </a:schemeClr>
                </a:solidFill>
              </a:endParaRP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5993775" y="2158230"/>
              <a:ext cx="992068"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U16A</a:t>
              </a:r>
            </a:p>
          </p:txBody>
        </p:sp>
      </p:grpSp>
      <p:grpSp>
        <p:nvGrpSpPr>
          <p:cNvPr id="9" name="Groupe 8">
            <a:extLst>
              <a:ext uri="{FF2B5EF4-FFF2-40B4-BE49-F238E27FC236}">
                <a16:creationId xmlns:a16="http://schemas.microsoft.com/office/drawing/2014/main" id="{09ADFD77-6077-258F-042B-9C0D7E89D55A}"/>
              </a:ext>
            </a:extLst>
          </p:cNvPr>
          <p:cNvGrpSpPr/>
          <p:nvPr/>
        </p:nvGrpSpPr>
        <p:grpSpPr>
          <a:xfrm>
            <a:off x="2466080" y="2828046"/>
            <a:ext cx="3464275" cy="646331"/>
            <a:chOff x="1889664" y="2866378"/>
            <a:chExt cx="3464275" cy="646331"/>
          </a:xfrm>
        </p:grpSpPr>
        <p:pic>
          <p:nvPicPr>
            <p:cNvPr id="63" name="Image 62">
              <a:extLst>
                <a:ext uri="{FF2B5EF4-FFF2-40B4-BE49-F238E27FC236}">
                  <a16:creationId xmlns:a16="http://schemas.microsoft.com/office/drawing/2014/main" id="{027E5A6A-9928-7ABB-5B05-7FDFED1230DE}"/>
                </a:ext>
              </a:extLst>
            </p:cNvPr>
            <p:cNvPicPr>
              <a:picLocks noChangeAspect="1"/>
            </p:cNvPicPr>
            <p:nvPr/>
          </p:nvPicPr>
          <p:blipFill>
            <a:blip r:embed="rId4"/>
            <a:stretch>
              <a:fillRect/>
            </a:stretch>
          </p:blipFill>
          <p:spPr>
            <a:xfrm>
              <a:off x="1889664" y="2866378"/>
              <a:ext cx="3464275" cy="610806"/>
            </a:xfrm>
            <a:prstGeom prst="rect">
              <a:avLst/>
            </a:prstGeom>
          </p:spPr>
        </p:pic>
        <p:sp>
          <p:nvSpPr>
            <p:cNvPr id="64" name="ZoneTexte 63">
              <a:extLst>
                <a:ext uri="{FF2B5EF4-FFF2-40B4-BE49-F238E27FC236}">
                  <a16:creationId xmlns:a16="http://schemas.microsoft.com/office/drawing/2014/main" id="{14ED616A-1B78-139A-9F91-2DA4CE9D4797}"/>
                </a:ext>
              </a:extLst>
            </p:cNvPr>
            <p:cNvSpPr txBox="1"/>
            <p:nvPr/>
          </p:nvSpPr>
          <p:spPr>
            <a:xfrm>
              <a:off x="2004971" y="2866378"/>
              <a:ext cx="2686311"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Killian LORIEU M. – BMF EC</a:t>
              </a:r>
            </a:p>
            <a:p>
              <a:r>
                <a:rPr lang="fr-FR" dirty="0">
                  <a:solidFill>
                    <a:schemeClr val="bg1"/>
                  </a:solidFill>
                  <a:latin typeface="SignPainter-HouseScript" panose="02000006070000020004" pitchFamily="2" charset="0"/>
                </a:rPr>
                <a:t>Manu COHET – Laurence HUET</a:t>
              </a:r>
            </a:p>
          </p:txBody>
        </p:sp>
        <p:sp>
          <p:nvSpPr>
            <p:cNvPr id="65" name="Rectangle : coins arrondis 64">
              <a:extLst>
                <a:ext uri="{FF2B5EF4-FFF2-40B4-BE49-F238E27FC236}">
                  <a16:creationId xmlns:a16="http://schemas.microsoft.com/office/drawing/2014/main" id="{BBB5A797-ED12-62F1-D5D6-E7B7B7B64009}"/>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Educateurs</a:t>
              </a:r>
            </a:p>
            <a:p>
              <a:pPr algn="ctr"/>
              <a:r>
                <a:rPr lang="fr-FR" sz="900" dirty="0"/>
                <a:t>U16</a:t>
              </a:r>
            </a:p>
          </p:txBody>
        </p:sp>
      </p:grpSp>
      <p:grpSp>
        <p:nvGrpSpPr>
          <p:cNvPr id="58" name="Groupe 57">
            <a:extLst>
              <a:ext uri="{FF2B5EF4-FFF2-40B4-BE49-F238E27FC236}">
                <a16:creationId xmlns:a16="http://schemas.microsoft.com/office/drawing/2014/main" id="{F170BCC7-5A57-22BD-9D98-06ACA7EB0DA9}"/>
              </a:ext>
            </a:extLst>
          </p:cNvPr>
          <p:cNvGrpSpPr/>
          <p:nvPr/>
        </p:nvGrpSpPr>
        <p:grpSpPr>
          <a:xfrm>
            <a:off x="-426638" y="3497599"/>
            <a:ext cx="4357393" cy="1936850"/>
            <a:chOff x="912186" y="4205531"/>
            <a:chExt cx="4357393" cy="1935241"/>
          </a:xfrm>
        </p:grpSpPr>
        <p:pic>
          <p:nvPicPr>
            <p:cNvPr id="17" name="Picture 2" descr="La FDE62 en vidéo - fde62">
              <a:extLst>
                <a:ext uri="{FF2B5EF4-FFF2-40B4-BE49-F238E27FC236}">
                  <a16:creationId xmlns:a16="http://schemas.microsoft.com/office/drawing/2014/main" id="{E35857E0-38DE-19B3-4EC8-4A8ADBDBD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16" y="4205531"/>
              <a:ext cx="1056732" cy="115056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e 18">
              <a:extLst>
                <a:ext uri="{FF2B5EF4-FFF2-40B4-BE49-F238E27FC236}">
                  <a16:creationId xmlns:a16="http://schemas.microsoft.com/office/drawing/2014/main" id="{8643DECC-5573-DB91-7C30-422373624D25}"/>
                </a:ext>
              </a:extLst>
            </p:cNvPr>
            <p:cNvGrpSpPr/>
            <p:nvPr/>
          </p:nvGrpSpPr>
          <p:grpSpPr>
            <a:xfrm>
              <a:off x="2237972" y="4275663"/>
              <a:ext cx="3031607" cy="883800"/>
              <a:chOff x="3632157" y="2056533"/>
              <a:chExt cx="3031607" cy="883800"/>
            </a:xfrm>
          </p:grpSpPr>
          <p:pic>
            <p:nvPicPr>
              <p:cNvPr id="26" name="Image 25">
                <a:extLst>
                  <a:ext uri="{FF2B5EF4-FFF2-40B4-BE49-F238E27FC236}">
                    <a16:creationId xmlns:a16="http://schemas.microsoft.com/office/drawing/2014/main" id="{9C5F5726-C034-ADBC-C622-BA63126CE30A}"/>
                  </a:ext>
                </a:extLst>
              </p:cNvPr>
              <p:cNvPicPr>
                <a:picLocks noChangeAspect="1"/>
              </p:cNvPicPr>
              <p:nvPr/>
            </p:nvPicPr>
            <p:blipFill>
              <a:blip r:embed="rId4"/>
              <a:stretch>
                <a:fillRect/>
              </a:stretch>
            </p:blipFill>
            <p:spPr>
              <a:xfrm>
                <a:off x="3632157" y="2056533"/>
                <a:ext cx="3031607" cy="883800"/>
              </a:xfrm>
              <a:prstGeom prst="rect">
                <a:avLst/>
              </a:prstGeom>
            </p:spPr>
          </p:pic>
          <p:sp>
            <p:nvSpPr>
              <p:cNvPr id="28" name="ZoneTexte 27">
                <a:extLst>
                  <a:ext uri="{FF2B5EF4-FFF2-40B4-BE49-F238E27FC236}">
                    <a16:creationId xmlns:a16="http://schemas.microsoft.com/office/drawing/2014/main" id="{769F61A2-0B4D-8C5C-A785-13E9BEAA85B0}"/>
                  </a:ext>
                </a:extLst>
              </p:cNvPr>
              <p:cNvSpPr txBox="1"/>
              <p:nvPr/>
            </p:nvSpPr>
            <p:spPr>
              <a:xfrm>
                <a:off x="3747465" y="2056533"/>
                <a:ext cx="244604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Valentin METIER - BEF</a:t>
                </a:r>
              </a:p>
              <a:p>
                <a:r>
                  <a:rPr lang="fr-FR" dirty="0">
                    <a:solidFill>
                      <a:schemeClr val="bg1"/>
                    </a:solidFill>
                    <a:latin typeface="SignPainter-HouseScript" panose="02000006070000020004" pitchFamily="2" charset="0"/>
                  </a:rPr>
                  <a:t>O769843931</a:t>
                </a:r>
              </a:p>
              <a:p>
                <a:r>
                  <a:rPr lang="fr-FR" sz="1400" dirty="0" err="1">
                    <a:solidFill>
                      <a:schemeClr val="accent1">
                        <a:lumMod val="60000"/>
                        <a:lumOff val="40000"/>
                      </a:schemeClr>
                    </a:solidFill>
                  </a:rPr>
                  <a:t>vm.educ.club@gmail.com</a:t>
                </a:r>
                <a:endParaRPr lang="fr-FR" sz="1400" dirty="0">
                  <a:solidFill>
                    <a:schemeClr val="accent1">
                      <a:lumMod val="60000"/>
                      <a:lumOff val="40000"/>
                    </a:schemeClr>
                  </a:solidFill>
                </a:endParaRPr>
              </a:p>
            </p:txBody>
          </p:sp>
          <p:sp>
            <p:nvSpPr>
              <p:cNvPr id="29" name="Rectangle : coins arrondis 28">
                <a:extLst>
                  <a:ext uri="{FF2B5EF4-FFF2-40B4-BE49-F238E27FC236}">
                    <a16:creationId xmlns:a16="http://schemas.microsoft.com/office/drawing/2014/main" id="{0057CC1A-A9E4-82E2-586C-0BB09186BC89}"/>
                  </a:ext>
                </a:extLst>
              </p:cNvPr>
              <p:cNvSpPr/>
              <p:nvPr/>
            </p:nvSpPr>
            <p:spPr>
              <a:xfrm>
                <a:off x="5731403" y="2158456"/>
                <a:ext cx="842250"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U18A</a:t>
                </a:r>
              </a:p>
            </p:txBody>
          </p:sp>
        </p:grpSp>
        <p:grpSp>
          <p:nvGrpSpPr>
            <p:cNvPr id="30" name="Groupe 29">
              <a:extLst>
                <a:ext uri="{FF2B5EF4-FFF2-40B4-BE49-F238E27FC236}">
                  <a16:creationId xmlns:a16="http://schemas.microsoft.com/office/drawing/2014/main" id="{693D828D-5459-FFDB-7F4A-4F2D7F72149B}"/>
                </a:ext>
              </a:extLst>
            </p:cNvPr>
            <p:cNvGrpSpPr/>
            <p:nvPr/>
          </p:nvGrpSpPr>
          <p:grpSpPr>
            <a:xfrm>
              <a:off x="1889664" y="5218209"/>
              <a:ext cx="3379915" cy="922563"/>
              <a:chOff x="1889664" y="2866378"/>
              <a:chExt cx="3379915" cy="922563"/>
            </a:xfrm>
          </p:grpSpPr>
          <p:pic>
            <p:nvPicPr>
              <p:cNvPr id="31" name="Image 30">
                <a:extLst>
                  <a:ext uri="{FF2B5EF4-FFF2-40B4-BE49-F238E27FC236}">
                    <a16:creationId xmlns:a16="http://schemas.microsoft.com/office/drawing/2014/main" id="{3E72D3B8-02E3-4924-7AB8-1E596353F49E}"/>
                  </a:ext>
                </a:extLst>
              </p:cNvPr>
              <p:cNvPicPr>
                <a:picLocks noChangeAspect="1"/>
              </p:cNvPicPr>
              <p:nvPr/>
            </p:nvPicPr>
            <p:blipFill>
              <a:blip r:embed="rId4"/>
              <a:stretch>
                <a:fillRect/>
              </a:stretch>
            </p:blipFill>
            <p:spPr>
              <a:xfrm>
                <a:off x="1889664" y="2866378"/>
                <a:ext cx="3379915" cy="922563"/>
              </a:xfrm>
              <a:prstGeom prst="rect">
                <a:avLst/>
              </a:prstGeom>
            </p:spPr>
          </p:pic>
          <p:sp>
            <p:nvSpPr>
              <p:cNvPr id="32" name="ZoneTexte 31">
                <a:extLst>
                  <a:ext uri="{FF2B5EF4-FFF2-40B4-BE49-F238E27FC236}">
                    <a16:creationId xmlns:a16="http://schemas.microsoft.com/office/drawing/2014/main" id="{925EA5C6-7D19-5E98-B3A2-1D3E566543A3}"/>
                  </a:ext>
                </a:extLst>
              </p:cNvPr>
              <p:cNvSpPr txBox="1"/>
              <p:nvPr/>
            </p:nvSpPr>
            <p:spPr>
              <a:xfrm>
                <a:off x="2004972" y="2866378"/>
                <a:ext cx="2311302" cy="922563"/>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Frédéric TANGUY</a:t>
                </a:r>
              </a:p>
              <a:p>
                <a:r>
                  <a:rPr lang="fr-FR" dirty="0">
                    <a:solidFill>
                      <a:schemeClr val="bg1"/>
                    </a:solidFill>
                    <a:latin typeface="SignPainter-HouseScript" panose="02000006070000020004" pitchFamily="2" charset="0"/>
                  </a:rPr>
                  <a:t>Johan RAZE</a:t>
                </a:r>
              </a:p>
              <a:p>
                <a:r>
                  <a:rPr lang="fr-FR" dirty="0">
                    <a:solidFill>
                      <a:schemeClr val="bg1"/>
                    </a:solidFill>
                    <a:latin typeface="SignPainter-HouseScript" panose="02000006070000020004" pitchFamily="2" charset="0"/>
                  </a:rPr>
                  <a:t>Thomas MOUILLE</a:t>
                </a:r>
              </a:p>
            </p:txBody>
          </p:sp>
          <p:sp>
            <p:nvSpPr>
              <p:cNvPr id="33" name="Rectangle : coins arrondis 32">
                <a:extLst>
                  <a:ext uri="{FF2B5EF4-FFF2-40B4-BE49-F238E27FC236}">
                    <a16:creationId xmlns:a16="http://schemas.microsoft.com/office/drawing/2014/main" id="{D7F93073-A1D2-0F40-24CD-9357E7BD111B}"/>
                  </a:ext>
                </a:extLst>
              </p:cNvPr>
              <p:cNvSpPr/>
              <p:nvPr/>
            </p:nvSpPr>
            <p:spPr>
              <a:xfrm>
                <a:off x="4250426" y="3108254"/>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a:t>
                </a:r>
              </a:p>
              <a:p>
                <a:pPr algn="ctr"/>
                <a:r>
                  <a:rPr lang="fr-FR" sz="900" dirty="0"/>
                  <a:t>U18A</a:t>
                </a:r>
              </a:p>
            </p:txBody>
          </p:sp>
        </p:grpSp>
        <p:sp>
          <p:nvSpPr>
            <p:cNvPr id="18" name="ZoneTexte 17">
              <a:extLst>
                <a:ext uri="{FF2B5EF4-FFF2-40B4-BE49-F238E27FC236}">
                  <a16:creationId xmlns:a16="http://schemas.microsoft.com/office/drawing/2014/main" id="{14408193-404B-F4DB-FA15-ADC1515863CB}"/>
                </a:ext>
              </a:extLst>
            </p:cNvPr>
            <p:cNvSpPr txBox="1"/>
            <p:nvPr/>
          </p:nvSpPr>
          <p:spPr>
            <a:xfrm>
              <a:off x="912186" y="4947127"/>
              <a:ext cx="1549433" cy="522785"/>
            </a:xfrm>
            <a:prstGeom prst="rect">
              <a:avLst/>
            </a:prstGeom>
            <a:noFill/>
          </p:spPr>
          <p:txBody>
            <a:bodyPr wrap="square" rtlCol="0">
              <a:spAutoFit/>
            </a:bodyPr>
            <a:lstStyle/>
            <a:p>
              <a:pPr algn="ctr"/>
              <a:r>
                <a:rPr lang="fr-FR" sz="2800" b="1" dirty="0">
                  <a:latin typeface="SignPainter-HouseScript" panose="02000006070000020004" pitchFamily="2" charset="0"/>
                </a:rPr>
                <a:t>U18A</a:t>
              </a:r>
              <a:endParaRPr lang="fr-FR" sz="2800" dirty="0">
                <a:latin typeface="SignPainter-HouseScript" panose="02000006070000020004" pitchFamily="2" charset="0"/>
              </a:endParaRPr>
            </a:p>
          </p:txBody>
        </p:sp>
      </p:grpSp>
      <p:pic>
        <p:nvPicPr>
          <p:cNvPr id="100" name="Picture 2" descr="La FDE62 en vidéo - fde62">
            <a:extLst>
              <a:ext uri="{FF2B5EF4-FFF2-40B4-BE49-F238E27FC236}">
                <a16:creationId xmlns:a16="http://schemas.microsoft.com/office/drawing/2014/main" id="{38FDF436-2B5A-4749-D92F-EDC6A14DC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74" y="1770264"/>
            <a:ext cx="1056732" cy="1150565"/>
          </a:xfrm>
          <a:prstGeom prst="rect">
            <a:avLst/>
          </a:prstGeom>
          <a:noFill/>
          <a:extLst>
            <a:ext uri="{909E8E84-426E-40DD-AFC4-6F175D3DCCD1}">
              <a14:hiddenFill xmlns:a14="http://schemas.microsoft.com/office/drawing/2010/main">
                <a:solidFill>
                  <a:srgbClr val="FFFFFF"/>
                </a:solidFill>
              </a14:hiddenFill>
            </a:ext>
          </a:extLst>
        </p:spPr>
      </p:pic>
      <p:sp>
        <p:nvSpPr>
          <p:cNvPr id="101" name="ZoneTexte 100">
            <a:extLst>
              <a:ext uri="{FF2B5EF4-FFF2-40B4-BE49-F238E27FC236}">
                <a16:creationId xmlns:a16="http://schemas.microsoft.com/office/drawing/2014/main" id="{87EA8768-09FE-84CD-2A7A-EEC4EFC82DE8}"/>
              </a:ext>
            </a:extLst>
          </p:cNvPr>
          <p:cNvSpPr txBox="1"/>
          <p:nvPr/>
        </p:nvSpPr>
        <p:spPr>
          <a:xfrm>
            <a:off x="5790807" y="2514475"/>
            <a:ext cx="1549433" cy="523220"/>
          </a:xfrm>
          <a:prstGeom prst="rect">
            <a:avLst/>
          </a:prstGeom>
          <a:noFill/>
        </p:spPr>
        <p:txBody>
          <a:bodyPr wrap="square" rtlCol="0">
            <a:spAutoFit/>
          </a:bodyPr>
          <a:lstStyle/>
          <a:p>
            <a:pPr algn="ctr"/>
            <a:r>
              <a:rPr lang="fr-FR" sz="2800" b="1" dirty="0">
                <a:latin typeface="SignPainter-HouseScript" panose="02000006070000020004" pitchFamily="2" charset="0"/>
              </a:rPr>
              <a:t>U17</a:t>
            </a:r>
            <a:endParaRPr lang="fr-FR" sz="4400" dirty="0">
              <a:latin typeface="SignPainter-HouseScript" panose="02000006070000020004" pitchFamily="2" charset="0"/>
            </a:endParaRPr>
          </a:p>
        </p:txBody>
      </p:sp>
      <p:grpSp>
        <p:nvGrpSpPr>
          <p:cNvPr id="102" name="Groupe 101">
            <a:extLst>
              <a:ext uri="{FF2B5EF4-FFF2-40B4-BE49-F238E27FC236}">
                <a16:creationId xmlns:a16="http://schemas.microsoft.com/office/drawing/2014/main" id="{E81DD335-A397-7C19-8C0C-AE14F7699CE3}"/>
              </a:ext>
            </a:extLst>
          </p:cNvPr>
          <p:cNvGrpSpPr/>
          <p:nvPr/>
        </p:nvGrpSpPr>
        <p:grpSpPr>
          <a:xfrm>
            <a:off x="7213202" y="1853560"/>
            <a:ext cx="3115966" cy="883800"/>
            <a:chOff x="3632159" y="2056533"/>
            <a:chExt cx="3115966" cy="883800"/>
          </a:xfrm>
        </p:grpSpPr>
        <p:pic>
          <p:nvPicPr>
            <p:cNvPr id="103" name="Image 102">
              <a:extLst>
                <a:ext uri="{FF2B5EF4-FFF2-40B4-BE49-F238E27FC236}">
                  <a16:creationId xmlns:a16="http://schemas.microsoft.com/office/drawing/2014/main" id="{021F828C-831F-4EA6-183A-127F13B35CD7}"/>
                </a:ext>
              </a:extLst>
            </p:cNvPr>
            <p:cNvPicPr>
              <a:picLocks noChangeAspect="1"/>
            </p:cNvPicPr>
            <p:nvPr/>
          </p:nvPicPr>
          <p:blipFill>
            <a:blip r:embed="rId4"/>
            <a:stretch>
              <a:fillRect/>
            </a:stretch>
          </p:blipFill>
          <p:spPr>
            <a:xfrm>
              <a:off x="3632159" y="2056533"/>
              <a:ext cx="3115966" cy="883800"/>
            </a:xfrm>
            <a:prstGeom prst="rect">
              <a:avLst/>
            </a:prstGeom>
          </p:spPr>
        </p:pic>
        <p:sp>
          <p:nvSpPr>
            <p:cNvPr id="104" name="ZoneTexte 103">
              <a:extLst>
                <a:ext uri="{FF2B5EF4-FFF2-40B4-BE49-F238E27FC236}">
                  <a16:creationId xmlns:a16="http://schemas.microsoft.com/office/drawing/2014/main" id="{9419F6F0-AEC7-D233-69F6-C76A002B8A0D}"/>
                </a:ext>
              </a:extLst>
            </p:cNvPr>
            <p:cNvSpPr txBox="1"/>
            <p:nvPr/>
          </p:nvSpPr>
          <p:spPr>
            <a:xfrm>
              <a:off x="3747465" y="2056533"/>
              <a:ext cx="2802385"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Bryan BRETON – BMF</a:t>
              </a:r>
            </a:p>
            <a:p>
              <a:r>
                <a:rPr lang="fr-FR" dirty="0">
                  <a:solidFill>
                    <a:schemeClr val="bg1"/>
                  </a:solidFill>
                  <a:latin typeface="SignPainter-HouseScript" panose="02000006070000020004" pitchFamily="2" charset="0"/>
                </a:rPr>
                <a:t>0631459716</a:t>
              </a:r>
            </a:p>
            <a:p>
              <a:r>
                <a:rPr lang="fr-FR" sz="1400" dirty="0" err="1">
                  <a:solidFill>
                    <a:schemeClr val="accent1">
                      <a:lumMod val="60000"/>
                      <a:lumOff val="40000"/>
                    </a:schemeClr>
                  </a:solidFill>
                </a:rPr>
                <a:t>bryan.breton.bb@gmail.com</a:t>
              </a:r>
              <a:endParaRPr lang="fr-FR" sz="1400" dirty="0">
                <a:solidFill>
                  <a:schemeClr val="accent1">
                    <a:lumMod val="60000"/>
                    <a:lumOff val="40000"/>
                  </a:schemeClr>
                </a:solidFill>
              </a:endParaRPr>
            </a:p>
          </p:txBody>
        </p:sp>
        <p:sp>
          <p:nvSpPr>
            <p:cNvPr id="105" name="Rectangle : coins arrondis 104">
              <a:extLst>
                <a:ext uri="{FF2B5EF4-FFF2-40B4-BE49-F238E27FC236}">
                  <a16:creationId xmlns:a16="http://schemas.microsoft.com/office/drawing/2014/main" id="{01134B51-0749-5665-49DC-444E5C108395}"/>
                </a:ext>
              </a:extLst>
            </p:cNvPr>
            <p:cNvSpPr/>
            <p:nvPr/>
          </p:nvSpPr>
          <p:spPr>
            <a:xfrm>
              <a:off x="5801725" y="2146815"/>
              <a:ext cx="855672"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U17</a:t>
              </a:r>
            </a:p>
          </p:txBody>
        </p:sp>
      </p:grpSp>
      <p:grpSp>
        <p:nvGrpSpPr>
          <p:cNvPr id="106" name="Groupe 105">
            <a:extLst>
              <a:ext uri="{FF2B5EF4-FFF2-40B4-BE49-F238E27FC236}">
                <a16:creationId xmlns:a16="http://schemas.microsoft.com/office/drawing/2014/main" id="{C19A0ACD-6E61-DC81-A00B-9938124765E7}"/>
              </a:ext>
            </a:extLst>
          </p:cNvPr>
          <p:cNvGrpSpPr/>
          <p:nvPr/>
        </p:nvGrpSpPr>
        <p:grpSpPr>
          <a:xfrm>
            <a:off x="6864892" y="2796106"/>
            <a:ext cx="3464275" cy="646331"/>
            <a:chOff x="1889664" y="2866378"/>
            <a:chExt cx="3464275" cy="646331"/>
          </a:xfrm>
        </p:grpSpPr>
        <p:pic>
          <p:nvPicPr>
            <p:cNvPr id="107" name="Image 106">
              <a:extLst>
                <a:ext uri="{FF2B5EF4-FFF2-40B4-BE49-F238E27FC236}">
                  <a16:creationId xmlns:a16="http://schemas.microsoft.com/office/drawing/2014/main" id="{9AD912A4-32DA-5C4C-2C0A-2A69D109135C}"/>
                </a:ext>
              </a:extLst>
            </p:cNvPr>
            <p:cNvPicPr>
              <a:picLocks noChangeAspect="1"/>
            </p:cNvPicPr>
            <p:nvPr/>
          </p:nvPicPr>
          <p:blipFill>
            <a:blip r:embed="rId4"/>
            <a:stretch>
              <a:fillRect/>
            </a:stretch>
          </p:blipFill>
          <p:spPr>
            <a:xfrm>
              <a:off x="1889664" y="2866378"/>
              <a:ext cx="3464275" cy="610806"/>
            </a:xfrm>
            <a:prstGeom prst="rect">
              <a:avLst/>
            </a:prstGeom>
          </p:spPr>
        </p:pic>
        <p:sp>
          <p:nvSpPr>
            <p:cNvPr id="108" name="ZoneTexte 107">
              <a:extLst>
                <a:ext uri="{FF2B5EF4-FFF2-40B4-BE49-F238E27FC236}">
                  <a16:creationId xmlns:a16="http://schemas.microsoft.com/office/drawing/2014/main" id="{018AF2A4-8350-37B8-C35C-D5D63A9ACE40}"/>
                </a:ext>
              </a:extLst>
            </p:cNvPr>
            <p:cNvSpPr txBox="1"/>
            <p:nvPr/>
          </p:nvSpPr>
          <p:spPr>
            <a:xfrm>
              <a:off x="2004972" y="2866378"/>
              <a:ext cx="2311302" cy="646331"/>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Jérôme GUCHET</a:t>
              </a:r>
            </a:p>
            <a:p>
              <a:r>
                <a:rPr lang="fr-FR" dirty="0">
                  <a:solidFill>
                    <a:schemeClr val="bg1"/>
                  </a:solidFill>
                  <a:latin typeface="SignPainter-HouseScript" panose="02000006070000020004" pitchFamily="2" charset="0"/>
                </a:rPr>
                <a:t>?</a:t>
              </a:r>
            </a:p>
          </p:txBody>
        </p:sp>
        <p:sp>
          <p:nvSpPr>
            <p:cNvPr id="109" name="Rectangle : coins arrondis 108">
              <a:extLst>
                <a:ext uri="{FF2B5EF4-FFF2-40B4-BE49-F238E27FC236}">
                  <a16:creationId xmlns:a16="http://schemas.microsoft.com/office/drawing/2014/main" id="{937E7A52-3F10-6E61-2888-0BFF5164AD5E}"/>
                </a:ext>
              </a:extLst>
            </p:cNvPr>
            <p:cNvSpPr/>
            <p:nvPr/>
          </p:nvSpPr>
          <p:spPr>
            <a:xfrm>
              <a:off x="4342976" y="2968075"/>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a:t>
              </a:r>
            </a:p>
            <a:p>
              <a:pPr algn="ctr"/>
              <a:r>
                <a:rPr lang="fr-FR" sz="900" dirty="0"/>
                <a:t>U17</a:t>
              </a:r>
            </a:p>
          </p:txBody>
        </p:sp>
      </p:grpSp>
      <p:pic>
        <p:nvPicPr>
          <p:cNvPr id="48" name="Image 47">
            <a:extLst>
              <a:ext uri="{FF2B5EF4-FFF2-40B4-BE49-F238E27FC236}">
                <a16:creationId xmlns:a16="http://schemas.microsoft.com/office/drawing/2014/main" id="{434881D6-F534-44BF-55BD-DA153144C4E5}"/>
              </a:ext>
            </a:extLst>
          </p:cNvPr>
          <p:cNvPicPr>
            <a:picLocks noChangeAspect="1"/>
          </p:cNvPicPr>
          <p:nvPr/>
        </p:nvPicPr>
        <p:blipFill>
          <a:blip r:embed="rId4"/>
          <a:stretch>
            <a:fillRect/>
          </a:stretch>
        </p:blipFill>
        <p:spPr>
          <a:xfrm>
            <a:off x="5950941" y="27517"/>
            <a:ext cx="3464275" cy="883800"/>
          </a:xfrm>
          <a:prstGeom prst="rect">
            <a:avLst/>
          </a:prstGeom>
        </p:spPr>
      </p:pic>
      <p:sp>
        <p:nvSpPr>
          <p:cNvPr id="49" name="ZoneTexte 48">
            <a:extLst>
              <a:ext uri="{FF2B5EF4-FFF2-40B4-BE49-F238E27FC236}">
                <a16:creationId xmlns:a16="http://schemas.microsoft.com/office/drawing/2014/main" id="{C1853A49-40AC-5CEB-3767-61EAB159F478}"/>
              </a:ext>
            </a:extLst>
          </p:cNvPr>
          <p:cNvSpPr txBox="1"/>
          <p:nvPr/>
        </p:nvSpPr>
        <p:spPr>
          <a:xfrm>
            <a:off x="6066249" y="27517"/>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Valentin METIER - BEF</a:t>
            </a:r>
          </a:p>
          <a:p>
            <a:r>
              <a:rPr lang="fr-FR" dirty="0">
                <a:solidFill>
                  <a:schemeClr val="bg1"/>
                </a:solidFill>
                <a:latin typeface="SignPainter-HouseScript" panose="02000006070000020004" pitchFamily="2" charset="0"/>
              </a:rPr>
              <a:t>O769843931</a:t>
            </a:r>
          </a:p>
          <a:p>
            <a:r>
              <a:rPr lang="fr-FR" sz="1400" dirty="0" err="1">
                <a:solidFill>
                  <a:schemeClr val="accent1">
                    <a:lumMod val="60000"/>
                    <a:lumOff val="40000"/>
                  </a:schemeClr>
                </a:solidFill>
              </a:rPr>
              <a:t>vm.educ.club@gmail.com</a:t>
            </a:r>
            <a:endParaRPr lang="fr-FR" sz="1400" dirty="0">
              <a:solidFill>
                <a:schemeClr val="accent1">
                  <a:lumMod val="60000"/>
                  <a:lumOff val="40000"/>
                </a:schemeClr>
              </a:solidFill>
            </a:endParaRPr>
          </a:p>
        </p:txBody>
      </p:sp>
      <p:sp>
        <p:nvSpPr>
          <p:cNvPr id="55" name="Rectangle : coins arrondis 54">
            <a:extLst>
              <a:ext uri="{FF2B5EF4-FFF2-40B4-BE49-F238E27FC236}">
                <a16:creationId xmlns:a16="http://schemas.microsoft.com/office/drawing/2014/main" id="{51D66128-7626-AE9F-1E0D-3B25945A4E38}"/>
              </a:ext>
            </a:extLst>
          </p:cNvPr>
          <p:cNvSpPr/>
          <p:nvPr/>
        </p:nvSpPr>
        <p:spPr>
          <a:xfrm>
            <a:off x="8404253" y="129214"/>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U16/U17/U18</a:t>
            </a:r>
          </a:p>
        </p:txBody>
      </p:sp>
      <p:pic>
        <p:nvPicPr>
          <p:cNvPr id="8" name="Image 7">
            <a:extLst>
              <a:ext uri="{FF2B5EF4-FFF2-40B4-BE49-F238E27FC236}">
                <a16:creationId xmlns:a16="http://schemas.microsoft.com/office/drawing/2014/main" id="{79C33C70-1302-62D0-E40E-394718108862}"/>
              </a:ext>
            </a:extLst>
          </p:cNvPr>
          <p:cNvPicPr>
            <a:picLocks noChangeAspect="1"/>
          </p:cNvPicPr>
          <p:nvPr/>
        </p:nvPicPr>
        <p:blipFill>
          <a:blip r:embed="rId5"/>
          <a:stretch>
            <a:fillRect/>
          </a:stretch>
        </p:blipFill>
        <p:spPr>
          <a:xfrm>
            <a:off x="5322221" y="65760"/>
            <a:ext cx="826086" cy="797795"/>
          </a:xfrm>
          <a:prstGeom prst="rect">
            <a:avLst/>
          </a:prstGeom>
        </p:spPr>
      </p:pic>
      <p:pic>
        <p:nvPicPr>
          <p:cNvPr id="71" name="Image 70">
            <a:extLst>
              <a:ext uri="{FF2B5EF4-FFF2-40B4-BE49-F238E27FC236}">
                <a16:creationId xmlns:a16="http://schemas.microsoft.com/office/drawing/2014/main" id="{FF18F66B-C9DD-A611-1976-AC929C3CF19D}"/>
              </a:ext>
            </a:extLst>
          </p:cNvPr>
          <p:cNvPicPr>
            <a:picLocks noChangeAspect="1"/>
          </p:cNvPicPr>
          <p:nvPr/>
        </p:nvPicPr>
        <p:blipFill>
          <a:blip r:embed="rId6"/>
          <a:stretch>
            <a:fillRect/>
          </a:stretch>
        </p:blipFill>
        <p:spPr>
          <a:xfrm>
            <a:off x="2289222" y="1999236"/>
            <a:ext cx="766032" cy="744900"/>
          </a:xfrm>
          <a:prstGeom prst="rect">
            <a:avLst/>
          </a:prstGeom>
        </p:spPr>
      </p:pic>
      <p:pic>
        <p:nvPicPr>
          <p:cNvPr id="72" name="Image 71">
            <a:extLst>
              <a:ext uri="{FF2B5EF4-FFF2-40B4-BE49-F238E27FC236}">
                <a16:creationId xmlns:a16="http://schemas.microsoft.com/office/drawing/2014/main" id="{2ADA1F6C-A14A-1F06-9030-1C64C66A4E9D}"/>
              </a:ext>
            </a:extLst>
          </p:cNvPr>
          <p:cNvPicPr>
            <a:picLocks noChangeAspect="1"/>
          </p:cNvPicPr>
          <p:nvPr/>
        </p:nvPicPr>
        <p:blipFill>
          <a:blip r:embed="rId7"/>
          <a:stretch>
            <a:fillRect/>
          </a:stretch>
        </p:blipFill>
        <p:spPr>
          <a:xfrm>
            <a:off x="6637632" y="1921331"/>
            <a:ext cx="786368" cy="794003"/>
          </a:xfrm>
          <a:prstGeom prst="rect">
            <a:avLst/>
          </a:prstGeom>
        </p:spPr>
      </p:pic>
      <p:pic>
        <p:nvPicPr>
          <p:cNvPr id="73" name="Image 72">
            <a:extLst>
              <a:ext uri="{FF2B5EF4-FFF2-40B4-BE49-F238E27FC236}">
                <a16:creationId xmlns:a16="http://schemas.microsoft.com/office/drawing/2014/main" id="{E1AF67FA-B0C6-F14F-1A99-77EAA061FE72}"/>
              </a:ext>
            </a:extLst>
          </p:cNvPr>
          <p:cNvPicPr>
            <a:picLocks noChangeAspect="1"/>
          </p:cNvPicPr>
          <p:nvPr/>
        </p:nvPicPr>
        <p:blipFill>
          <a:blip r:embed="rId5"/>
          <a:stretch>
            <a:fillRect/>
          </a:stretch>
        </p:blipFill>
        <p:spPr>
          <a:xfrm>
            <a:off x="341063" y="3629232"/>
            <a:ext cx="765831" cy="739604"/>
          </a:xfrm>
          <a:prstGeom prst="rect">
            <a:avLst/>
          </a:prstGeom>
        </p:spPr>
      </p:pic>
      <p:sp>
        <p:nvSpPr>
          <p:cNvPr id="81" name="Triangle rectangle 80">
            <a:extLst>
              <a:ext uri="{FF2B5EF4-FFF2-40B4-BE49-F238E27FC236}">
                <a16:creationId xmlns:a16="http://schemas.microsoft.com/office/drawing/2014/main" id="{AAA2E437-FCE7-F392-5A1E-9DB33C745626}"/>
              </a:ext>
            </a:extLst>
          </p:cNvPr>
          <p:cNvSpPr/>
          <p:nvPr/>
        </p:nvSpPr>
        <p:spPr>
          <a:xfrm rot="10800000">
            <a:off x="4618486" y="734146"/>
            <a:ext cx="664029" cy="230763"/>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 name="Picture 2" descr="La FDE62 en vidéo - fde62">
            <a:extLst>
              <a:ext uri="{FF2B5EF4-FFF2-40B4-BE49-F238E27FC236}">
                <a16:creationId xmlns:a16="http://schemas.microsoft.com/office/drawing/2014/main" id="{CF667630-DF14-E84D-C690-AC4118F4D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763" y="839080"/>
            <a:ext cx="949546" cy="103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rdien de but - Icônes gens gratuites">
            <a:extLst>
              <a:ext uri="{FF2B5EF4-FFF2-40B4-BE49-F238E27FC236}">
                <a16:creationId xmlns:a16="http://schemas.microsoft.com/office/drawing/2014/main" id="{B3052504-85DE-37D2-5ABD-A5DDACA0B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8130" y="929937"/>
            <a:ext cx="723692" cy="723692"/>
          </a:xfrm>
          <a:prstGeom prst="rect">
            <a:avLst/>
          </a:prstGeom>
          <a:noFill/>
          <a:extLst>
            <a:ext uri="{909E8E84-426E-40DD-AFC4-6F175D3DCCD1}">
              <a14:hiddenFill xmlns:a14="http://schemas.microsoft.com/office/drawing/2010/main">
                <a:solidFill>
                  <a:srgbClr val="FFFFFF"/>
                </a:solidFill>
              </a14:hiddenFill>
            </a:ext>
          </a:extLst>
        </p:spPr>
      </p:pic>
      <p:pic>
        <p:nvPicPr>
          <p:cNvPr id="86" name="Image 85">
            <a:extLst>
              <a:ext uri="{FF2B5EF4-FFF2-40B4-BE49-F238E27FC236}">
                <a16:creationId xmlns:a16="http://schemas.microsoft.com/office/drawing/2014/main" id="{14E811D8-47E9-326C-79F1-3B8F58B19D69}"/>
              </a:ext>
            </a:extLst>
          </p:cNvPr>
          <p:cNvPicPr>
            <a:picLocks noChangeAspect="1"/>
          </p:cNvPicPr>
          <p:nvPr/>
        </p:nvPicPr>
        <p:blipFill>
          <a:blip r:embed="rId4"/>
          <a:stretch>
            <a:fillRect/>
          </a:stretch>
        </p:blipFill>
        <p:spPr>
          <a:xfrm>
            <a:off x="4997576" y="970839"/>
            <a:ext cx="3464275" cy="883800"/>
          </a:xfrm>
          <a:prstGeom prst="rect">
            <a:avLst/>
          </a:prstGeom>
        </p:spPr>
      </p:pic>
      <p:sp>
        <p:nvSpPr>
          <p:cNvPr id="87" name="ZoneTexte 86">
            <a:extLst>
              <a:ext uri="{FF2B5EF4-FFF2-40B4-BE49-F238E27FC236}">
                <a16:creationId xmlns:a16="http://schemas.microsoft.com/office/drawing/2014/main" id="{71A8E3C5-0987-9F63-7428-F43F65A8A1BB}"/>
              </a:ext>
            </a:extLst>
          </p:cNvPr>
          <p:cNvSpPr txBox="1"/>
          <p:nvPr/>
        </p:nvSpPr>
        <p:spPr>
          <a:xfrm>
            <a:off x="5112884" y="970839"/>
            <a:ext cx="2565674"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MOUILLE - CEGB</a:t>
            </a:r>
          </a:p>
          <a:p>
            <a:r>
              <a:rPr lang="fr-FR" dirty="0">
                <a:solidFill>
                  <a:schemeClr val="bg1"/>
                </a:solidFill>
                <a:latin typeface="SignPainter-HouseScript" panose="02000006070000020004" pitchFamily="2" charset="0"/>
              </a:rPr>
              <a:t>O651795196</a:t>
            </a:r>
          </a:p>
          <a:p>
            <a:r>
              <a:rPr lang="fr-FR" sz="1400" dirty="0" err="1">
                <a:solidFill>
                  <a:schemeClr val="accent1">
                    <a:lumMod val="60000"/>
                    <a:lumOff val="40000"/>
                  </a:schemeClr>
                </a:solidFill>
              </a:rPr>
              <a:t>thomasmouille@gmail.com</a:t>
            </a:r>
            <a:r>
              <a:rPr lang="fr-FR" sz="1400" dirty="0">
                <a:solidFill>
                  <a:schemeClr val="accent1">
                    <a:lumMod val="60000"/>
                    <a:lumOff val="40000"/>
                  </a:schemeClr>
                </a:solidFill>
              </a:rPr>
              <a:t> </a:t>
            </a:r>
          </a:p>
        </p:txBody>
      </p:sp>
      <p:sp>
        <p:nvSpPr>
          <p:cNvPr id="88" name="Rectangle : coins arrondis 87">
            <a:extLst>
              <a:ext uri="{FF2B5EF4-FFF2-40B4-BE49-F238E27FC236}">
                <a16:creationId xmlns:a16="http://schemas.microsoft.com/office/drawing/2014/main" id="{0A0AF82E-82B3-FF8D-0C72-1DF6504CBFA8}"/>
              </a:ext>
            </a:extLst>
          </p:cNvPr>
          <p:cNvSpPr/>
          <p:nvPr/>
        </p:nvSpPr>
        <p:spPr>
          <a:xfrm>
            <a:off x="7450888" y="1072536"/>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GB</a:t>
            </a:r>
          </a:p>
        </p:txBody>
      </p:sp>
      <p:pic>
        <p:nvPicPr>
          <p:cNvPr id="83" name="Image 82">
            <a:extLst>
              <a:ext uri="{FF2B5EF4-FFF2-40B4-BE49-F238E27FC236}">
                <a16:creationId xmlns:a16="http://schemas.microsoft.com/office/drawing/2014/main" id="{CC39530D-664D-9785-140E-DA3377B95C8A}"/>
              </a:ext>
            </a:extLst>
          </p:cNvPr>
          <p:cNvPicPr>
            <a:picLocks noChangeAspect="1"/>
          </p:cNvPicPr>
          <p:nvPr/>
        </p:nvPicPr>
        <p:blipFill>
          <a:blip r:embed="rId9"/>
          <a:stretch>
            <a:fillRect/>
          </a:stretch>
        </p:blipFill>
        <p:spPr>
          <a:xfrm>
            <a:off x="4421379" y="1016908"/>
            <a:ext cx="759605" cy="766980"/>
          </a:xfrm>
          <a:prstGeom prst="rect">
            <a:avLst/>
          </a:prstGeom>
        </p:spPr>
      </p:pic>
      <p:grpSp>
        <p:nvGrpSpPr>
          <p:cNvPr id="1073" name="Groupe 1072">
            <a:extLst>
              <a:ext uri="{FF2B5EF4-FFF2-40B4-BE49-F238E27FC236}">
                <a16:creationId xmlns:a16="http://schemas.microsoft.com/office/drawing/2014/main" id="{ADE1A3B9-CD3F-E6EC-D7FE-85890F94C488}"/>
              </a:ext>
            </a:extLst>
          </p:cNvPr>
          <p:cNvGrpSpPr/>
          <p:nvPr/>
        </p:nvGrpSpPr>
        <p:grpSpPr>
          <a:xfrm>
            <a:off x="3545199" y="3482343"/>
            <a:ext cx="4357393" cy="1659850"/>
            <a:chOff x="912186" y="4205531"/>
            <a:chExt cx="4357393" cy="1658471"/>
          </a:xfrm>
        </p:grpSpPr>
        <p:pic>
          <p:nvPicPr>
            <p:cNvPr id="1074" name="Picture 2" descr="La FDE62 en vidéo - fde62">
              <a:extLst>
                <a:ext uri="{FF2B5EF4-FFF2-40B4-BE49-F238E27FC236}">
                  <a16:creationId xmlns:a16="http://schemas.microsoft.com/office/drawing/2014/main" id="{89EB18DA-76FD-13F3-FFDD-31939F2B0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16" y="4205531"/>
              <a:ext cx="1056732" cy="1150565"/>
            </a:xfrm>
            <a:prstGeom prst="rect">
              <a:avLst/>
            </a:prstGeom>
            <a:noFill/>
            <a:extLst>
              <a:ext uri="{909E8E84-426E-40DD-AFC4-6F175D3DCCD1}">
                <a14:hiddenFill xmlns:a14="http://schemas.microsoft.com/office/drawing/2010/main">
                  <a:solidFill>
                    <a:srgbClr val="FFFFFF"/>
                  </a:solidFill>
                </a14:hiddenFill>
              </a:ext>
            </a:extLst>
          </p:spPr>
        </p:pic>
        <p:grpSp>
          <p:nvGrpSpPr>
            <p:cNvPr id="1075" name="Groupe 1074">
              <a:extLst>
                <a:ext uri="{FF2B5EF4-FFF2-40B4-BE49-F238E27FC236}">
                  <a16:creationId xmlns:a16="http://schemas.microsoft.com/office/drawing/2014/main" id="{1DD740D8-CE79-674A-0C47-0FEFB9592833}"/>
                </a:ext>
              </a:extLst>
            </p:cNvPr>
            <p:cNvGrpSpPr/>
            <p:nvPr/>
          </p:nvGrpSpPr>
          <p:grpSpPr>
            <a:xfrm>
              <a:off x="2237972" y="4275663"/>
              <a:ext cx="3031607" cy="883800"/>
              <a:chOff x="3632157" y="2056533"/>
              <a:chExt cx="3031607" cy="883800"/>
            </a:xfrm>
          </p:grpSpPr>
          <p:pic>
            <p:nvPicPr>
              <p:cNvPr id="1085" name="Image 1084">
                <a:extLst>
                  <a:ext uri="{FF2B5EF4-FFF2-40B4-BE49-F238E27FC236}">
                    <a16:creationId xmlns:a16="http://schemas.microsoft.com/office/drawing/2014/main" id="{1429BBD0-6A53-6952-A666-D4F23D18854C}"/>
                  </a:ext>
                </a:extLst>
              </p:cNvPr>
              <p:cNvPicPr>
                <a:picLocks noChangeAspect="1"/>
              </p:cNvPicPr>
              <p:nvPr/>
            </p:nvPicPr>
            <p:blipFill>
              <a:blip r:embed="rId4"/>
              <a:stretch>
                <a:fillRect/>
              </a:stretch>
            </p:blipFill>
            <p:spPr>
              <a:xfrm>
                <a:off x="3632157" y="2056533"/>
                <a:ext cx="3031607" cy="883800"/>
              </a:xfrm>
              <a:prstGeom prst="rect">
                <a:avLst/>
              </a:prstGeom>
            </p:spPr>
          </p:pic>
          <p:sp>
            <p:nvSpPr>
              <p:cNvPr id="1086" name="ZoneTexte 1085">
                <a:extLst>
                  <a:ext uri="{FF2B5EF4-FFF2-40B4-BE49-F238E27FC236}">
                    <a16:creationId xmlns:a16="http://schemas.microsoft.com/office/drawing/2014/main" id="{91B0AB23-89FC-5D99-CE7B-077E0F6B873F}"/>
                  </a:ext>
                </a:extLst>
              </p:cNvPr>
              <p:cNvSpPr txBox="1"/>
              <p:nvPr/>
            </p:nvSpPr>
            <p:spPr>
              <a:xfrm>
                <a:off x="3747465" y="2056533"/>
                <a:ext cx="2446045" cy="861058"/>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Kylian DHENNEQUIN</a:t>
                </a:r>
              </a:p>
              <a:p>
                <a:r>
                  <a:rPr lang="fr-FR" dirty="0">
                    <a:solidFill>
                      <a:schemeClr val="bg1"/>
                    </a:solidFill>
                    <a:latin typeface="SignPainter-HouseScript" panose="02000006070000020004" pitchFamily="2" charset="0"/>
                  </a:rPr>
                  <a:t>0658961143</a:t>
                </a:r>
              </a:p>
              <a:p>
                <a:r>
                  <a:rPr lang="fr-FR" sz="1400" dirty="0" err="1">
                    <a:solidFill>
                      <a:schemeClr val="accent1">
                        <a:lumMod val="60000"/>
                        <a:lumOff val="40000"/>
                      </a:schemeClr>
                    </a:solidFill>
                  </a:rPr>
                  <a:t>dhennequin.kylian@gmail.com</a:t>
                </a:r>
                <a:endParaRPr lang="fr-FR" sz="1400" dirty="0">
                  <a:solidFill>
                    <a:schemeClr val="accent1">
                      <a:lumMod val="60000"/>
                      <a:lumOff val="40000"/>
                    </a:schemeClr>
                  </a:solidFill>
                </a:endParaRPr>
              </a:p>
            </p:txBody>
          </p:sp>
          <p:sp>
            <p:nvSpPr>
              <p:cNvPr id="1087" name="Rectangle : coins arrondis 1086">
                <a:extLst>
                  <a:ext uri="{FF2B5EF4-FFF2-40B4-BE49-F238E27FC236}">
                    <a16:creationId xmlns:a16="http://schemas.microsoft.com/office/drawing/2014/main" id="{45FA1455-5E97-1BDE-D099-2611139D9448}"/>
                  </a:ext>
                </a:extLst>
              </p:cNvPr>
              <p:cNvSpPr/>
              <p:nvPr/>
            </p:nvSpPr>
            <p:spPr>
              <a:xfrm>
                <a:off x="5731403" y="2158456"/>
                <a:ext cx="842250"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U18B</a:t>
                </a:r>
              </a:p>
            </p:txBody>
          </p:sp>
        </p:grpSp>
        <p:grpSp>
          <p:nvGrpSpPr>
            <p:cNvPr id="1076" name="Groupe 1075">
              <a:extLst>
                <a:ext uri="{FF2B5EF4-FFF2-40B4-BE49-F238E27FC236}">
                  <a16:creationId xmlns:a16="http://schemas.microsoft.com/office/drawing/2014/main" id="{3A1389CA-C335-A9F4-6133-AF214C882DEE}"/>
                </a:ext>
              </a:extLst>
            </p:cNvPr>
            <p:cNvGrpSpPr/>
            <p:nvPr/>
          </p:nvGrpSpPr>
          <p:grpSpPr>
            <a:xfrm>
              <a:off x="1889664" y="5218209"/>
              <a:ext cx="3379915" cy="645793"/>
              <a:chOff x="1889664" y="2866378"/>
              <a:chExt cx="3379915" cy="645793"/>
            </a:xfrm>
          </p:grpSpPr>
          <p:pic>
            <p:nvPicPr>
              <p:cNvPr id="1082" name="Image 1081">
                <a:extLst>
                  <a:ext uri="{FF2B5EF4-FFF2-40B4-BE49-F238E27FC236}">
                    <a16:creationId xmlns:a16="http://schemas.microsoft.com/office/drawing/2014/main" id="{7481C0BE-92E6-93CC-3AFE-BB0CBC2FBF8C}"/>
                  </a:ext>
                </a:extLst>
              </p:cNvPr>
              <p:cNvPicPr>
                <a:picLocks noChangeAspect="1"/>
              </p:cNvPicPr>
              <p:nvPr/>
            </p:nvPicPr>
            <p:blipFill>
              <a:blip r:embed="rId4"/>
              <a:stretch>
                <a:fillRect/>
              </a:stretch>
            </p:blipFill>
            <p:spPr>
              <a:xfrm>
                <a:off x="1889664" y="2866378"/>
                <a:ext cx="3379915" cy="611491"/>
              </a:xfrm>
              <a:prstGeom prst="rect">
                <a:avLst/>
              </a:prstGeom>
            </p:spPr>
          </p:pic>
          <p:sp>
            <p:nvSpPr>
              <p:cNvPr id="1083" name="ZoneTexte 1082">
                <a:extLst>
                  <a:ext uri="{FF2B5EF4-FFF2-40B4-BE49-F238E27FC236}">
                    <a16:creationId xmlns:a16="http://schemas.microsoft.com/office/drawing/2014/main" id="{98DCFEF2-1953-8E00-C368-591982680913}"/>
                  </a:ext>
                </a:extLst>
              </p:cNvPr>
              <p:cNvSpPr txBox="1"/>
              <p:nvPr/>
            </p:nvSpPr>
            <p:spPr>
              <a:xfrm>
                <a:off x="2004972" y="2866378"/>
                <a:ext cx="2311302" cy="645793"/>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Enrique PORTELA</a:t>
                </a:r>
              </a:p>
              <a:p>
                <a:r>
                  <a:rPr lang="fr-FR" dirty="0">
                    <a:solidFill>
                      <a:schemeClr val="bg1"/>
                    </a:solidFill>
                    <a:latin typeface="SignPainter-HouseScript" panose="02000006070000020004" pitchFamily="2" charset="0"/>
                  </a:rPr>
                  <a:t>Enzo ROYANT</a:t>
                </a:r>
              </a:p>
            </p:txBody>
          </p:sp>
          <p:sp>
            <p:nvSpPr>
              <p:cNvPr id="1084" name="Rectangle : coins arrondis 1083">
                <a:extLst>
                  <a:ext uri="{FF2B5EF4-FFF2-40B4-BE49-F238E27FC236}">
                    <a16:creationId xmlns:a16="http://schemas.microsoft.com/office/drawing/2014/main" id="{9AA1921E-105F-98DE-1F26-583861DFD7C1}"/>
                  </a:ext>
                </a:extLst>
              </p:cNvPr>
              <p:cNvSpPr/>
              <p:nvPr/>
            </p:nvSpPr>
            <p:spPr>
              <a:xfrm>
                <a:off x="4250426" y="2980331"/>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U18B</a:t>
                </a:r>
              </a:p>
            </p:txBody>
          </p:sp>
        </p:grpSp>
        <p:sp>
          <p:nvSpPr>
            <p:cNvPr id="1078" name="ZoneTexte 1077">
              <a:extLst>
                <a:ext uri="{FF2B5EF4-FFF2-40B4-BE49-F238E27FC236}">
                  <a16:creationId xmlns:a16="http://schemas.microsoft.com/office/drawing/2014/main" id="{CE07C4D8-9D3C-F1AE-0926-6006FB649ACE}"/>
                </a:ext>
              </a:extLst>
            </p:cNvPr>
            <p:cNvSpPr txBox="1"/>
            <p:nvPr/>
          </p:nvSpPr>
          <p:spPr>
            <a:xfrm>
              <a:off x="912186" y="4947127"/>
              <a:ext cx="1549433" cy="522785"/>
            </a:xfrm>
            <a:prstGeom prst="rect">
              <a:avLst/>
            </a:prstGeom>
            <a:noFill/>
          </p:spPr>
          <p:txBody>
            <a:bodyPr wrap="square" rtlCol="0">
              <a:spAutoFit/>
            </a:bodyPr>
            <a:lstStyle/>
            <a:p>
              <a:pPr algn="ctr"/>
              <a:r>
                <a:rPr lang="fr-FR" sz="2800" b="1" dirty="0">
                  <a:latin typeface="SignPainter-HouseScript" panose="02000006070000020004" pitchFamily="2" charset="0"/>
                </a:rPr>
                <a:t>U18B</a:t>
              </a:r>
              <a:endParaRPr lang="fr-FR" sz="2800" dirty="0">
                <a:latin typeface="SignPainter-HouseScript" panose="02000006070000020004" pitchFamily="2" charset="0"/>
              </a:endParaRPr>
            </a:p>
          </p:txBody>
        </p:sp>
      </p:grpSp>
      <p:grpSp>
        <p:nvGrpSpPr>
          <p:cNvPr id="1103" name="Groupe 1102">
            <a:extLst>
              <a:ext uri="{FF2B5EF4-FFF2-40B4-BE49-F238E27FC236}">
                <a16:creationId xmlns:a16="http://schemas.microsoft.com/office/drawing/2014/main" id="{7FB0ED81-4C66-F709-D973-BC4E72290EEA}"/>
              </a:ext>
            </a:extLst>
          </p:cNvPr>
          <p:cNvGrpSpPr/>
          <p:nvPr/>
        </p:nvGrpSpPr>
        <p:grpSpPr>
          <a:xfrm>
            <a:off x="7487986" y="3440489"/>
            <a:ext cx="4357393" cy="1659851"/>
            <a:chOff x="912186" y="4205531"/>
            <a:chExt cx="4357393" cy="1658472"/>
          </a:xfrm>
        </p:grpSpPr>
        <p:pic>
          <p:nvPicPr>
            <p:cNvPr id="1104" name="Picture 2" descr="La FDE62 en vidéo - fde62">
              <a:extLst>
                <a:ext uri="{FF2B5EF4-FFF2-40B4-BE49-F238E27FC236}">
                  <a16:creationId xmlns:a16="http://schemas.microsoft.com/office/drawing/2014/main" id="{29FC9C0E-3712-5FDB-CFA4-FD727A067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16" y="4205531"/>
              <a:ext cx="1056732" cy="1150565"/>
            </a:xfrm>
            <a:prstGeom prst="rect">
              <a:avLst/>
            </a:prstGeom>
            <a:noFill/>
            <a:extLst>
              <a:ext uri="{909E8E84-426E-40DD-AFC4-6F175D3DCCD1}">
                <a14:hiddenFill xmlns:a14="http://schemas.microsoft.com/office/drawing/2010/main">
                  <a:solidFill>
                    <a:srgbClr val="FFFFFF"/>
                  </a:solidFill>
                </a14:hiddenFill>
              </a:ext>
            </a:extLst>
          </p:spPr>
        </p:pic>
        <p:grpSp>
          <p:nvGrpSpPr>
            <p:cNvPr id="1105" name="Groupe 1104">
              <a:extLst>
                <a:ext uri="{FF2B5EF4-FFF2-40B4-BE49-F238E27FC236}">
                  <a16:creationId xmlns:a16="http://schemas.microsoft.com/office/drawing/2014/main" id="{B3F3B851-3330-8387-479A-9CB58FACE9D7}"/>
                </a:ext>
              </a:extLst>
            </p:cNvPr>
            <p:cNvGrpSpPr/>
            <p:nvPr/>
          </p:nvGrpSpPr>
          <p:grpSpPr>
            <a:xfrm>
              <a:off x="2237972" y="4275663"/>
              <a:ext cx="3031607" cy="883800"/>
              <a:chOff x="3632157" y="2056533"/>
              <a:chExt cx="3031607" cy="883800"/>
            </a:xfrm>
          </p:grpSpPr>
          <p:pic>
            <p:nvPicPr>
              <p:cNvPr id="1115" name="Image 1114">
                <a:extLst>
                  <a:ext uri="{FF2B5EF4-FFF2-40B4-BE49-F238E27FC236}">
                    <a16:creationId xmlns:a16="http://schemas.microsoft.com/office/drawing/2014/main" id="{D30B92B0-B06F-4BBB-BB14-FE65459021A9}"/>
                  </a:ext>
                </a:extLst>
              </p:cNvPr>
              <p:cNvPicPr>
                <a:picLocks noChangeAspect="1"/>
              </p:cNvPicPr>
              <p:nvPr/>
            </p:nvPicPr>
            <p:blipFill>
              <a:blip r:embed="rId4"/>
              <a:stretch>
                <a:fillRect/>
              </a:stretch>
            </p:blipFill>
            <p:spPr>
              <a:xfrm>
                <a:off x="3632157" y="2056533"/>
                <a:ext cx="3031607" cy="883800"/>
              </a:xfrm>
              <a:prstGeom prst="rect">
                <a:avLst/>
              </a:prstGeom>
            </p:spPr>
          </p:pic>
          <p:sp>
            <p:nvSpPr>
              <p:cNvPr id="1116" name="ZoneTexte 1115">
                <a:extLst>
                  <a:ext uri="{FF2B5EF4-FFF2-40B4-BE49-F238E27FC236}">
                    <a16:creationId xmlns:a16="http://schemas.microsoft.com/office/drawing/2014/main" id="{4A0ECEC4-96AE-03C6-7C08-F31F42C71B22}"/>
                  </a:ext>
                </a:extLst>
              </p:cNvPr>
              <p:cNvSpPr txBox="1"/>
              <p:nvPr/>
            </p:nvSpPr>
            <p:spPr>
              <a:xfrm>
                <a:off x="3747465" y="2056533"/>
                <a:ext cx="2446045" cy="861058"/>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Yann LE BIHAN – Mod U15</a:t>
                </a:r>
              </a:p>
              <a:p>
                <a:r>
                  <a:rPr lang="fr-FR" dirty="0">
                    <a:solidFill>
                      <a:schemeClr val="bg1"/>
                    </a:solidFill>
                    <a:latin typeface="SignPainter-HouseScript" panose="02000006070000020004" pitchFamily="2" charset="0"/>
                  </a:rPr>
                  <a:t>0698182558</a:t>
                </a:r>
              </a:p>
              <a:p>
                <a:pPr algn="l"/>
                <a:r>
                  <a:rPr lang="fr-FR" sz="1400" i="0" dirty="0" err="1">
                    <a:solidFill>
                      <a:schemeClr val="accent1">
                        <a:lumMod val="60000"/>
                        <a:lumOff val="40000"/>
                      </a:schemeClr>
                    </a:solidFill>
                    <a:effectLst/>
                  </a:rPr>
                  <a:t>le.bihan.yann@free.fr</a:t>
                </a:r>
                <a:r>
                  <a:rPr lang="fr-FR" sz="1400" i="0" dirty="0">
                    <a:solidFill>
                      <a:schemeClr val="accent1">
                        <a:lumMod val="60000"/>
                        <a:lumOff val="40000"/>
                      </a:schemeClr>
                    </a:solidFill>
                    <a:effectLst/>
                  </a:rPr>
                  <a:t> </a:t>
                </a:r>
              </a:p>
            </p:txBody>
          </p:sp>
          <p:sp>
            <p:nvSpPr>
              <p:cNvPr id="1117" name="Rectangle : coins arrondis 1116">
                <a:extLst>
                  <a:ext uri="{FF2B5EF4-FFF2-40B4-BE49-F238E27FC236}">
                    <a16:creationId xmlns:a16="http://schemas.microsoft.com/office/drawing/2014/main" id="{585D6B08-7F6C-76BD-FB27-AE8B768C1337}"/>
                  </a:ext>
                </a:extLst>
              </p:cNvPr>
              <p:cNvSpPr/>
              <p:nvPr/>
            </p:nvSpPr>
            <p:spPr>
              <a:xfrm>
                <a:off x="5731403" y="2158456"/>
                <a:ext cx="842250"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U18C</a:t>
                </a:r>
              </a:p>
            </p:txBody>
          </p:sp>
        </p:grpSp>
        <p:grpSp>
          <p:nvGrpSpPr>
            <p:cNvPr id="1106" name="Groupe 1105">
              <a:extLst>
                <a:ext uri="{FF2B5EF4-FFF2-40B4-BE49-F238E27FC236}">
                  <a16:creationId xmlns:a16="http://schemas.microsoft.com/office/drawing/2014/main" id="{69EBD039-D442-1478-A93A-E466238801C5}"/>
                </a:ext>
              </a:extLst>
            </p:cNvPr>
            <p:cNvGrpSpPr/>
            <p:nvPr/>
          </p:nvGrpSpPr>
          <p:grpSpPr>
            <a:xfrm>
              <a:off x="1889664" y="5218209"/>
              <a:ext cx="3379915" cy="645794"/>
              <a:chOff x="1889664" y="2866378"/>
              <a:chExt cx="3379915" cy="645794"/>
            </a:xfrm>
          </p:grpSpPr>
          <p:pic>
            <p:nvPicPr>
              <p:cNvPr id="1112" name="Image 1111">
                <a:extLst>
                  <a:ext uri="{FF2B5EF4-FFF2-40B4-BE49-F238E27FC236}">
                    <a16:creationId xmlns:a16="http://schemas.microsoft.com/office/drawing/2014/main" id="{14E85469-A22B-F2B6-6F9C-6DA41A45401B}"/>
                  </a:ext>
                </a:extLst>
              </p:cNvPr>
              <p:cNvPicPr>
                <a:picLocks noChangeAspect="1"/>
              </p:cNvPicPr>
              <p:nvPr/>
            </p:nvPicPr>
            <p:blipFill>
              <a:blip r:embed="rId4"/>
              <a:stretch>
                <a:fillRect/>
              </a:stretch>
            </p:blipFill>
            <p:spPr>
              <a:xfrm>
                <a:off x="1889664" y="2866378"/>
                <a:ext cx="3379915" cy="611491"/>
              </a:xfrm>
              <a:prstGeom prst="rect">
                <a:avLst/>
              </a:prstGeom>
            </p:spPr>
          </p:pic>
          <p:sp>
            <p:nvSpPr>
              <p:cNvPr id="1113" name="ZoneTexte 1112">
                <a:extLst>
                  <a:ext uri="{FF2B5EF4-FFF2-40B4-BE49-F238E27FC236}">
                    <a16:creationId xmlns:a16="http://schemas.microsoft.com/office/drawing/2014/main" id="{1310AF91-3E24-E5D2-1450-84C877B2D516}"/>
                  </a:ext>
                </a:extLst>
              </p:cNvPr>
              <p:cNvSpPr txBox="1"/>
              <p:nvPr/>
            </p:nvSpPr>
            <p:spPr>
              <a:xfrm>
                <a:off x="2004972" y="2866378"/>
                <a:ext cx="2311302" cy="64579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t>
                </a:r>
              </a:p>
              <a:p>
                <a:endParaRPr lang="fr-FR" dirty="0">
                  <a:solidFill>
                    <a:schemeClr val="bg1"/>
                  </a:solidFill>
                  <a:latin typeface="SignPainter-HouseScript" panose="02000006070000020004" pitchFamily="2" charset="0"/>
                </a:endParaRPr>
              </a:p>
            </p:txBody>
          </p:sp>
          <p:sp>
            <p:nvSpPr>
              <p:cNvPr id="1114" name="Rectangle : coins arrondis 1113">
                <a:extLst>
                  <a:ext uri="{FF2B5EF4-FFF2-40B4-BE49-F238E27FC236}">
                    <a16:creationId xmlns:a16="http://schemas.microsoft.com/office/drawing/2014/main" id="{D612AB0A-552E-8672-DF42-8BBE8709CC02}"/>
                  </a:ext>
                </a:extLst>
              </p:cNvPr>
              <p:cNvSpPr/>
              <p:nvPr/>
            </p:nvSpPr>
            <p:spPr>
              <a:xfrm>
                <a:off x="4250426" y="2980331"/>
                <a:ext cx="900373" cy="391051"/>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 U18C</a:t>
                </a:r>
              </a:p>
            </p:txBody>
          </p:sp>
        </p:grpSp>
        <p:sp>
          <p:nvSpPr>
            <p:cNvPr id="1108" name="ZoneTexte 1107">
              <a:extLst>
                <a:ext uri="{FF2B5EF4-FFF2-40B4-BE49-F238E27FC236}">
                  <a16:creationId xmlns:a16="http://schemas.microsoft.com/office/drawing/2014/main" id="{0AE0CA0F-0AF3-51B5-DE4C-D86C0E155D59}"/>
                </a:ext>
              </a:extLst>
            </p:cNvPr>
            <p:cNvSpPr txBox="1"/>
            <p:nvPr/>
          </p:nvSpPr>
          <p:spPr>
            <a:xfrm>
              <a:off x="912186" y="4947127"/>
              <a:ext cx="1549433" cy="522785"/>
            </a:xfrm>
            <a:prstGeom prst="rect">
              <a:avLst/>
            </a:prstGeom>
            <a:noFill/>
          </p:spPr>
          <p:txBody>
            <a:bodyPr wrap="square" rtlCol="0">
              <a:spAutoFit/>
            </a:bodyPr>
            <a:lstStyle/>
            <a:p>
              <a:pPr algn="ctr"/>
              <a:r>
                <a:rPr lang="fr-FR" sz="2800" b="1" dirty="0">
                  <a:latin typeface="SignPainter-HouseScript" panose="02000006070000020004" pitchFamily="2" charset="0"/>
                </a:rPr>
                <a:t>U18C</a:t>
              </a:r>
              <a:endParaRPr lang="fr-FR" sz="2800" dirty="0">
                <a:latin typeface="SignPainter-HouseScript" panose="02000006070000020004" pitchFamily="2" charset="0"/>
              </a:endParaRPr>
            </a:p>
          </p:txBody>
        </p:sp>
      </p:grpSp>
      <p:pic>
        <p:nvPicPr>
          <p:cNvPr id="75" name="Image 74">
            <a:extLst>
              <a:ext uri="{FF2B5EF4-FFF2-40B4-BE49-F238E27FC236}">
                <a16:creationId xmlns:a16="http://schemas.microsoft.com/office/drawing/2014/main" id="{24987297-321E-D0FD-2282-3B6C201796EA}"/>
              </a:ext>
            </a:extLst>
          </p:cNvPr>
          <p:cNvPicPr>
            <a:picLocks noChangeAspect="1"/>
          </p:cNvPicPr>
          <p:nvPr/>
        </p:nvPicPr>
        <p:blipFill>
          <a:blip r:embed="rId10"/>
          <a:stretch>
            <a:fillRect/>
          </a:stretch>
        </p:blipFill>
        <p:spPr>
          <a:xfrm>
            <a:off x="8270424" y="3565726"/>
            <a:ext cx="766995" cy="774442"/>
          </a:xfrm>
          <a:prstGeom prst="rect">
            <a:avLst/>
          </a:prstGeom>
        </p:spPr>
      </p:pic>
      <p:sp>
        <p:nvSpPr>
          <p:cNvPr id="1120" name="ZoneTexte 1119">
            <a:extLst>
              <a:ext uri="{FF2B5EF4-FFF2-40B4-BE49-F238E27FC236}">
                <a16:creationId xmlns:a16="http://schemas.microsoft.com/office/drawing/2014/main" id="{09898873-93EC-92DC-4051-21C9BA3C241F}"/>
              </a:ext>
            </a:extLst>
          </p:cNvPr>
          <p:cNvSpPr txBox="1"/>
          <p:nvPr/>
        </p:nvSpPr>
        <p:spPr>
          <a:xfrm>
            <a:off x="-594786" y="399774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R1</a:t>
            </a:r>
            <a:endParaRPr lang="fr-FR" sz="2800" dirty="0">
              <a:solidFill>
                <a:srgbClr val="0070C0"/>
              </a:solidFill>
              <a:latin typeface="SignPainter-HouseScript" panose="02000006070000020004" pitchFamily="2" charset="0"/>
            </a:endParaRPr>
          </a:p>
        </p:txBody>
      </p:sp>
      <p:sp>
        <p:nvSpPr>
          <p:cNvPr id="1121" name="ZoneTexte 1120">
            <a:extLst>
              <a:ext uri="{FF2B5EF4-FFF2-40B4-BE49-F238E27FC236}">
                <a16:creationId xmlns:a16="http://schemas.microsoft.com/office/drawing/2014/main" id="{D1171B25-BF26-F09C-C5D8-DC91273D0AEE}"/>
              </a:ext>
            </a:extLst>
          </p:cNvPr>
          <p:cNvSpPr txBox="1"/>
          <p:nvPr/>
        </p:nvSpPr>
        <p:spPr>
          <a:xfrm>
            <a:off x="3367479" y="3973742"/>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D2</a:t>
            </a:r>
            <a:endParaRPr lang="fr-FR" sz="2800" dirty="0">
              <a:solidFill>
                <a:srgbClr val="0070C0"/>
              </a:solidFill>
              <a:latin typeface="SignPainter-HouseScript" panose="02000006070000020004" pitchFamily="2" charset="0"/>
            </a:endParaRPr>
          </a:p>
        </p:txBody>
      </p:sp>
      <p:sp>
        <p:nvSpPr>
          <p:cNvPr id="1122" name="ZoneTexte 1121">
            <a:extLst>
              <a:ext uri="{FF2B5EF4-FFF2-40B4-BE49-F238E27FC236}">
                <a16:creationId xmlns:a16="http://schemas.microsoft.com/office/drawing/2014/main" id="{D9258DC0-C18A-9F84-10EF-1001391AC2B9}"/>
              </a:ext>
            </a:extLst>
          </p:cNvPr>
          <p:cNvSpPr txBox="1"/>
          <p:nvPr/>
        </p:nvSpPr>
        <p:spPr>
          <a:xfrm>
            <a:off x="7305006" y="3904227"/>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D4</a:t>
            </a:r>
            <a:endParaRPr lang="fr-FR" sz="2800" dirty="0">
              <a:solidFill>
                <a:srgbClr val="0070C0"/>
              </a:solidFill>
              <a:latin typeface="SignPainter-HouseScript" panose="02000006070000020004" pitchFamily="2" charset="0"/>
            </a:endParaRPr>
          </a:p>
        </p:txBody>
      </p:sp>
      <p:sp>
        <p:nvSpPr>
          <p:cNvPr id="1123" name="ZoneTexte 1122">
            <a:extLst>
              <a:ext uri="{FF2B5EF4-FFF2-40B4-BE49-F238E27FC236}">
                <a16:creationId xmlns:a16="http://schemas.microsoft.com/office/drawing/2014/main" id="{8E1EC4AE-BD9E-3F7F-D2E6-6BB3CF931D02}"/>
              </a:ext>
            </a:extLst>
          </p:cNvPr>
          <p:cNvSpPr txBox="1"/>
          <p:nvPr/>
        </p:nvSpPr>
        <p:spPr>
          <a:xfrm>
            <a:off x="5658136" y="2191789"/>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R2</a:t>
            </a:r>
            <a:endParaRPr lang="fr-FR" sz="2800" dirty="0">
              <a:solidFill>
                <a:srgbClr val="0070C0"/>
              </a:solidFill>
              <a:latin typeface="SignPainter-HouseScript" panose="02000006070000020004" pitchFamily="2" charset="0"/>
            </a:endParaRPr>
          </a:p>
        </p:txBody>
      </p:sp>
      <p:sp>
        <p:nvSpPr>
          <p:cNvPr id="1124" name="ZoneTexte 1123">
            <a:extLst>
              <a:ext uri="{FF2B5EF4-FFF2-40B4-BE49-F238E27FC236}">
                <a16:creationId xmlns:a16="http://schemas.microsoft.com/office/drawing/2014/main" id="{D89AD938-B3C8-5716-833A-2C57F833A38D}"/>
              </a:ext>
            </a:extLst>
          </p:cNvPr>
          <p:cNvSpPr txBox="1"/>
          <p:nvPr/>
        </p:nvSpPr>
        <p:spPr>
          <a:xfrm>
            <a:off x="1353433" y="2211718"/>
            <a:ext cx="1549433" cy="523220"/>
          </a:xfrm>
          <a:prstGeom prst="rect">
            <a:avLst/>
          </a:prstGeom>
          <a:noFill/>
        </p:spPr>
        <p:txBody>
          <a:bodyPr wrap="square" rtlCol="0">
            <a:spAutoFit/>
          </a:bodyPr>
          <a:lstStyle/>
          <a:p>
            <a:pPr algn="ctr"/>
            <a:r>
              <a:rPr lang="fr-FR" sz="2800" b="1" dirty="0">
                <a:solidFill>
                  <a:srgbClr val="0070C0"/>
                </a:solidFill>
                <a:latin typeface="SignPainter-HouseScript" panose="02000006070000020004" pitchFamily="2" charset="0"/>
              </a:rPr>
              <a:t>D1</a:t>
            </a:r>
            <a:endParaRPr lang="fr-FR" sz="2800" dirty="0">
              <a:solidFill>
                <a:srgbClr val="0070C0"/>
              </a:solidFill>
              <a:latin typeface="SignPainter-HouseScript" panose="02000006070000020004" pitchFamily="2" charset="0"/>
            </a:endParaRPr>
          </a:p>
        </p:txBody>
      </p:sp>
      <p:pic>
        <p:nvPicPr>
          <p:cNvPr id="2" name="Image 1">
            <a:extLst>
              <a:ext uri="{FF2B5EF4-FFF2-40B4-BE49-F238E27FC236}">
                <a16:creationId xmlns:a16="http://schemas.microsoft.com/office/drawing/2014/main" id="{F898DD8B-4B62-E357-C570-D717C7252FA2}"/>
              </a:ext>
            </a:extLst>
          </p:cNvPr>
          <p:cNvPicPr>
            <a:picLocks noChangeAspect="1"/>
          </p:cNvPicPr>
          <p:nvPr/>
        </p:nvPicPr>
        <p:blipFill>
          <a:blip r:embed="rId11"/>
          <a:stretch>
            <a:fillRect/>
          </a:stretch>
        </p:blipFill>
        <p:spPr>
          <a:xfrm>
            <a:off x="4283390" y="3553341"/>
            <a:ext cx="815783" cy="823703"/>
          </a:xfrm>
          <a:prstGeom prst="rect">
            <a:avLst/>
          </a:prstGeom>
        </p:spPr>
      </p:pic>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5" name="Rectangle : coins arrondis 4">
            <a:extLst>
              <a:ext uri="{FF2B5EF4-FFF2-40B4-BE49-F238E27FC236}">
                <a16:creationId xmlns:a16="http://schemas.microsoft.com/office/drawing/2014/main" id="{65C7B352-B6E4-2A1D-4FAC-1564496A500F}"/>
              </a:ext>
            </a:extLst>
          </p:cNvPr>
          <p:cNvSpPr/>
          <p:nvPr/>
        </p:nvSpPr>
        <p:spPr>
          <a:xfrm>
            <a:off x="8404252" y="4381798"/>
            <a:ext cx="3484509" cy="80824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Maillot de football - Icônes mode gratuites">
            <a:extLst>
              <a:ext uri="{FF2B5EF4-FFF2-40B4-BE49-F238E27FC236}">
                <a16:creationId xmlns:a16="http://schemas.microsoft.com/office/drawing/2014/main" id="{48F63AF9-D1AB-2B2E-EF40-1841DC505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4400" y="5407734"/>
            <a:ext cx="534577" cy="534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ate - Icônes interface gratuites">
            <a:extLst>
              <a:ext uri="{FF2B5EF4-FFF2-40B4-BE49-F238E27FC236}">
                <a16:creationId xmlns:a16="http://schemas.microsoft.com/office/drawing/2014/main" id="{3E9B8AF6-A43F-BA4B-0395-7CEAE311DD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062" y="5436020"/>
            <a:ext cx="534576" cy="5345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Objectif - Icônes affaires et finances gratuites">
            <a:extLst>
              <a:ext uri="{FF2B5EF4-FFF2-40B4-BE49-F238E27FC236}">
                <a16:creationId xmlns:a16="http://schemas.microsoft.com/office/drawing/2014/main" id="{E86BE3A8-AB18-5F0C-1CB2-2E90276D7E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51865" y="5371147"/>
            <a:ext cx="615231" cy="6152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Icônes Nouveau - Icônes gratuites 14,872">
            <a:extLst>
              <a:ext uri="{FF2B5EF4-FFF2-40B4-BE49-F238E27FC236}">
                <a16:creationId xmlns:a16="http://schemas.microsoft.com/office/drawing/2014/main" id="{05119D01-37ED-8EA6-1676-8A3DADCA1D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59210" y="5163775"/>
            <a:ext cx="498945" cy="498945"/>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D25DA7B4-914B-BD48-1BE0-B87390F527FF}"/>
              </a:ext>
            </a:extLst>
          </p:cNvPr>
          <p:cNvSpPr txBox="1"/>
          <p:nvPr/>
        </p:nvSpPr>
        <p:spPr>
          <a:xfrm>
            <a:off x="-209010" y="5609811"/>
            <a:ext cx="2246467" cy="1569660"/>
          </a:xfrm>
          <a:prstGeom prst="rect">
            <a:avLst/>
          </a:prstGeom>
          <a:noFill/>
        </p:spPr>
        <p:txBody>
          <a:bodyPr wrap="square" rtlCol="0">
            <a:spAutoFit/>
          </a:bodyPr>
          <a:lstStyle/>
          <a:p>
            <a:pPr algn="ctr"/>
            <a:r>
              <a:rPr lang="fr-FR" sz="1600" b="1" dirty="0">
                <a:latin typeface="SignPainter-HouseScript" panose="02000006070000020004" pitchFamily="2" charset="0"/>
              </a:rPr>
              <a:t>Environ 80 joueurs</a:t>
            </a:r>
          </a:p>
          <a:p>
            <a:pPr algn="ctr"/>
            <a:r>
              <a:rPr lang="fr-FR" sz="1600" b="1" dirty="0">
                <a:latin typeface="SignPainter-HouseScript" panose="02000006070000020004" pitchFamily="2" charset="0"/>
              </a:rPr>
              <a:t>U15 : </a:t>
            </a:r>
            <a:r>
              <a:rPr lang="fr-FR" sz="1600" dirty="0">
                <a:latin typeface="SignPainter-HouseScript" panose="02000006070000020004" pitchFamily="2" charset="0"/>
              </a:rPr>
              <a:t>Environ 14 joueurs</a:t>
            </a:r>
          </a:p>
          <a:p>
            <a:pPr algn="ctr"/>
            <a:r>
              <a:rPr lang="fr-FR" sz="1600" b="1" dirty="0">
                <a:latin typeface="SignPainter-HouseScript" panose="02000006070000020004" pitchFamily="2" charset="0"/>
              </a:rPr>
              <a:t>U16 : </a:t>
            </a:r>
            <a:r>
              <a:rPr lang="fr-FR" sz="1600" dirty="0">
                <a:latin typeface="SignPainter-HouseScript" panose="02000006070000020004" pitchFamily="2" charset="0"/>
              </a:rPr>
              <a:t>Environ 25 Joueurs</a:t>
            </a:r>
          </a:p>
          <a:p>
            <a:pPr algn="ctr"/>
            <a:r>
              <a:rPr lang="fr-FR" sz="1600" b="1" dirty="0">
                <a:latin typeface="SignPainter-HouseScript" panose="02000006070000020004" pitchFamily="2" charset="0"/>
              </a:rPr>
              <a:t>U17 : </a:t>
            </a:r>
            <a:r>
              <a:rPr lang="fr-FR" sz="1600" dirty="0">
                <a:latin typeface="SignPainter-HouseScript" panose="02000006070000020004" pitchFamily="2" charset="0"/>
              </a:rPr>
              <a:t>Environ 25 Joueurs</a:t>
            </a:r>
          </a:p>
          <a:p>
            <a:pPr algn="ctr"/>
            <a:r>
              <a:rPr lang="fr-FR" sz="1600" b="1" dirty="0">
                <a:latin typeface="SignPainter-HouseScript" panose="02000006070000020004" pitchFamily="2" charset="0"/>
              </a:rPr>
              <a:t>U18 : </a:t>
            </a:r>
            <a:r>
              <a:rPr lang="fr-FR" sz="1600" dirty="0">
                <a:latin typeface="SignPainter-HouseScript" panose="02000006070000020004" pitchFamily="2" charset="0"/>
              </a:rPr>
              <a:t>Environ 20 Joueurs</a:t>
            </a:r>
          </a:p>
          <a:p>
            <a:pPr algn="ctr"/>
            <a:endParaRPr lang="fr-FR" sz="1600" dirty="0">
              <a:latin typeface="SignPainter-HouseScript" panose="02000006070000020004" pitchFamily="2" charset="0"/>
            </a:endParaRPr>
          </a:p>
        </p:txBody>
      </p:sp>
      <p:sp>
        <p:nvSpPr>
          <p:cNvPr id="41" name="ZoneTexte 40">
            <a:extLst>
              <a:ext uri="{FF2B5EF4-FFF2-40B4-BE49-F238E27FC236}">
                <a16:creationId xmlns:a16="http://schemas.microsoft.com/office/drawing/2014/main" id="{97A84490-ED78-6850-F870-BFD352EC03B7}"/>
              </a:ext>
            </a:extLst>
          </p:cNvPr>
          <p:cNvSpPr txBox="1"/>
          <p:nvPr/>
        </p:nvSpPr>
        <p:spPr>
          <a:xfrm>
            <a:off x="1719397" y="6042099"/>
            <a:ext cx="2851075" cy="830997"/>
          </a:xfrm>
          <a:prstGeom prst="rect">
            <a:avLst/>
          </a:prstGeom>
          <a:noFill/>
        </p:spPr>
        <p:txBody>
          <a:bodyPr wrap="square" rtlCol="0">
            <a:spAutoFit/>
          </a:bodyPr>
          <a:lstStyle/>
          <a:p>
            <a:pPr algn="ctr"/>
            <a:r>
              <a:rPr lang="fr-FR" sz="1600" b="1" dirty="0">
                <a:latin typeface="SignPainter-HouseScript" panose="02000006070000020004" pitchFamily="2" charset="0"/>
              </a:rPr>
              <a:t>Entrainement : </a:t>
            </a:r>
            <a:r>
              <a:rPr lang="fr-FR" sz="1600" dirty="0">
                <a:latin typeface="SignPainter-HouseScript" panose="02000006070000020004" pitchFamily="2" charset="0"/>
              </a:rPr>
              <a:t>Mercredi 16 Aout à 17H30</a:t>
            </a:r>
          </a:p>
          <a:p>
            <a:pPr algn="ctr"/>
            <a:r>
              <a:rPr lang="fr-FR" sz="1600" b="1" dirty="0">
                <a:latin typeface="SignPainter-HouseScript" panose="02000006070000020004" pitchFamily="2" charset="0"/>
              </a:rPr>
              <a:t>Le 26 Aout : </a:t>
            </a:r>
            <a:r>
              <a:rPr lang="fr-FR" sz="1600" dirty="0">
                <a:latin typeface="SignPainter-HouseScript" panose="02000006070000020004" pitchFamily="2" charset="0"/>
              </a:rPr>
              <a:t>Journée Club</a:t>
            </a:r>
          </a:p>
          <a:p>
            <a:pPr algn="ctr"/>
            <a:endParaRPr lang="fr-FR" sz="1600" dirty="0">
              <a:latin typeface="SignPainter-HouseScript" panose="02000006070000020004" pitchFamily="2" charset="0"/>
            </a:endParaRPr>
          </a:p>
        </p:txBody>
      </p:sp>
      <p:sp>
        <p:nvSpPr>
          <p:cNvPr id="42" name="ZoneTexte 41">
            <a:extLst>
              <a:ext uri="{FF2B5EF4-FFF2-40B4-BE49-F238E27FC236}">
                <a16:creationId xmlns:a16="http://schemas.microsoft.com/office/drawing/2014/main" id="{BD4E15B7-BCA8-8ABE-30D1-4BBE638EDEAB}"/>
              </a:ext>
            </a:extLst>
          </p:cNvPr>
          <p:cNvSpPr txBox="1"/>
          <p:nvPr/>
        </p:nvSpPr>
        <p:spPr>
          <a:xfrm>
            <a:off x="6766422" y="6002643"/>
            <a:ext cx="3562182" cy="584775"/>
          </a:xfrm>
          <a:prstGeom prst="rect">
            <a:avLst/>
          </a:prstGeom>
          <a:noFill/>
        </p:spPr>
        <p:txBody>
          <a:bodyPr wrap="square" rtlCol="0">
            <a:spAutoFit/>
          </a:bodyPr>
          <a:lstStyle/>
          <a:p>
            <a:pPr algn="ctr"/>
            <a:r>
              <a:rPr lang="fr-FR" sz="1600" b="1" dirty="0">
                <a:latin typeface="SignPainter-HouseScript" panose="02000006070000020004" pitchFamily="2" charset="0"/>
              </a:rPr>
              <a:t>Objectifs : </a:t>
            </a:r>
            <a:r>
              <a:rPr lang="fr-FR" sz="1600" dirty="0">
                <a:latin typeface="SignPainter-HouseScript" panose="02000006070000020004" pitchFamily="2" charset="0"/>
              </a:rPr>
              <a:t>Que des séances spécifiques par demi-terrain, lien avec les séniors, utilisation de nos outils</a:t>
            </a:r>
          </a:p>
        </p:txBody>
      </p:sp>
      <p:sp>
        <p:nvSpPr>
          <p:cNvPr id="43" name="ZoneTexte 42">
            <a:extLst>
              <a:ext uri="{FF2B5EF4-FFF2-40B4-BE49-F238E27FC236}">
                <a16:creationId xmlns:a16="http://schemas.microsoft.com/office/drawing/2014/main" id="{069B98C9-7B52-1F79-B6C3-BD3182004B79}"/>
              </a:ext>
            </a:extLst>
          </p:cNvPr>
          <p:cNvSpPr txBox="1"/>
          <p:nvPr/>
        </p:nvSpPr>
        <p:spPr>
          <a:xfrm>
            <a:off x="9037419" y="5569960"/>
            <a:ext cx="4190377" cy="1323439"/>
          </a:xfrm>
          <a:prstGeom prst="rect">
            <a:avLst/>
          </a:prstGeom>
          <a:noFill/>
        </p:spPr>
        <p:txBody>
          <a:bodyPr wrap="square" rtlCol="0">
            <a:spAutoFit/>
          </a:bodyPr>
          <a:lstStyle/>
          <a:p>
            <a:pPr algn="ctr"/>
            <a:r>
              <a:rPr lang="fr-FR" sz="1600" b="1" dirty="0">
                <a:latin typeface="SignPainter-HouseScript" panose="02000006070000020004" pitchFamily="2" charset="0"/>
              </a:rPr>
              <a:t>L’utilisation des retours vidéos</a:t>
            </a:r>
          </a:p>
          <a:p>
            <a:pPr algn="ctr"/>
            <a:r>
              <a:rPr lang="fr-FR" sz="1600" b="1" dirty="0">
                <a:latin typeface="SignPainter-HouseScript" panose="02000006070000020004" pitchFamily="2" charset="0"/>
              </a:rPr>
              <a:t>Les 3 séances semaines</a:t>
            </a:r>
          </a:p>
          <a:p>
            <a:pPr algn="ctr"/>
            <a:r>
              <a:rPr lang="fr-FR" sz="1600" b="1" dirty="0">
                <a:latin typeface="SignPainter-HouseScript" panose="02000006070000020004" pitchFamily="2" charset="0"/>
              </a:rPr>
              <a:t>Les séances spécifique</a:t>
            </a:r>
          </a:p>
          <a:p>
            <a:pPr algn="ctr"/>
            <a:r>
              <a:rPr lang="fr-FR" sz="1600" b="1" dirty="0">
                <a:latin typeface="SignPainter-HouseScript" panose="02000006070000020004" pitchFamily="2" charset="0"/>
              </a:rPr>
              <a:t>Match le dimanche</a:t>
            </a:r>
            <a:endParaRPr lang="fr-FR" sz="1600" dirty="0">
              <a:latin typeface="SignPainter-HouseScript" panose="02000006070000020004" pitchFamily="2" charset="0"/>
            </a:endParaRPr>
          </a:p>
          <a:p>
            <a:pPr algn="ctr"/>
            <a:endParaRPr lang="fr-FR" sz="1600" dirty="0">
              <a:latin typeface="SignPainter-HouseScript" panose="02000006070000020004" pitchFamily="2" charset="0"/>
            </a:endParaRPr>
          </a:p>
        </p:txBody>
      </p:sp>
      <p:sp>
        <p:nvSpPr>
          <p:cNvPr id="11" name="ZoneTexte 10">
            <a:extLst>
              <a:ext uri="{FF2B5EF4-FFF2-40B4-BE49-F238E27FC236}">
                <a16:creationId xmlns:a16="http://schemas.microsoft.com/office/drawing/2014/main" id="{AD272B29-37DE-5575-EE43-7B327C1B267C}"/>
              </a:ext>
            </a:extLst>
          </p:cNvPr>
          <p:cNvSpPr txBox="1"/>
          <p:nvPr/>
        </p:nvSpPr>
        <p:spPr>
          <a:xfrm>
            <a:off x="4275876" y="5332662"/>
            <a:ext cx="2889705" cy="1569660"/>
          </a:xfrm>
          <a:prstGeom prst="rect">
            <a:avLst/>
          </a:prstGeom>
          <a:noFill/>
        </p:spPr>
        <p:txBody>
          <a:bodyPr wrap="square" rtlCol="0">
            <a:spAutoFit/>
          </a:bodyPr>
          <a:lstStyle/>
          <a:p>
            <a:pPr algn="ctr"/>
            <a:r>
              <a:rPr lang="fr-FR" sz="1600" b="1" dirty="0">
                <a:latin typeface="SignPainter-HouseScript" panose="02000006070000020004" pitchFamily="2" charset="0"/>
              </a:rPr>
              <a:t>Lundi : </a:t>
            </a:r>
            <a:r>
              <a:rPr lang="fr-FR" sz="1600" dirty="0">
                <a:latin typeface="SignPainter-HouseScript" panose="02000006070000020004" pitchFamily="2" charset="0"/>
              </a:rPr>
              <a:t>19H/20H30 (U17A/U18A)</a:t>
            </a:r>
          </a:p>
          <a:p>
            <a:pPr algn="ctr"/>
            <a:r>
              <a:rPr lang="fr-FR" sz="1600" b="1" dirty="0">
                <a:latin typeface="SignPainter-HouseScript" panose="02000006070000020004" pitchFamily="2" charset="0"/>
              </a:rPr>
              <a:t>Mardi :</a:t>
            </a:r>
            <a:r>
              <a:rPr lang="fr-FR" sz="1600" dirty="0">
                <a:latin typeface="SignPainter-HouseScript" panose="02000006070000020004" pitchFamily="2" charset="0"/>
              </a:rPr>
              <a:t> 19H/20H30 (Tous)</a:t>
            </a:r>
          </a:p>
          <a:p>
            <a:pPr algn="ctr"/>
            <a:r>
              <a:rPr lang="fr-FR" sz="1600" dirty="0">
                <a:latin typeface="SignPainter-HouseScript" panose="02000006070000020004" pitchFamily="2" charset="0"/>
              </a:rPr>
              <a:t>Mercredi : 17H30/19H (U16A)</a:t>
            </a:r>
          </a:p>
          <a:p>
            <a:pPr algn="ctr"/>
            <a:r>
              <a:rPr lang="fr-FR" sz="1600" dirty="0">
                <a:latin typeface="SignPainter-HouseScript" panose="02000006070000020004" pitchFamily="2" charset="0"/>
              </a:rPr>
              <a:t>Jeudi : Séance séniors pour U18</a:t>
            </a:r>
          </a:p>
          <a:p>
            <a:pPr algn="ctr"/>
            <a:r>
              <a:rPr lang="fr-FR" sz="1600" dirty="0">
                <a:latin typeface="SignPainter-HouseScript" panose="02000006070000020004" pitchFamily="2" charset="0"/>
              </a:rPr>
              <a:t>Vendredi : 18H45/20H (Tous)</a:t>
            </a:r>
          </a:p>
          <a:p>
            <a:pPr algn="ctr"/>
            <a:endParaRPr lang="fr-FR" sz="1600" dirty="0">
              <a:latin typeface="SignPainter-HouseScript" panose="02000006070000020004" pitchFamily="2" charset="0"/>
            </a:endParaRPr>
          </a:p>
        </p:txBody>
      </p:sp>
      <p:pic>
        <p:nvPicPr>
          <p:cNvPr id="13" name="Picture 2" descr="icône de glyphe noir d'entraînement physique. ballon de football, sifflet.  activités sportives. mode de vie sain. cours d'EP dans les écoles, les  universités. symbole de la silhouette sur l'espace blanc. illustration  vectorielle">
            <a:extLst>
              <a:ext uri="{FF2B5EF4-FFF2-40B4-BE49-F238E27FC236}">
                <a16:creationId xmlns:a16="http://schemas.microsoft.com/office/drawing/2014/main" id="{74232270-2B1F-879B-B65A-95EB6EE7C00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8145" t="23787" r="16157" b="23505"/>
          <a:stretch/>
        </p:blipFill>
        <p:spPr bwMode="auto">
          <a:xfrm>
            <a:off x="6792112" y="5128809"/>
            <a:ext cx="619243" cy="49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7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Catégories : U16/U17/U18</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Organisation de nos équipes et effectifs</a:t>
            </a:r>
          </a:p>
        </p:txBody>
      </p:sp>
      <p:pic>
        <p:nvPicPr>
          <p:cNvPr id="6" name="Picture 2" descr="Maillot de football - Icônes mode gratuites">
            <a:extLst>
              <a:ext uri="{FF2B5EF4-FFF2-40B4-BE49-F238E27FC236}">
                <a16:creationId xmlns:a16="http://schemas.microsoft.com/office/drawing/2014/main" id="{48F63AF9-D1AB-2B2E-EF40-1841DC505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97" y="979634"/>
            <a:ext cx="884783" cy="884783"/>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D25DA7B4-914B-BD48-1BE0-B87390F527FF}"/>
              </a:ext>
            </a:extLst>
          </p:cNvPr>
          <p:cNvSpPr txBox="1"/>
          <p:nvPr/>
        </p:nvSpPr>
        <p:spPr>
          <a:xfrm>
            <a:off x="6101433" y="1091446"/>
            <a:ext cx="5218127" cy="400110"/>
          </a:xfrm>
          <a:prstGeom prst="rect">
            <a:avLst/>
          </a:prstGeom>
          <a:noFill/>
        </p:spPr>
        <p:txBody>
          <a:bodyPr wrap="square" rtlCol="0">
            <a:spAutoFit/>
          </a:bodyPr>
          <a:lstStyle/>
          <a:p>
            <a:pPr algn="ctr"/>
            <a:r>
              <a:rPr lang="fr-FR" sz="2000" b="1" dirty="0">
                <a:latin typeface="SignPainter-HouseScript" panose="02000006070000020004" pitchFamily="2" charset="0"/>
              </a:rPr>
              <a:t>Priorisation de nos équipes en cas d’absences</a:t>
            </a:r>
            <a:endParaRPr lang="fr-FR" sz="2000" dirty="0">
              <a:latin typeface="SignPainter-HouseScript" panose="02000006070000020004" pitchFamily="2" charset="0"/>
            </a:endParaRPr>
          </a:p>
        </p:txBody>
      </p:sp>
      <p:sp>
        <p:nvSpPr>
          <p:cNvPr id="16" name="ZoneTexte 15">
            <a:extLst>
              <a:ext uri="{FF2B5EF4-FFF2-40B4-BE49-F238E27FC236}">
                <a16:creationId xmlns:a16="http://schemas.microsoft.com/office/drawing/2014/main" id="{BB6FA53B-3451-7305-A6DB-ACB0C3F8B7E5}"/>
              </a:ext>
            </a:extLst>
          </p:cNvPr>
          <p:cNvSpPr txBox="1"/>
          <p:nvPr/>
        </p:nvSpPr>
        <p:spPr>
          <a:xfrm>
            <a:off x="1133252" y="832964"/>
            <a:ext cx="5604898" cy="1446550"/>
          </a:xfrm>
          <a:prstGeom prst="rect">
            <a:avLst/>
          </a:prstGeom>
          <a:noFill/>
        </p:spPr>
        <p:txBody>
          <a:bodyPr wrap="square" rtlCol="0">
            <a:spAutoFit/>
          </a:bodyPr>
          <a:lstStyle/>
          <a:p>
            <a:r>
              <a:rPr lang="fr-FR" sz="3600" b="1" dirty="0">
                <a:latin typeface="SignPainter-HouseScript" panose="02000006070000020004" pitchFamily="2" charset="0"/>
              </a:rPr>
              <a:t>73 joueurs pour 5 équipes de 14</a:t>
            </a:r>
          </a:p>
          <a:p>
            <a:r>
              <a:rPr lang="fr-FR" sz="3600" b="1" dirty="0">
                <a:latin typeface="SignPainter-HouseScript" panose="02000006070000020004" pitchFamily="2" charset="0"/>
              </a:rPr>
              <a:t>PILE - POIL</a:t>
            </a:r>
            <a:endParaRPr lang="fr-FR" sz="3600" dirty="0">
              <a:latin typeface="SignPainter-HouseScript" panose="02000006070000020004" pitchFamily="2" charset="0"/>
            </a:endParaRPr>
          </a:p>
          <a:p>
            <a:pPr algn="ctr"/>
            <a:endParaRPr lang="fr-FR" sz="1600" dirty="0">
              <a:latin typeface="SignPainter-HouseScript" panose="02000006070000020004" pitchFamily="2" charset="0"/>
            </a:endParaRPr>
          </a:p>
        </p:txBody>
      </p:sp>
      <p:sp>
        <p:nvSpPr>
          <p:cNvPr id="35" name="Flèche vers la droite 34">
            <a:extLst>
              <a:ext uri="{FF2B5EF4-FFF2-40B4-BE49-F238E27FC236}">
                <a16:creationId xmlns:a16="http://schemas.microsoft.com/office/drawing/2014/main" id="{80575960-6630-E6AD-BE48-33890B90BDD5}"/>
              </a:ext>
            </a:extLst>
          </p:cNvPr>
          <p:cNvSpPr/>
          <p:nvPr/>
        </p:nvSpPr>
        <p:spPr>
          <a:xfrm>
            <a:off x="4447911" y="1357727"/>
            <a:ext cx="1447411" cy="522576"/>
          </a:xfrm>
          <a:prstGeom prst="rightArrow">
            <a:avLst/>
          </a:prstGeom>
          <a:solidFill>
            <a:schemeClr val="tx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n w="0"/>
              <a:solidFill>
                <a:sysClr val="windowText" lastClr="000000"/>
              </a:solidFill>
              <a:effectLst>
                <a:outerShdw blurRad="38100" dist="19050" dir="2700000" algn="tl" rotWithShape="0">
                  <a:schemeClr val="dk1">
                    <a:alpha val="40000"/>
                  </a:schemeClr>
                </a:outerShdw>
              </a:effectLst>
            </a:endParaRPr>
          </a:p>
        </p:txBody>
      </p:sp>
      <p:pic>
        <p:nvPicPr>
          <p:cNvPr id="37" name="Picture 2" descr="Blessure - Icônes gens gratuites">
            <a:extLst>
              <a:ext uri="{FF2B5EF4-FFF2-40B4-BE49-F238E27FC236}">
                <a16:creationId xmlns:a16="http://schemas.microsoft.com/office/drawing/2014/main" id="{32D201F8-D053-68D5-2915-065B85F0F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086" y="126215"/>
            <a:ext cx="926660" cy="926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lade - Icônes utilisateur gratuites">
            <a:extLst>
              <a:ext uri="{FF2B5EF4-FFF2-40B4-BE49-F238E27FC236}">
                <a16:creationId xmlns:a16="http://schemas.microsoft.com/office/drawing/2014/main" id="{FA3046AC-100E-4E32-7290-CC97DFDF5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0520" y="170111"/>
            <a:ext cx="930436" cy="9304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cances d'été - Icônes vacances gratuites">
            <a:extLst>
              <a:ext uri="{FF2B5EF4-FFF2-40B4-BE49-F238E27FC236}">
                <a16:creationId xmlns:a16="http://schemas.microsoft.com/office/drawing/2014/main" id="{9F09F053-33D6-C7C4-5EA5-491C48EDEA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6346" y="123170"/>
            <a:ext cx="884516" cy="8845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7" name="Tableau 58">
            <a:extLst>
              <a:ext uri="{FF2B5EF4-FFF2-40B4-BE49-F238E27FC236}">
                <a16:creationId xmlns:a16="http://schemas.microsoft.com/office/drawing/2014/main" id="{A6F1F452-2498-18E4-1EC6-8DE0EB8F4FD5}"/>
              </a:ext>
            </a:extLst>
          </p:cNvPr>
          <p:cNvGraphicFramePr>
            <a:graphicFrameLocks noGrp="1"/>
          </p:cNvGraphicFramePr>
          <p:nvPr>
            <p:extLst>
              <p:ext uri="{D42A27DB-BD31-4B8C-83A1-F6EECF244321}">
                <p14:modId xmlns:p14="http://schemas.microsoft.com/office/powerpoint/2010/main" val="239218119"/>
              </p:ext>
            </p:extLst>
          </p:nvPr>
        </p:nvGraphicFramePr>
        <p:xfrm>
          <a:off x="6537652" y="1471440"/>
          <a:ext cx="4302610" cy="375575"/>
        </p:xfrm>
        <a:graphic>
          <a:graphicData uri="http://schemas.openxmlformats.org/drawingml/2006/table">
            <a:tbl>
              <a:tblPr firstRow="1" bandRow="1">
                <a:tableStyleId>{5C22544A-7EE6-4342-B048-85BDC9FD1C3A}</a:tableStyleId>
              </a:tblPr>
              <a:tblGrid>
                <a:gridCol w="860522">
                  <a:extLst>
                    <a:ext uri="{9D8B030D-6E8A-4147-A177-3AD203B41FA5}">
                      <a16:colId xmlns:a16="http://schemas.microsoft.com/office/drawing/2014/main" val="1913937110"/>
                    </a:ext>
                  </a:extLst>
                </a:gridCol>
                <a:gridCol w="860522">
                  <a:extLst>
                    <a:ext uri="{9D8B030D-6E8A-4147-A177-3AD203B41FA5}">
                      <a16:colId xmlns:a16="http://schemas.microsoft.com/office/drawing/2014/main" val="645332419"/>
                    </a:ext>
                  </a:extLst>
                </a:gridCol>
                <a:gridCol w="860522">
                  <a:extLst>
                    <a:ext uri="{9D8B030D-6E8A-4147-A177-3AD203B41FA5}">
                      <a16:colId xmlns:a16="http://schemas.microsoft.com/office/drawing/2014/main" val="987940376"/>
                    </a:ext>
                  </a:extLst>
                </a:gridCol>
                <a:gridCol w="860522">
                  <a:extLst>
                    <a:ext uri="{9D8B030D-6E8A-4147-A177-3AD203B41FA5}">
                      <a16:colId xmlns:a16="http://schemas.microsoft.com/office/drawing/2014/main" val="2254568669"/>
                    </a:ext>
                  </a:extLst>
                </a:gridCol>
                <a:gridCol w="860522">
                  <a:extLst>
                    <a:ext uri="{9D8B030D-6E8A-4147-A177-3AD203B41FA5}">
                      <a16:colId xmlns:a16="http://schemas.microsoft.com/office/drawing/2014/main" val="2948450496"/>
                    </a:ext>
                  </a:extLst>
                </a:gridCol>
              </a:tblGrid>
              <a:tr h="375575">
                <a:tc>
                  <a:txBody>
                    <a:bodyPr/>
                    <a:lstStyle/>
                    <a:p>
                      <a:pPr algn="ctr"/>
                      <a:r>
                        <a:rPr lang="fr-FR" dirty="0">
                          <a:latin typeface="SignPainter-HouseScript" panose="02000006070000020004" pitchFamily="2" charset="0"/>
                        </a:rPr>
                        <a:t>U18 R1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SignPainter-HouseScript" panose="02000006070000020004" pitchFamily="2" charset="0"/>
                        </a:rPr>
                        <a:t>U17 R2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SignPainter-HouseScript" panose="02000006070000020004" pitchFamily="2" charset="0"/>
                        </a:rPr>
                        <a:t>U16 D1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SignPainter-HouseScript" panose="02000006070000020004" pitchFamily="2" charset="0"/>
                        </a:rPr>
                        <a:t>U18 D2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SignPainter-HouseScript" panose="02000006070000020004" pitchFamily="2" charset="0"/>
                        </a:rPr>
                        <a:t>U18 D4</a:t>
                      </a:r>
                    </a:p>
                  </a:txBody>
                  <a:tcPr/>
                </a:tc>
                <a:extLst>
                  <a:ext uri="{0D108BD9-81ED-4DB2-BD59-A6C34878D82A}">
                    <a16:rowId xmlns:a16="http://schemas.microsoft.com/office/drawing/2014/main" val="3888879109"/>
                  </a:ext>
                </a:extLst>
              </a:tr>
            </a:tbl>
          </a:graphicData>
        </a:graphic>
      </p:graphicFrame>
      <p:sp>
        <p:nvSpPr>
          <p:cNvPr id="61" name="Rectangle 60">
            <a:extLst>
              <a:ext uri="{FF2B5EF4-FFF2-40B4-BE49-F238E27FC236}">
                <a16:creationId xmlns:a16="http://schemas.microsoft.com/office/drawing/2014/main" id="{4601D4A2-6AB6-F489-3725-67AE74CE0012}"/>
              </a:ext>
            </a:extLst>
          </p:cNvPr>
          <p:cNvSpPr/>
          <p:nvPr/>
        </p:nvSpPr>
        <p:spPr>
          <a:xfrm>
            <a:off x="6537653" y="1455175"/>
            <a:ext cx="1713644" cy="388747"/>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A438CA52-8089-6302-AD84-752E8D8307E4}"/>
              </a:ext>
            </a:extLst>
          </p:cNvPr>
          <p:cNvSpPr txBox="1"/>
          <p:nvPr/>
        </p:nvSpPr>
        <p:spPr>
          <a:xfrm>
            <a:off x="6024214" y="1904068"/>
            <a:ext cx="5218127" cy="707886"/>
          </a:xfrm>
          <a:prstGeom prst="rect">
            <a:avLst/>
          </a:prstGeom>
          <a:noFill/>
        </p:spPr>
        <p:txBody>
          <a:bodyPr wrap="square" rtlCol="0">
            <a:spAutoFit/>
          </a:bodyPr>
          <a:lstStyle/>
          <a:p>
            <a:r>
              <a:rPr lang="fr-FR" sz="2000" b="1" dirty="0">
                <a:solidFill>
                  <a:srgbClr val="92D050"/>
                </a:solidFill>
                <a:latin typeface="SignPainter-HouseScript" panose="02000006070000020004" pitchFamily="2" charset="0"/>
              </a:rPr>
              <a:t>Faire partir nos équipes A à 14 joueurs*</a:t>
            </a:r>
          </a:p>
          <a:p>
            <a:r>
              <a:rPr lang="fr-FR" sz="2000" b="1" dirty="0">
                <a:solidFill>
                  <a:srgbClr val="92D050"/>
                </a:solidFill>
                <a:latin typeface="SignPainter-HouseScript" panose="02000006070000020004" pitchFamily="2" charset="0"/>
              </a:rPr>
              <a:t>* Exception pour éviter le forfait de l’une de nos équipes B</a:t>
            </a:r>
            <a:endParaRPr lang="fr-FR" sz="2000" dirty="0">
              <a:solidFill>
                <a:srgbClr val="92D050"/>
              </a:solidFill>
              <a:latin typeface="SignPainter-HouseScript" panose="02000006070000020004" pitchFamily="2" charset="0"/>
            </a:endParaRPr>
          </a:p>
        </p:txBody>
      </p:sp>
      <p:sp>
        <p:nvSpPr>
          <p:cNvPr id="66" name="Rectangle 65">
            <a:extLst>
              <a:ext uri="{FF2B5EF4-FFF2-40B4-BE49-F238E27FC236}">
                <a16:creationId xmlns:a16="http://schemas.microsoft.com/office/drawing/2014/main" id="{9608ADED-E318-0809-2146-0AF79BEAC3C2}"/>
              </a:ext>
            </a:extLst>
          </p:cNvPr>
          <p:cNvSpPr/>
          <p:nvPr/>
        </p:nvSpPr>
        <p:spPr>
          <a:xfrm>
            <a:off x="8270864" y="1457247"/>
            <a:ext cx="2569398" cy="38874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a:extLst>
              <a:ext uri="{FF2B5EF4-FFF2-40B4-BE49-F238E27FC236}">
                <a16:creationId xmlns:a16="http://schemas.microsoft.com/office/drawing/2014/main" id="{D42384A4-AC25-6013-BA44-9296A55A12FA}"/>
              </a:ext>
            </a:extLst>
          </p:cNvPr>
          <p:cNvSpPr txBox="1"/>
          <p:nvPr/>
        </p:nvSpPr>
        <p:spPr>
          <a:xfrm>
            <a:off x="5994756" y="2520438"/>
            <a:ext cx="5218127" cy="707886"/>
          </a:xfrm>
          <a:prstGeom prst="rect">
            <a:avLst/>
          </a:prstGeom>
          <a:noFill/>
        </p:spPr>
        <p:txBody>
          <a:bodyPr wrap="square" rtlCol="0">
            <a:spAutoFit/>
          </a:bodyPr>
          <a:lstStyle/>
          <a:p>
            <a:r>
              <a:rPr lang="fr-FR" sz="2000" b="1" dirty="0">
                <a:solidFill>
                  <a:srgbClr val="FFC000"/>
                </a:solidFill>
                <a:latin typeface="SignPainter-HouseScript" panose="02000006070000020004" pitchFamily="2" charset="0"/>
              </a:rPr>
              <a:t>Equilibrer nos effectifs sur ces 2 équipes*</a:t>
            </a:r>
          </a:p>
          <a:p>
            <a:r>
              <a:rPr lang="fr-FR" sz="2000" b="1" dirty="0">
                <a:solidFill>
                  <a:srgbClr val="FFC000"/>
                </a:solidFill>
                <a:latin typeface="SignPainter-HouseScript" panose="02000006070000020004" pitchFamily="2" charset="0"/>
              </a:rPr>
              <a:t>* Possible de partir à 12 joueurs</a:t>
            </a:r>
          </a:p>
        </p:txBody>
      </p:sp>
      <p:pic>
        <p:nvPicPr>
          <p:cNvPr id="76" name="Picture 2" descr="La FDE62 en vidéo - fde62">
            <a:extLst>
              <a:ext uri="{FF2B5EF4-FFF2-40B4-BE49-F238E27FC236}">
                <a16:creationId xmlns:a16="http://schemas.microsoft.com/office/drawing/2014/main" id="{ACA56A40-CA43-51F0-10BF-AE5181D73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4247" y="2889165"/>
            <a:ext cx="1255651" cy="1367147"/>
          </a:xfrm>
          <a:prstGeom prst="rect">
            <a:avLst/>
          </a:prstGeom>
          <a:noFill/>
          <a:extLst>
            <a:ext uri="{909E8E84-426E-40DD-AFC4-6F175D3DCCD1}">
              <a14:hiddenFill xmlns:a14="http://schemas.microsoft.com/office/drawing/2010/main">
                <a:solidFill>
                  <a:srgbClr val="FFFFFF"/>
                </a:solidFill>
              </a14:hiddenFill>
            </a:ext>
          </a:extLst>
        </p:spPr>
      </p:pic>
      <p:sp>
        <p:nvSpPr>
          <p:cNvPr id="77" name="ZoneTexte 76">
            <a:extLst>
              <a:ext uri="{FF2B5EF4-FFF2-40B4-BE49-F238E27FC236}">
                <a16:creationId xmlns:a16="http://schemas.microsoft.com/office/drawing/2014/main" id="{E203F46E-C0B0-BE33-1BC4-D6C55BF9BABA}"/>
              </a:ext>
            </a:extLst>
          </p:cNvPr>
          <p:cNvSpPr txBox="1"/>
          <p:nvPr/>
        </p:nvSpPr>
        <p:spPr>
          <a:xfrm>
            <a:off x="8708107" y="3311567"/>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U18</a:t>
            </a:r>
            <a:endParaRPr lang="fr-FR" sz="4400" dirty="0">
              <a:latin typeface="SignPainter-HouseScript" panose="02000006070000020004" pitchFamily="2" charset="0"/>
            </a:endParaRPr>
          </a:p>
        </p:txBody>
      </p:sp>
      <p:sp>
        <p:nvSpPr>
          <p:cNvPr id="69" name="Ellipse 68">
            <a:extLst>
              <a:ext uri="{FF2B5EF4-FFF2-40B4-BE49-F238E27FC236}">
                <a16:creationId xmlns:a16="http://schemas.microsoft.com/office/drawing/2014/main" id="{95283BAB-70C0-F23A-C891-0A0F98FE47B4}"/>
              </a:ext>
            </a:extLst>
          </p:cNvPr>
          <p:cNvSpPr/>
          <p:nvPr/>
        </p:nvSpPr>
        <p:spPr>
          <a:xfrm>
            <a:off x="9131181" y="4022751"/>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ZoneTexte 77">
            <a:extLst>
              <a:ext uri="{FF2B5EF4-FFF2-40B4-BE49-F238E27FC236}">
                <a16:creationId xmlns:a16="http://schemas.microsoft.com/office/drawing/2014/main" id="{2B915F28-7118-2B0B-B70A-22461BDBB92C}"/>
              </a:ext>
            </a:extLst>
          </p:cNvPr>
          <p:cNvSpPr txBox="1"/>
          <p:nvPr/>
        </p:nvSpPr>
        <p:spPr>
          <a:xfrm>
            <a:off x="8706063" y="4161644"/>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U18A</a:t>
            </a:r>
            <a:endParaRPr lang="fr-FR" sz="3200" dirty="0">
              <a:latin typeface="SignPainter-HouseScript" panose="02000006070000020004" pitchFamily="2" charset="0"/>
            </a:endParaRPr>
          </a:p>
        </p:txBody>
      </p:sp>
      <p:sp>
        <p:nvSpPr>
          <p:cNvPr id="80" name="Ellipse 79">
            <a:extLst>
              <a:ext uri="{FF2B5EF4-FFF2-40B4-BE49-F238E27FC236}">
                <a16:creationId xmlns:a16="http://schemas.microsoft.com/office/drawing/2014/main" id="{2ACA4A4F-4771-F1F8-7BE5-C65EFE50AFFD}"/>
              </a:ext>
            </a:extLst>
          </p:cNvPr>
          <p:cNvSpPr/>
          <p:nvPr/>
        </p:nvSpPr>
        <p:spPr>
          <a:xfrm>
            <a:off x="9138437" y="4863440"/>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5761140E-9BDD-FB5F-C0D0-EF813EB21B3E}"/>
              </a:ext>
            </a:extLst>
          </p:cNvPr>
          <p:cNvSpPr txBox="1"/>
          <p:nvPr/>
        </p:nvSpPr>
        <p:spPr>
          <a:xfrm>
            <a:off x="8706062" y="5002098"/>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U18B</a:t>
            </a:r>
            <a:endParaRPr lang="fr-FR" sz="3200" dirty="0">
              <a:latin typeface="SignPainter-HouseScript" panose="02000006070000020004" pitchFamily="2" charset="0"/>
            </a:endParaRPr>
          </a:p>
        </p:txBody>
      </p:sp>
      <p:sp>
        <p:nvSpPr>
          <p:cNvPr id="85" name="Ellipse 84">
            <a:extLst>
              <a:ext uri="{FF2B5EF4-FFF2-40B4-BE49-F238E27FC236}">
                <a16:creationId xmlns:a16="http://schemas.microsoft.com/office/drawing/2014/main" id="{DCCC694D-2BEF-4EB5-38AA-551539B32A61}"/>
              </a:ext>
            </a:extLst>
          </p:cNvPr>
          <p:cNvSpPr/>
          <p:nvPr/>
        </p:nvSpPr>
        <p:spPr>
          <a:xfrm>
            <a:off x="9149195" y="5694989"/>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ZoneTexte 88">
            <a:extLst>
              <a:ext uri="{FF2B5EF4-FFF2-40B4-BE49-F238E27FC236}">
                <a16:creationId xmlns:a16="http://schemas.microsoft.com/office/drawing/2014/main" id="{4A27FC1A-8E7C-5BCD-2258-6821180633D2}"/>
              </a:ext>
            </a:extLst>
          </p:cNvPr>
          <p:cNvSpPr txBox="1"/>
          <p:nvPr/>
        </p:nvSpPr>
        <p:spPr>
          <a:xfrm>
            <a:off x="8724077" y="5833882"/>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U18C</a:t>
            </a:r>
            <a:endParaRPr lang="fr-FR" sz="3200" dirty="0">
              <a:latin typeface="SignPainter-HouseScript" panose="02000006070000020004" pitchFamily="2" charset="0"/>
            </a:endParaRPr>
          </a:p>
        </p:txBody>
      </p:sp>
      <p:sp>
        <p:nvSpPr>
          <p:cNvPr id="90" name="Flèche courbée vers la droite 89">
            <a:extLst>
              <a:ext uri="{FF2B5EF4-FFF2-40B4-BE49-F238E27FC236}">
                <a16:creationId xmlns:a16="http://schemas.microsoft.com/office/drawing/2014/main" id="{1503516B-57BD-8DD2-4130-B71DEA241888}"/>
              </a:ext>
            </a:extLst>
          </p:cNvPr>
          <p:cNvSpPr/>
          <p:nvPr/>
        </p:nvSpPr>
        <p:spPr>
          <a:xfrm>
            <a:off x="8836922" y="4451519"/>
            <a:ext cx="278313" cy="8365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1" name="Flèche courbée vers la droite 90">
            <a:extLst>
              <a:ext uri="{FF2B5EF4-FFF2-40B4-BE49-F238E27FC236}">
                <a16:creationId xmlns:a16="http://schemas.microsoft.com/office/drawing/2014/main" id="{332B2E30-78C1-559E-B74D-1F8857CFBE99}"/>
              </a:ext>
            </a:extLst>
          </p:cNvPr>
          <p:cNvSpPr/>
          <p:nvPr/>
        </p:nvSpPr>
        <p:spPr>
          <a:xfrm>
            <a:off x="8835091" y="5296231"/>
            <a:ext cx="278313" cy="8365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92" name="Picture 2" descr="La FDE62 en vidéo - fde62">
            <a:extLst>
              <a:ext uri="{FF2B5EF4-FFF2-40B4-BE49-F238E27FC236}">
                <a16:creationId xmlns:a16="http://schemas.microsoft.com/office/drawing/2014/main" id="{B61C2F14-FD1A-EA1F-E1A5-2155FD94B8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6308" y="2861593"/>
            <a:ext cx="1255651" cy="1367147"/>
          </a:xfrm>
          <a:prstGeom prst="rect">
            <a:avLst/>
          </a:prstGeom>
          <a:noFill/>
          <a:extLst>
            <a:ext uri="{909E8E84-426E-40DD-AFC4-6F175D3DCCD1}">
              <a14:hiddenFill xmlns:a14="http://schemas.microsoft.com/office/drawing/2010/main">
                <a:solidFill>
                  <a:srgbClr val="FFFFFF"/>
                </a:solidFill>
              </a14:hiddenFill>
            </a:ext>
          </a:extLst>
        </p:spPr>
      </p:pic>
      <p:sp>
        <p:nvSpPr>
          <p:cNvPr id="93" name="ZoneTexte 92">
            <a:extLst>
              <a:ext uri="{FF2B5EF4-FFF2-40B4-BE49-F238E27FC236}">
                <a16:creationId xmlns:a16="http://schemas.microsoft.com/office/drawing/2014/main" id="{9435D082-499C-4098-1975-1F2EAAA3B0F2}"/>
              </a:ext>
            </a:extLst>
          </p:cNvPr>
          <p:cNvSpPr txBox="1"/>
          <p:nvPr/>
        </p:nvSpPr>
        <p:spPr>
          <a:xfrm>
            <a:off x="5220039" y="3298337"/>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U17</a:t>
            </a:r>
            <a:endParaRPr lang="fr-FR" sz="4400" dirty="0">
              <a:latin typeface="SignPainter-HouseScript" panose="02000006070000020004" pitchFamily="2" charset="0"/>
            </a:endParaRPr>
          </a:p>
        </p:txBody>
      </p:sp>
      <p:sp>
        <p:nvSpPr>
          <p:cNvPr id="94" name="Ellipse 93">
            <a:extLst>
              <a:ext uri="{FF2B5EF4-FFF2-40B4-BE49-F238E27FC236}">
                <a16:creationId xmlns:a16="http://schemas.microsoft.com/office/drawing/2014/main" id="{5FB26246-08B7-B31B-68DC-AA5DB7194B3E}"/>
              </a:ext>
            </a:extLst>
          </p:cNvPr>
          <p:cNvSpPr/>
          <p:nvPr/>
        </p:nvSpPr>
        <p:spPr>
          <a:xfrm>
            <a:off x="5643113" y="4009521"/>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ZoneTexte 94">
            <a:extLst>
              <a:ext uri="{FF2B5EF4-FFF2-40B4-BE49-F238E27FC236}">
                <a16:creationId xmlns:a16="http://schemas.microsoft.com/office/drawing/2014/main" id="{C1EB0A27-D285-A873-97ED-92A7BD9B8BE3}"/>
              </a:ext>
            </a:extLst>
          </p:cNvPr>
          <p:cNvSpPr txBox="1"/>
          <p:nvPr/>
        </p:nvSpPr>
        <p:spPr>
          <a:xfrm>
            <a:off x="5217995" y="4148414"/>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U17</a:t>
            </a:r>
            <a:endParaRPr lang="fr-FR" sz="3200" dirty="0">
              <a:latin typeface="SignPainter-HouseScript" panose="02000006070000020004" pitchFamily="2" charset="0"/>
            </a:endParaRPr>
          </a:p>
        </p:txBody>
      </p:sp>
      <p:sp>
        <p:nvSpPr>
          <p:cNvPr id="96" name="Ellipse 95">
            <a:extLst>
              <a:ext uri="{FF2B5EF4-FFF2-40B4-BE49-F238E27FC236}">
                <a16:creationId xmlns:a16="http://schemas.microsoft.com/office/drawing/2014/main" id="{14499B24-DDA4-A8CF-0D11-2CE45879D455}"/>
              </a:ext>
            </a:extLst>
          </p:cNvPr>
          <p:cNvSpPr/>
          <p:nvPr/>
        </p:nvSpPr>
        <p:spPr>
          <a:xfrm>
            <a:off x="5650369" y="4850210"/>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ZoneTexte 96">
            <a:extLst>
              <a:ext uri="{FF2B5EF4-FFF2-40B4-BE49-F238E27FC236}">
                <a16:creationId xmlns:a16="http://schemas.microsoft.com/office/drawing/2014/main" id="{E5F85940-F9AF-6310-8813-6DDD5A40E9AA}"/>
              </a:ext>
            </a:extLst>
          </p:cNvPr>
          <p:cNvSpPr txBox="1"/>
          <p:nvPr/>
        </p:nvSpPr>
        <p:spPr>
          <a:xfrm>
            <a:off x="5225251" y="4989103"/>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U18B</a:t>
            </a:r>
            <a:endParaRPr lang="fr-FR" sz="3200" dirty="0">
              <a:latin typeface="SignPainter-HouseScript" panose="02000006070000020004" pitchFamily="2" charset="0"/>
            </a:endParaRPr>
          </a:p>
        </p:txBody>
      </p:sp>
      <p:sp>
        <p:nvSpPr>
          <p:cNvPr id="98" name="Ellipse 97">
            <a:extLst>
              <a:ext uri="{FF2B5EF4-FFF2-40B4-BE49-F238E27FC236}">
                <a16:creationId xmlns:a16="http://schemas.microsoft.com/office/drawing/2014/main" id="{6003E596-3682-E77B-A5B8-7423BC380D22}"/>
              </a:ext>
            </a:extLst>
          </p:cNvPr>
          <p:cNvSpPr/>
          <p:nvPr/>
        </p:nvSpPr>
        <p:spPr>
          <a:xfrm>
            <a:off x="5661127" y="5681759"/>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ZoneTexte 98">
            <a:extLst>
              <a:ext uri="{FF2B5EF4-FFF2-40B4-BE49-F238E27FC236}">
                <a16:creationId xmlns:a16="http://schemas.microsoft.com/office/drawing/2014/main" id="{22257627-97FC-64DC-52B5-37042F12E547}"/>
              </a:ext>
            </a:extLst>
          </p:cNvPr>
          <p:cNvSpPr txBox="1"/>
          <p:nvPr/>
        </p:nvSpPr>
        <p:spPr>
          <a:xfrm>
            <a:off x="5236009" y="5820652"/>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U18C</a:t>
            </a:r>
            <a:endParaRPr lang="fr-FR" sz="3200" dirty="0">
              <a:latin typeface="SignPainter-HouseScript" panose="02000006070000020004" pitchFamily="2" charset="0"/>
            </a:endParaRPr>
          </a:p>
        </p:txBody>
      </p:sp>
      <p:sp>
        <p:nvSpPr>
          <p:cNvPr id="110" name="Flèche courbée vers la droite 109">
            <a:extLst>
              <a:ext uri="{FF2B5EF4-FFF2-40B4-BE49-F238E27FC236}">
                <a16:creationId xmlns:a16="http://schemas.microsoft.com/office/drawing/2014/main" id="{B94AF689-39B5-C881-5900-CA2AF22996F2}"/>
              </a:ext>
            </a:extLst>
          </p:cNvPr>
          <p:cNvSpPr/>
          <p:nvPr/>
        </p:nvSpPr>
        <p:spPr>
          <a:xfrm>
            <a:off x="5348854" y="4438289"/>
            <a:ext cx="278313" cy="8365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1" name="Flèche courbée vers la droite 110">
            <a:extLst>
              <a:ext uri="{FF2B5EF4-FFF2-40B4-BE49-F238E27FC236}">
                <a16:creationId xmlns:a16="http://schemas.microsoft.com/office/drawing/2014/main" id="{EDBF5D2A-F173-4DFC-3302-29B0EAB65B75}"/>
              </a:ext>
            </a:extLst>
          </p:cNvPr>
          <p:cNvSpPr/>
          <p:nvPr/>
        </p:nvSpPr>
        <p:spPr>
          <a:xfrm>
            <a:off x="5347023" y="5283001"/>
            <a:ext cx="278313" cy="8365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2" name="Picture 2" descr="La FDE62 en vidéo - fde62">
            <a:extLst>
              <a:ext uri="{FF2B5EF4-FFF2-40B4-BE49-F238E27FC236}">
                <a16:creationId xmlns:a16="http://schemas.microsoft.com/office/drawing/2014/main" id="{4651D13B-1747-1643-3EB7-3975F8671B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614" y="2863696"/>
            <a:ext cx="1255651" cy="1367147"/>
          </a:xfrm>
          <a:prstGeom prst="rect">
            <a:avLst/>
          </a:prstGeom>
          <a:noFill/>
          <a:extLst>
            <a:ext uri="{909E8E84-426E-40DD-AFC4-6F175D3DCCD1}">
              <a14:hiddenFill xmlns:a14="http://schemas.microsoft.com/office/drawing/2010/main">
                <a:solidFill>
                  <a:srgbClr val="FFFFFF"/>
                </a:solidFill>
              </a14:hiddenFill>
            </a:ext>
          </a:extLst>
        </p:spPr>
      </p:pic>
      <p:sp>
        <p:nvSpPr>
          <p:cNvPr id="113" name="ZoneTexte 112">
            <a:extLst>
              <a:ext uri="{FF2B5EF4-FFF2-40B4-BE49-F238E27FC236}">
                <a16:creationId xmlns:a16="http://schemas.microsoft.com/office/drawing/2014/main" id="{5C3E816F-0F4F-0ACF-9F7F-3F9FCDFE792B}"/>
              </a:ext>
            </a:extLst>
          </p:cNvPr>
          <p:cNvSpPr txBox="1"/>
          <p:nvPr/>
        </p:nvSpPr>
        <p:spPr>
          <a:xfrm>
            <a:off x="1795345" y="3300440"/>
            <a:ext cx="1549433" cy="769441"/>
          </a:xfrm>
          <a:prstGeom prst="rect">
            <a:avLst/>
          </a:prstGeom>
          <a:noFill/>
        </p:spPr>
        <p:txBody>
          <a:bodyPr wrap="square" rtlCol="0">
            <a:spAutoFit/>
          </a:bodyPr>
          <a:lstStyle/>
          <a:p>
            <a:pPr algn="ctr"/>
            <a:r>
              <a:rPr lang="fr-FR" sz="4400" b="1" dirty="0">
                <a:latin typeface="SignPainter-HouseScript" panose="02000006070000020004" pitchFamily="2" charset="0"/>
              </a:rPr>
              <a:t>U16</a:t>
            </a:r>
            <a:endParaRPr lang="fr-FR" sz="4400" dirty="0">
              <a:latin typeface="SignPainter-HouseScript" panose="02000006070000020004" pitchFamily="2" charset="0"/>
            </a:endParaRPr>
          </a:p>
        </p:txBody>
      </p:sp>
      <p:sp>
        <p:nvSpPr>
          <p:cNvPr id="114" name="Ellipse 113">
            <a:extLst>
              <a:ext uri="{FF2B5EF4-FFF2-40B4-BE49-F238E27FC236}">
                <a16:creationId xmlns:a16="http://schemas.microsoft.com/office/drawing/2014/main" id="{E8803280-8C6C-E759-440C-3EE63A1194D7}"/>
              </a:ext>
            </a:extLst>
          </p:cNvPr>
          <p:cNvSpPr/>
          <p:nvPr/>
        </p:nvSpPr>
        <p:spPr>
          <a:xfrm>
            <a:off x="2218419" y="4011624"/>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ZoneTexte 114">
            <a:extLst>
              <a:ext uri="{FF2B5EF4-FFF2-40B4-BE49-F238E27FC236}">
                <a16:creationId xmlns:a16="http://schemas.microsoft.com/office/drawing/2014/main" id="{972658EC-A71E-A1AF-BD57-3BF1D0C339F5}"/>
              </a:ext>
            </a:extLst>
          </p:cNvPr>
          <p:cNvSpPr txBox="1"/>
          <p:nvPr/>
        </p:nvSpPr>
        <p:spPr>
          <a:xfrm>
            <a:off x="1785088" y="4143619"/>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U16A</a:t>
            </a:r>
            <a:endParaRPr lang="fr-FR" sz="3200" dirty="0">
              <a:latin typeface="SignPainter-HouseScript" panose="02000006070000020004" pitchFamily="2" charset="0"/>
            </a:endParaRPr>
          </a:p>
        </p:txBody>
      </p:sp>
      <p:sp>
        <p:nvSpPr>
          <p:cNvPr id="116" name="Ellipse 115">
            <a:extLst>
              <a:ext uri="{FF2B5EF4-FFF2-40B4-BE49-F238E27FC236}">
                <a16:creationId xmlns:a16="http://schemas.microsoft.com/office/drawing/2014/main" id="{C7741052-33ED-F263-1A1D-85C0164E1E4E}"/>
              </a:ext>
            </a:extLst>
          </p:cNvPr>
          <p:cNvSpPr/>
          <p:nvPr/>
        </p:nvSpPr>
        <p:spPr>
          <a:xfrm>
            <a:off x="2225675" y="4852313"/>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ZoneTexte 116">
            <a:extLst>
              <a:ext uri="{FF2B5EF4-FFF2-40B4-BE49-F238E27FC236}">
                <a16:creationId xmlns:a16="http://schemas.microsoft.com/office/drawing/2014/main" id="{84D7CD7F-AC73-56F7-EDE2-2267DCA4E859}"/>
              </a:ext>
            </a:extLst>
          </p:cNvPr>
          <p:cNvSpPr txBox="1"/>
          <p:nvPr/>
        </p:nvSpPr>
        <p:spPr>
          <a:xfrm>
            <a:off x="1802598" y="4992854"/>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U18B</a:t>
            </a:r>
            <a:endParaRPr lang="fr-FR" sz="3200" dirty="0">
              <a:latin typeface="SignPainter-HouseScript" panose="02000006070000020004" pitchFamily="2" charset="0"/>
            </a:endParaRPr>
          </a:p>
        </p:txBody>
      </p:sp>
      <p:sp>
        <p:nvSpPr>
          <p:cNvPr id="118" name="Ellipse 117">
            <a:extLst>
              <a:ext uri="{FF2B5EF4-FFF2-40B4-BE49-F238E27FC236}">
                <a16:creationId xmlns:a16="http://schemas.microsoft.com/office/drawing/2014/main" id="{688BB82D-5A50-DF37-6E63-613CB18DF28D}"/>
              </a:ext>
            </a:extLst>
          </p:cNvPr>
          <p:cNvSpPr/>
          <p:nvPr/>
        </p:nvSpPr>
        <p:spPr>
          <a:xfrm>
            <a:off x="2236433" y="5683862"/>
            <a:ext cx="703283" cy="7563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ZoneTexte 118">
            <a:extLst>
              <a:ext uri="{FF2B5EF4-FFF2-40B4-BE49-F238E27FC236}">
                <a16:creationId xmlns:a16="http://schemas.microsoft.com/office/drawing/2014/main" id="{E6C1B7FC-7ED1-FCB5-2D07-B619D039AD22}"/>
              </a:ext>
            </a:extLst>
          </p:cNvPr>
          <p:cNvSpPr txBox="1"/>
          <p:nvPr/>
        </p:nvSpPr>
        <p:spPr>
          <a:xfrm>
            <a:off x="1802599" y="5802560"/>
            <a:ext cx="1549433" cy="584775"/>
          </a:xfrm>
          <a:prstGeom prst="rect">
            <a:avLst/>
          </a:prstGeom>
          <a:noFill/>
        </p:spPr>
        <p:txBody>
          <a:bodyPr wrap="square" rtlCol="0">
            <a:spAutoFit/>
          </a:bodyPr>
          <a:lstStyle/>
          <a:p>
            <a:pPr algn="ctr"/>
            <a:r>
              <a:rPr lang="fr-FR" sz="3200" b="1" dirty="0">
                <a:latin typeface="SignPainter-HouseScript" panose="02000006070000020004" pitchFamily="2" charset="0"/>
              </a:rPr>
              <a:t>U18C</a:t>
            </a:r>
            <a:endParaRPr lang="fr-FR" sz="3200" dirty="0">
              <a:latin typeface="SignPainter-HouseScript" panose="02000006070000020004" pitchFamily="2" charset="0"/>
            </a:endParaRPr>
          </a:p>
        </p:txBody>
      </p:sp>
      <p:sp>
        <p:nvSpPr>
          <p:cNvPr id="120" name="Flèche courbée vers la droite 119">
            <a:extLst>
              <a:ext uri="{FF2B5EF4-FFF2-40B4-BE49-F238E27FC236}">
                <a16:creationId xmlns:a16="http://schemas.microsoft.com/office/drawing/2014/main" id="{10D713BB-7C66-CF22-D350-4C4837682D25}"/>
              </a:ext>
            </a:extLst>
          </p:cNvPr>
          <p:cNvSpPr/>
          <p:nvPr/>
        </p:nvSpPr>
        <p:spPr>
          <a:xfrm>
            <a:off x="1924160" y="4440392"/>
            <a:ext cx="278313" cy="8365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1" name="Flèche courbée vers la droite 120">
            <a:extLst>
              <a:ext uri="{FF2B5EF4-FFF2-40B4-BE49-F238E27FC236}">
                <a16:creationId xmlns:a16="http://schemas.microsoft.com/office/drawing/2014/main" id="{CDDFB658-23FC-534A-437B-F3EC58E7F548}"/>
              </a:ext>
            </a:extLst>
          </p:cNvPr>
          <p:cNvSpPr/>
          <p:nvPr/>
        </p:nvSpPr>
        <p:spPr>
          <a:xfrm>
            <a:off x="1922329" y="5285104"/>
            <a:ext cx="278313" cy="8365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1982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2827305971"/>
              </p:ext>
            </p:extLst>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860" y="4514084"/>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8106804" y="5277216"/>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7908303" y="5587914"/>
            <a:ext cx="1961022" cy="523220"/>
          </a:xfrm>
          <a:prstGeom prst="rect">
            <a:avLst/>
          </a:prstGeom>
          <a:noFill/>
        </p:spPr>
        <p:txBody>
          <a:bodyPr wrap="square" rtlCol="0">
            <a:spAutoFit/>
          </a:bodyPr>
          <a:lstStyle/>
          <a:p>
            <a:pPr algn="ctr"/>
            <a:r>
              <a:rPr lang="fr-FR" sz="1400" b="1" dirty="0"/>
              <a:t>En ligne en fin de journée</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08" y="4670334"/>
            <a:ext cx="683904" cy="683904"/>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926160" y="5316665"/>
            <a:ext cx="1704333"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916617" y="5721648"/>
            <a:ext cx="1549315" cy="307777"/>
          </a:xfrm>
          <a:prstGeom prst="rect">
            <a:avLst/>
          </a:prstGeom>
          <a:noFill/>
        </p:spPr>
        <p:txBody>
          <a:bodyPr wrap="square" rtlCol="0">
            <a:spAutoFit/>
          </a:bodyPr>
          <a:lstStyle/>
          <a:p>
            <a:pPr algn="ctr"/>
            <a:r>
              <a:rPr lang="fr-FR" sz="1400" b="1" dirty="0"/>
              <a:t>19H/20H30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42" y="2528764"/>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955470" y="2900173"/>
            <a:ext cx="1426173" cy="646331"/>
          </a:xfrm>
          <a:prstGeom prst="rect">
            <a:avLst/>
          </a:prstGeom>
          <a:noFill/>
        </p:spPr>
        <p:txBody>
          <a:bodyPr wrap="square" rtlCol="0">
            <a:spAutoFit/>
          </a:bodyPr>
          <a:lstStyle/>
          <a:p>
            <a:pPr algn="ctr"/>
            <a:r>
              <a:rPr lang="fr-FR" b="1" dirty="0">
                <a:latin typeface="Desdemona" pitchFamily="82" charset="77"/>
              </a:rPr>
              <a:t>Réponse </a:t>
            </a:r>
          </a:p>
          <a:p>
            <a:pPr algn="ctr"/>
            <a:r>
              <a:rPr lang="fr-FR" b="1" dirty="0">
                <a:latin typeface="Desdemona" pitchFamily="82" charset="77"/>
              </a:rPr>
              <a:t>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793192" y="3436775"/>
            <a:ext cx="1801854" cy="1169551"/>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Samedi après-midi</a:t>
            </a:r>
          </a:p>
          <a:p>
            <a:pPr algn="ctr"/>
            <a:r>
              <a:rPr lang="fr-FR" sz="1400" b="1" dirty="0"/>
              <a:t>Dimanche matin</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782204" y="1666614"/>
            <a:ext cx="3584546"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F954362-284E-3103-647E-1EE40F5EC0BF}"/>
              </a:ext>
            </a:extLst>
          </p:cNvPr>
          <p:cNvSpPr txBox="1"/>
          <p:nvPr/>
        </p:nvSpPr>
        <p:spPr>
          <a:xfrm>
            <a:off x="2683352" y="4215798"/>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2390122" y="4724878"/>
            <a:ext cx="2132341" cy="523220"/>
          </a:xfrm>
          <a:prstGeom prst="rect">
            <a:avLst/>
          </a:prstGeom>
          <a:noFill/>
        </p:spPr>
        <p:txBody>
          <a:bodyPr wrap="square" rtlCol="0">
            <a:spAutoFit/>
          </a:bodyPr>
          <a:lstStyle/>
          <a:p>
            <a:pPr algn="ctr"/>
            <a:r>
              <a:rPr lang="fr-FR" sz="1400" b="1" dirty="0"/>
              <a:t>Joueurs : 19H/20H30</a:t>
            </a:r>
          </a:p>
          <a:p>
            <a:pPr algn="ctr"/>
            <a:r>
              <a:rPr lang="fr-FR" sz="1400" b="1" dirty="0"/>
              <a:t>Gardiens : 19H/20H</a:t>
            </a:r>
            <a:endParaRPr lang="fr-FR" sz="1400" dirty="0"/>
          </a:p>
        </p:txBody>
      </p:sp>
      <p:pic>
        <p:nvPicPr>
          <p:cNvPr id="17" name="Picture 12" descr="Icône Football dans le style iOS Filled">
            <a:extLst>
              <a:ext uri="{FF2B5EF4-FFF2-40B4-BE49-F238E27FC236}">
                <a16:creationId xmlns:a16="http://schemas.microsoft.com/office/drawing/2014/main" id="{C3E88741-31D6-0659-854D-F8B0F43E7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64" y="333194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CD0042DD-A7BA-947F-DE41-8A893B997A4E}"/>
              </a:ext>
            </a:extLst>
          </p:cNvPr>
          <p:cNvSpPr txBox="1"/>
          <p:nvPr/>
        </p:nvSpPr>
        <p:spPr>
          <a:xfrm>
            <a:off x="1194345" y="5553947"/>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37" name="ZoneTexte 36">
            <a:extLst>
              <a:ext uri="{FF2B5EF4-FFF2-40B4-BE49-F238E27FC236}">
                <a16:creationId xmlns:a16="http://schemas.microsoft.com/office/drawing/2014/main" id="{592F3F9E-5EFA-F4CC-663A-69070CFBBEE5}"/>
              </a:ext>
            </a:extLst>
          </p:cNvPr>
          <p:cNvSpPr txBox="1"/>
          <p:nvPr/>
        </p:nvSpPr>
        <p:spPr>
          <a:xfrm>
            <a:off x="3054195" y="4504334"/>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
        <p:nvSpPr>
          <p:cNvPr id="38" name="ZoneTexte 37">
            <a:extLst>
              <a:ext uri="{FF2B5EF4-FFF2-40B4-BE49-F238E27FC236}">
                <a16:creationId xmlns:a16="http://schemas.microsoft.com/office/drawing/2014/main" id="{6E9ABE6E-0047-D5A8-F23F-946E0E386BC2}"/>
              </a:ext>
            </a:extLst>
          </p:cNvPr>
          <p:cNvSpPr txBox="1"/>
          <p:nvPr/>
        </p:nvSpPr>
        <p:spPr>
          <a:xfrm>
            <a:off x="4479501" y="3449924"/>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9" name="ZoneTexte 38">
            <a:extLst>
              <a:ext uri="{FF2B5EF4-FFF2-40B4-BE49-F238E27FC236}">
                <a16:creationId xmlns:a16="http://schemas.microsoft.com/office/drawing/2014/main" id="{9E3A3293-4BEA-43CB-028D-E2F963E9321C}"/>
              </a:ext>
            </a:extLst>
          </p:cNvPr>
          <p:cNvSpPr txBox="1"/>
          <p:nvPr/>
        </p:nvSpPr>
        <p:spPr>
          <a:xfrm>
            <a:off x="4236929" y="3959004"/>
            <a:ext cx="2132341" cy="307777"/>
          </a:xfrm>
          <a:prstGeom prst="rect">
            <a:avLst/>
          </a:prstGeom>
          <a:noFill/>
        </p:spPr>
        <p:txBody>
          <a:bodyPr wrap="square" rtlCol="0">
            <a:spAutoFit/>
          </a:bodyPr>
          <a:lstStyle/>
          <a:p>
            <a:pPr algn="ctr"/>
            <a:r>
              <a:rPr lang="fr-FR" sz="1400" b="1" dirty="0"/>
              <a:t>17H30/19H</a:t>
            </a:r>
          </a:p>
        </p:txBody>
      </p:sp>
      <p:pic>
        <p:nvPicPr>
          <p:cNvPr id="40" name="Picture 12" descr="Icône Football dans le style iOS Filled">
            <a:extLst>
              <a:ext uri="{FF2B5EF4-FFF2-40B4-BE49-F238E27FC236}">
                <a16:creationId xmlns:a16="http://schemas.microsoft.com/office/drawing/2014/main" id="{7ABA9C7D-3CBD-5C54-A9CB-E28250C9E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513" y="256607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3BB04BCB-DF2A-0337-15FF-4EE6A7D651A6}"/>
              </a:ext>
            </a:extLst>
          </p:cNvPr>
          <p:cNvSpPr txBox="1"/>
          <p:nvPr/>
        </p:nvSpPr>
        <p:spPr>
          <a:xfrm>
            <a:off x="4786026" y="3751212"/>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47" name="ZoneTexte 46">
            <a:extLst>
              <a:ext uri="{FF2B5EF4-FFF2-40B4-BE49-F238E27FC236}">
                <a16:creationId xmlns:a16="http://schemas.microsoft.com/office/drawing/2014/main" id="{08A59988-41C9-EDFB-02EE-5EF7FA240D51}"/>
              </a:ext>
            </a:extLst>
          </p:cNvPr>
          <p:cNvSpPr txBox="1"/>
          <p:nvPr/>
        </p:nvSpPr>
        <p:spPr>
          <a:xfrm>
            <a:off x="4497840" y="5262026"/>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8" name="ZoneTexte 47">
            <a:extLst>
              <a:ext uri="{FF2B5EF4-FFF2-40B4-BE49-F238E27FC236}">
                <a16:creationId xmlns:a16="http://schemas.microsoft.com/office/drawing/2014/main" id="{D7C8AA26-A347-F698-F543-363ABB2BAF44}"/>
              </a:ext>
            </a:extLst>
          </p:cNvPr>
          <p:cNvSpPr txBox="1"/>
          <p:nvPr/>
        </p:nvSpPr>
        <p:spPr>
          <a:xfrm>
            <a:off x="4255268" y="5771106"/>
            <a:ext cx="2132341" cy="307777"/>
          </a:xfrm>
          <a:prstGeom prst="rect">
            <a:avLst/>
          </a:prstGeom>
          <a:noFill/>
        </p:spPr>
        <p:txBody>
          <a:bodyPr wrap="square" rtlCol="0">
            <a:spAutoFit/>
          </a:bodyPr>
          <a:lstStyle/>
          <a:p>
            <a:pPr algn="ctr"/>
            <a:r>
              <a:rPr lang="fr-FR" sz="1400" b="1" dirty="0"/>
              <a:t>19H/20H30</a:t>
            </a:r>
          </a:p>
        </p:txBody>
      </p:sp>
      <p:pic>
        <p:nvPicPr>
          <p:cNvPr id="49" name="Picture 12" descr="Icône Football dans le style iOS Filled">
            <a:extLst>
              <a:ext uri="{FF2B5EF4-FFF2-40B4-BE49-F238E27FC236}">
                <a16:creationId xmlns:a16="http://schemas.microsoft.com/office/drawing/2014/main" id="{00579657-EF2F-CC6A-236F-49B61A5B4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852" y="43781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F61F0740-FA64-587E-1A98-BA6DC7B01174}"/>
              </a:ext>
            </a:extLst>
          </p:cNvPr>
          <p:cNvSpPr txBox="1"/>
          <p:nvPr/>
        </p:nvSpPr>
        <p:spPr>
          <a:xfrm>
            <a:off x="4492074" y="5563089"/>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2" name="ZoneTexte 51">
            <a:extLst>
              <a:ext uri="{FF2B5EF4-FFF2-40B4-BE49-F238E27FC236}">
                <a16:creationId xmlns:a16="http://schemas.microsoft.com/office/drawing/2014/main" id="{C8970F49-9D72-AC00-EF6F-2BC688CF1BCC}"/>
              </a:ext>
            </a:extLst>
          </p:cNvPr>
          <p:cNvSpPr txBox="1"/>
          <p:nvPr/>
        </p:nvSpPr>
        <p:spPr>
          <a:xfrm>
            <a:off x="6282150" y="4210789"/>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3" name="ZoneTexte 52">
            <a:extLst>
              <a:ext uri="{FF2B5EF4-FFF2-40B4-BE49-F238E27FC236}">
                <a16:creationId xmlns:a16="http://schemas.microsoft.com/office/drawing/2014/main" id="{AFD54670-ADE4-8873-854C-2C4CB3C8CFC1}"/>
              </a:ext>
            </a:extLst>
          </p:cNvPr>
          <p:cNvSpPr txBox="1"/>
          <p:nvPr/>
        </p:nvSpPr>
        <p:spPr>
          <a:xfrm>
            <a:off x="6039578" y="4719869"/>
            <a:ext cx="2132341" cy="307777"/>
          </a:xfrm>
          <a:prstGeom prst="rect">
            <a:avLst/>
          </a:prstGeom>
          <a:noFill/>
        </p:spPr>
        <p:txBody>
          <a:bodyPr wrap="square" rtlCol="0">
            <a:spAutoFit/>
          </a:bodyPr>
          <a:lstStyle/>
          <a:p>
            <a:pPr algn="ctr"/>
            <a:r>
              <a:rPr lang="fr-FR" sz="1400" b="1" dirty="0"/>
              <a:t>20H/21H30</a:t>
            </a:r>
          </a:p>
        </p:txBody>
      </p:sp>
      <p:pic>
        <p:nvPicPr>
          <p:cNvPr id="54" name="Picture 12" descr="Icône Football dans le style iOS Filled">
            <a:extLst>
              <a:ext uri="{FF2B5EF4-FFF2-40B4-BE49-F238E27FC236}">
                <a16:creationId xmlns:a16="http://schemas.microsoft.com/office/drawing/2014/main" id="{8F8CDC63-AAA7-AF2D-9F64-B925DF7A5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62" y="3326935"/>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2ABB5A4B-60B5-47CC-F1FA-95DDE633D1AA}"/>
              </a:ext>
            </a:extLst>
          </p:cNvPr>
          <p:cNvSpPr txBox="1"/>
          <p:nvPr/>
        </p:nvSpPr>
        <p:spPr>
          <a:xfrm>
            <a:off x="6276384" y="4511852"/>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6" name="ZoneTexte 55">
            <a:extLst>
              <a:ext uri="{FF2B5EF4-FFF2-40B4-BE49-F238E27FC236}">
                <a16:creationId xmlns:a16="http://schemas.microsoft.com/office/drawing/2014/main" id="{A99930A8-235F-FE02-D913-1F0A65EBD25B}"/>
              </a:ext>
            </a:extLst>
          </p:cNvPr>
          <p:cNvSpPr txBox="1"/>
          <p:nvPr/>
        </p:nvSpPr>
        <p:spPr>
          <a:xfrm>
            <a:off x="8054932" y="3452587"/>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7" name="ZoneTexte 56">
            <a:extLst>
              <a:ext uri="{FF2B5EF4-FFF2-40B4-BE49-F238E27FC236}">
                <a16:creationId xmlns:a16="http://schemas.microsoft.com/office/drawing/2014/main" id="{E230B28D-6AB2-14A8-909E-69F3ABF156F7}"/>
              </a:ext>
            </a:extLst>
          </p:cNvPr>
          <p:cNvSpPr txBox="1"/>
          <p:nvPr/>
        </p:nvSpPr>
        <p:spPr>
          <a:xfrm>
            <a:off x="7761702" y="3961667"/>
            <a:ext cx="2132341" cy="307777"/>
          </a:xfrm>
          <a:prstGeom prst="rect">
            <a:avLst/>
          </a:prstGeom>
          <a:noFill/>
        </p:spPr>
        <p:txBody>
          <a:bodyPr wrap="square" rtlCol="0">
            <a:spAutoFit/>
          </a:bodyPr>
          <a:lstStyle/>
          <a:p>
            <a:pPr algn="ctr"/>
            <a:r>
              <a:rPr lang="fr-FR" sz="1400" b="1" dirty="0"/>
              <a:t>18H45/20H</a:t>
            </a:r>
          </a:p>
        </p:txBody>
      </p:sp>
      <p:pic>
        <p:nvPicPr>
          <p:cNvPr id="58" name="Picture 12" descr="Icône Football dans le style iOS Filled">
            <a:extLst>
              <a:ext uri="{FF2B5EF4-FFF2-40B4-BE49-F238E27FC236}">
                <a16:creationId xmlns:a16="http://schemas.microsoft.com/office/drawing/2014/main" id="{8E1E50CC-4D0E-54AB-3B2D-843FBC5E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44" y="2568733"/>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71943BF3-2245-469B-0931-49FD5AC06D89}"/>
              </a:ext>
            </a:extLst>
          </p:cNvPr>
          <p:cNvSpPr txBox="1"/>
          <p:nvPr/>
        </p:nvSpPr>
        <p:spPr>
          <a:xfrm>
            <a:off x="8425775" y="3741123"/>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Tree>
    <p:extLst>
      <p:ext uri="{BB962C8B-B14F-4D97-AF65-F5344CB8AC3E}">
        <p14:creationId xmlns:p14="http://schemas.microsoft.com/office/powerpoint/2010/main" val="36515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646877088"/>
              </p:ext>
            </p:extLst>
          </p:nvPr>
        </p:nvGraphicFramePr>
        <p:xfrm>
          <a:off x="0" y="-22585"/>
          <a:ext cx="12191970" cy="6637770"/>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4045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97316">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99" y="1412761"/>
            <a:ext cx="4127378" cy="1117832"/>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4513677" y="1364198"/>
            <a:ext cx="789602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3681798" y="1631590"/>
            <a:ext cx="7475987" cy="307777"/>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7170" name="Picture 2" descr="Obligation d'utiliser un logiciel de caisse certifié">
            <a:extLst>
              <a:ext uri="{FF2B5EF4-FFF2-40B4-BE49-F238E27FC236}">
                <a16:creationId xmlns:a16="http://schemas.microsoft.com/office/drawing/2014/main" id="{73E82B08-F59A-650B-AE10-E5593BEFE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3132" y="1092445"/>
            <a:ext cx="1509338" cy="150933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DBA5B44-8CD9-FD61-A88D-BFC94216AC82}"/>
              </a:ext>
            </a:extLst>
          </p:cNvPr>
          <p:cNvSpPr txBox="1"/>
          <p:nvPr/>
        </p:nvSpPr>
        <p:spPr>
          <a:xfrm>
            <a:off x="4513677" y="1858406"/>
            <a:ext cx="7896022" cy="1631216"/>
          </a:xfrm>
          <a:prstGeom prst="rect">
            <a:avLst/>
          </a:prstGeom>
          <a:noFill/>
        </p:spPr>
        <p:txBody>
          <a:bodyPr wrap="square" rtlCol="0">
            <a:spAutoFit/>
          </a:bodyPr>
          <a:lstStyle/>
          <a:p>
            <a:pPr marL="285750" indent="-285750">
              <a:buFontTx/>
              <a:buChar char="-"/>
            </a:pPr>
            <a:r>
              <a:rPr lang="fr-FR" sz="2000" b="1" dirty="0">
                <a:solidFill>
                  <a:srgbClr val="0086C2"/>
                </a:solidFill>
              </a:rPr>
              <a:t>Réponse avant le MERCREDI SOIR</a:t>
            </a:r>
          </a:p>
          <a:p>
            <a:pPr marL="285750" indent="-285750">
              <a:buFontTx/>
              <a:buChar char="-"/>
            </a:pPr>
            <a:r>
              <a:rPr lang="fr-FR" sz="2000" b="1" dirty="0">
                <a:solidFill>
                  <a:srgbClr val="0086C2"/>
                </a:solidFill>
              </a:rPr>
              <a:t>ACTIVER les notifications</a:t>
            </a:r>
          </a:p>
          <a:p>
            <a:pPr marL="285750" indent="-285750">
              <a:buFontTx/>
              <a:buChar char="-"/>
            </a:pPr>
            <a:r>
              <a:rPr lang="fr-FR" sz="2000" b="1" dirty="0">
                <a:solidFill>
                  <a:srgbClr val="0086C2"/>
                </a:solidFill>
              </a:rPr>
              <a:t>La messagerie doit rester un lieu pour échanger entre parents et éducateurs, utile pour transmettre des informations. Vous pouvez échanger entre parents mais en messagerie privée !</a:t>
            </a:r>
          </a:p>
        </p:txBody>
      </p:sp>
      <p:sp>
        <p:nvSpPr>
          <p:cNvPr id="3" name="ZoneTexte 2">
            <a:extLst>
              <a:ext uri="{FF2B5EF4-FFF2-40B4-BE49-F238E27FC236}">
                <a16:creationId xmlns:a16="http://schemas.microsoft.com/office/drawing/2014/main" id="{71A66A5C-ADA2-5F60-F7E8-6CE1A3FA705E}"/>
              </a:ext>
            </a:extLst>
          </p:cNvPr>
          <p:cNvSpPr txBox="1"/>
          <p:nvPr/>
        </p:nvSpPr>
        <p:spPr>
          <a:xfrm>
            <a:off x="1135169" y="2797985"/>
            <a:ext cx="3354917" cy="400110"/>
          </a:xfrm>
          <a:prstGeom prst="rect">
            <a:avLst/>
          </a:prstGeom>
          <a:noFill/>
        </p:spPr>
        <p:txBody>
          <a:bodyPr wrap="square" rtlCol="0">
            <a:spAutoFit/>
          </a:bodyPr>
          <a:lstStyle/>
          <a:p>
            <a:r>
              <a:rPr lang="fr-FR" sz="2000" b="1" dirty="0">
                <a:solidFill>
                  <a:srgbClr val="FF0000"/>
                </a:solidFill>
              </a:rPr>
              <a:t>Nous serons modérateurs !</a:t>
            </a:r>
          </a:p>
        </p:txBody>
      </p:sp>
      <p:pic>
        <p:nvPicPr>
          <p:cNvPr id="7188" name="Picture 2" descr="Sticker symbole douche - TenStickers">
            <a:extLst>
              <a:ext uri="{FF2B5EF4-FFF2-40B4-BE49-F238E27FC236}">
                <a16:creationId xmlns:a16="http://schemas.microsoft.com/office/drawing/2014/main" id="{680E92D0-9DFF-2212-C7EC-AEB3F2D2AC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1669" y="3351884"/>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7189" name="ZoneTexte 7188">
            <a:extLst>
              <a:ext uri="{FF2B5EF4-FFF2-40B4-BE49-F238E27FC236}">
                <a16:creationId xmlns:a16="http://schemas.microsoft.com/office/drawing/2014/main" id="{EBB579F7-D5FA-D67D-ADEC-807000650797}"/>
              </a:ext>
            </a:extLst>
          </p:cNvPr>
          <p:cNvSpPr txBox="1"/>
          <p:nvPr/>
        </p:nvSpPr>
        <p:spPr>
          <a:xfrm>
            <a:off x="8991735" y="4394371"/>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pic>
        <p:nvPicPr>
          <p:cNvPr id="7190" name="Picture 12" descr="Icône Football dans le style iOS Filled">
            <a:extLst>
              <a:ext uri="{FF2B5EF4-FFF2-40B4-BE49-F238E27FC236}">
                <a16:creationId xmlns:a16="http://schemas.microsoft.com/office/drawing/2014/main" id="{8B15B55E-0F16-FF31-AD73-47FC6F57F9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277" y="368110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7191" name="ZoneTexte 7190">
            <a:extLst>
              <a:ext uri="{FF2B5EF4-FFF2-40B4-BE49-F238E27FC236}">
                <a16:creationId xmlns:a16="http://schemas.microsoft.com/office/drawing/2014/main" id="{919EABA9-C5D9-D98C-D024-A394DCECE42C}"/>
              </a:ext>
            </a:extLst>
          </p:cNvPr>
          <p:cNvSpPr txBox="1"/>
          <p:nvPr/>
        </p:nvSpPr>
        <p:spPr>
          <a:xfrm>
            <a:off x="2387793" y="4028801"/>
            <a:ext cx="3029369" cy="307777"/>
          </a:xfrm>
          <a:prstGeom prst="rect">
            <a:avLst/>
          </a:prstGeom>
          <a:noFill/>
        </p:spPr>
        <p:txBody>
          <a:bodyPr wrap="square" rtlCol="0">
            <a:spAutoFit/>
          </a:bodyPr>
          <a:lstStyle/>
          <a:p>
            <a:r>
              <a:rPr lang="fr-FR" sz="1400" b="1" dirty="0"/>
              <a:t>- Séance du Lundi 19H00/20H30 </a:t>
            </a:r>
          </a:p>
        </p:txBody>
      </p:sp>
      <p:sp>
        <p:nvSpPr>
          <p:cNvPr id="7192" name="ZoneTexte 7191">
            <a:extLst>
              <a:ext uri="{FF2B5EF4-FFF2-40B4-BE49-F238E27FC236}">
                <a16:creationId xmlns:a16="http://schemas.microsoft.com/office/drawing/2014/main" id="{0AB14D62-8E73-A1BF-4EF5-D11576905402}"/>
              </a:ext>
            </a:extLst>
          </p:cNvPr>
          <p:cNvSpPr txBox="1"/>
          <p:nvPr/>
        </p:nvSpPr>
        <p:spPr>
          <a:xfrm>
            <a:off x="1298534" y="4030587"/>
            <a:ext cx="3029369" cy="307777"/>
          </a:xfrm>
          <a:prstGeom prst="rect">
            <a:avLst/>
          </a:prstGeom>
          <a:noFill/>
        </p:spPr>
        <p:txBody>
          <a:bodyPr wrap="square" rtlCol="0">
            <a:spAutoFit/>
          </a:bodyPr>
          <a:lstStyle/>
          <a:p>
            <a:r>
              <a:rPr lang="fr-FR" sz="1400" b="1" dirty="0">
                <a:latin typeface="Desdemona" pitchFamily="82" charset="77"/>
              </a:rPr>
              <a:t>Sous-groupe</a:t>
            </a:r>
            <a:endParaRPr lang="fr-FR" sz="1400" dirty="0">
              <a:latin typeface="Desdemona" pitchFamily="82" charset="77"/>
            </a:endParaRPr>
          </a:p>
        </p:txBody>
      </p:sp>
      <p:pic>
        <p:nvPicPr>
          <p:cNvPr id="7193" name="Image 7192">
            <a:extLst>
              <a:ext uri="{FF2B5EF4-FFF2-40B4-BE49-F238E27FC236}">
                <a16:creationId xmlns:a16="http://schemas.microsoft.com/office/drawing/2014/main" id="{55E21042-0364-1120-F576-7691FCA9A1A7}"/>
              </a:ext>
            </a:extLst>
          </p:cNvPr>
          <p:cNvPicPr>
            <a:picLocks noChangeAspect="1"/>
          </p:cNvPicPr>
          <p:nvPr/>
        </p:nvPicPr>
        <p:blipFill>
          <a:blip r:embed="rId7"/>
          <a:stretch>
            <a:fillRect/>
          </a:stretch>
        </p:blipFill>
        <p:spPr>
          <a:xfrm>
            <a:off x="4988640" y="3756395"/>
            <a:ext cx="765831" cy="739604"/>
          </a:xfrm>
          <a:prstGeom prst="rect">
            <a:avLst/>
          </a:prstGeom>
        </p:spPr>
      </p:pic>
      <p:pic>
        <p:nvPicPr>
          <p:cNvPr id="7194" name="Image 7193">
            <a:extLst>
              <a:ext uri="{FF2B5EF4-FFF2-40B4-BE49-F238E27FC236}">
                <a16:creationId xmlns:a16="http://schemas.microsoft.com/office/drawing/2014/main" id="{E65B5908-946D-0772-C4B0-87DDB6F73990}"/>
              </a:ext>
            </a:extLst>
          </p:cNvPr>
          <p:cNvPicPr>
            <a:picLocks noChangeAspect="1"/>
          </p:cNvPicPr>
          <p:nvPr/>
        </p:nvPicPr>
        <p:blipFill>
          <a:blip r:embed="rId8"/>
          <a:stretch>
            <a:fillRect/>
          </a:stretch>
        </p:blipFill>
        <p:spPr>
          <a:xfrm>
            <a:off x="6640109" y="3694656"/>
            <a:ext cx="793637" cy="801343"/>
          </a:xfrm>
          <a:prstGeom prst="rect">
            <a:avLst/>
          </a:prstGeom>
        </p:spPr>
      </p:pic>
      <p:sp>
        <p:nvSpPr>
          <p:cNvPr id="7195" name="ZoneTexte 7194">
            <a:extLst>
              <a:ext uri="{FF2B5EF4-FFF2-40B4-BE49-F238E27FC236}">
                <a16:creationId xmlns:a16="http://schemas.microsoft.com/office/drawing/2014/main" id="{7A8C7D46-93C8-9A41-90B5-9DF916854F41}"/>
              </a:ext>
            </a:extLst>
          </p:cNvPr>
          <p:cNvSpPr txBox="1"/>
          <p:nvPr/>
        </p:nvSpPr>
        <p:spPr>
          <a:xfrm>
            <a:off x="5371555" y="3616556"/>
            <a:ext cx="3029369" cy="461665"/>
          </a:xfrm>
          <a:prstGeom prst="rect">
            <a:avLst/>
          </a:prstGeom>
          <a:noFill/>
        </p:spPr>
        <p:txBody>
          <a:bodyPr wrap="square" rtlCol="0">
            <a:spAutoFit/>
          </a:bodyPr>
          <a:lstStyle/>
          <a:p>
            <a:r>
              <a:rPr lang="fr-FR" sz="2400" b="1" dirty="0">
                <a:latin typeface="Desdemona" pitchFamily="82" charset="77"/>
              </a:rPr>
              <a:t>Spé 18A</a:t>
            </a:r>
            <a:endParaRPr lang="fr-FR" sz="2400" dirty="0">
              <a:latin typeface="Desdemona" pitchFamily="82" charset="77"/>
            </a:endParaRPr>
          </a:p>
        </p:txBody>
      </p:sp>
      <p:sp>
        <p:nvSpPr>
          <p:cNvPr id="7196" name="ZoneTexte 7195">
            <a:extLst>
              <a:ext uri="{FF2B5EF4-FFF2-40B4-BE49-F238E27FC236}">
                <a16:creationId xmlns:a16="http://schemas.microsoft.com/office/drawing/2014/main" id="{65EC572A-9F7E-7536-DFB1-157BFEDAFB7C}"/>
              </a:ext>
            </a:extLst>
          </p:cNvPr>
          <p:cNvSpPr txBox="1"/>
          <p:nvPr/>
        </p:nvSpPr>
        <p:spPr>
          <a:xfrm>
            <a:off x="7023025" y="3594613"/>
            <a:ext cx="3029369" cy="461665"/>
          </a:xfrm>
          <a:prstGeom prst="rect">
            <a:avLst/>
          </a:prstGeom>
          <a:noFill/>
        </p:spPr>
        <p:txBody>
          <a:bodyPr wrap="square" rtlCol="0">
            <a:spAutoFit/>
          </a:bodyPr>
          <a:lstStyle/>
          <a:p>
            <a:r>
              <a:rPr lang="fr-FR" sz="2400" b="1" dirty="0">
                <a:latin typeface="Desdemona" pitchFamily="82" charset="77"/>
              </a:rPr>
              <a:t>Spé 17A</a:t>
            </a:r>
            <a:endParaRPr lang="fr-FR" sz="2400" dirty="0">
              <a:latin typeface="Desdemona" pitchFamily="82" charset="77"/>
            </a:endParaRPr>
          </a:p>
        </p:txBody>
      </p:sp>
      <p:pic>
        <p:nvPicPr>
          <p:cNvPr id="7197" name="Image 7196">
            <a:extLst>
              <a:ext uri="{FF2B5EF4-FFF2-40B4-BE49-F238E27FC236}">
                <a16:creationId xmlns:a16="http://schemas.microsoft.com/office/drawing/2014/main" id="{1D427F4C-238C-44DA-DC5B-1C0419216D44}"/>
              </a:ext>
            </a:extLst>
          </p:cNvPr>
          <p:cNvPicPr>
            <a:picLocks noChangeAspect="1"/>
          </p:cNvPicPr>
          <p:nvPr/>
        </p:nvPicPr>
        <p:blipFill>
          <a:blip r:embed="rId9"/>
          <a:stretch>
            <a:fillRect/>
          </a:stretch>
        </p:blipFill>
        <p:spPr>
          <a:xfrm>
            <a:off x="1306499" y="3785782"/>
            <a:ext cx="75198" cy="827180"/>
          </a:xfrm>
          <a:prstGeom prst="rect">
            <a:avLst/>
          </a:prstGeom>
        </p:spPr>
      </p:pic>
      <p:pic>
        <p:nvPicPr>
          <p:cNvPr id="7198" name="Picture 12" descr="Icône Football dans le style iOS Filled">
            <a:extLst>
              <a:ext uri="{FF2B5EF4-FFF2-40B4-BE49-F238E27FC236}">
                <a16:creationId xmlns:a16="http://schemas.microsoft.com/office/drawing/2014/main" id="{C8FDDE7C-66D1-0074-8389-D264086ED1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32" y="4942078"/>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7199" name="ZoneTexte 7198">
            <a:extLst>
              <a:ext uri="{FF2B5EF4-FFF2-40B4-BE49-F238E27FC236}">
                <a16:creationId xmlns:a16="http://schemas.microsoft.com/office/drawing/2014/main" id="{0FBFBA56-10D2-DCFB-DD68-BB55C7550A37}"/>
              </a:ext>
            </a:extLst>
          </p:cNvPr>
          <p:cNvSpPr txBox="1"/>
          <p:nvPr/>
        </p:nvSpPr>
        <p:spPr>
          <a:xfrm>
            <a:off x="2395848" y="5289779"/>
            <a:ext cx="3029369" cy="307777"/>
          </a:xfrm>
          <a:prstGeom prst="rect">
            <a:avLst/>
          </a:prstGeom>
          <a:noFill/>
        </p:spPr>
        <p:txBody>
          <a:bodyPr wrap="square" rtlCol="0">
            <a:spAutoFit/>
          </a:bodyPr>
          <a:lstStyle/>
          <a:p>
            <a:r>
              <a:rPr lang="fr-FR" sz="1400" b="1" dirty="0"/>
              <a:t>- Séance du Mardi 19H00/20H30 </a:t>
            </a:r>
          </a:p>
        </p:txBody>
      </p:sp>
      <p:sp>
        <p:nvSpPr>
          <p:cNvPr id="7200" name="ZoneTexte 7199">
            <a:extLst>
              <a:ext uri="{FF2B5EF4-FFF2-40B4-BE49-F238E27FC236}">
                <a16:creationId xmlns:a16="http://schemas.microsoft.com/office/drawing/2014/main" id="{842B04E0-8FEE-A22A-B3AA-73A6087241ED}"/>
              </a:ext>
            </a:extLst>
          </p:cNvPr>
          <p:cNvSpPr txBox="1"/>
          <p:nvPr/>
        </p:nvSpPr>
        <p:spPr>
          <a:xfrm>
            <a:off x="1306589" y="5274202"/>
            <a:ext cx="1124678" cy="307777"/>
          </a:xfrm>
          <a:prstGeom prst="rect">
            <a:avLst/>
          </a:prstGeom>
          <a:noFill/>
        </p:spPr>
        <p:txBody>
          <a:bodyPr wrap="square" rtlCol="0">
            <a:spAutoFit/>
          </a:bodyPr>
          <a:lstStyle/>
          <a:p>
            <a:r>
              <a:rPr lang="fr-FR" sz="1400" b="1" dirty="0">
                <a:latin typeface="Desdemona" pitchFamily="82" charset="77"/>
              </a:rPr>
              <a:t>Collective</a:t>
            </a:r>
            <a:endParaRPr lang="fr-FR" sz="1400" dirty="0">
              <a:latin typeface="Desdemona" pitchFamily="82" charset="77"/>
            </a:endParaRPr>
          </a:p>
        </p:txBody>
      </p:sp>
      <p:pic>
        <p:nvPicPr>
          <p:cNvPr id="7201" name="Image 7200">
            <a:extLst>
              <a:ext uri="{FF2B5EF4-FFF2-40B4-BE49-F238E27FC236}">
                <a16:creationId xmlns:a16="http://schemas.microsoft.com/office/drawing/2014/main" id="{2DB92AA0-A344-1094-FC40-B836632CC3C6}"/>
              </a:ext>
            </a:extLst>
          </p:cNvPr>
          <p:cNvPicPr>
            <a:picLocks noChangeAspect="1"/>
          </p:cNvPicPr>
          <p:nvPr/>
        </p:nvPicPr>
        <p:blipFill>
          <a:blip r:embed="rId7"/>
          <a:stretch>
            <a:fillRect/>
          </a:stretch>
        </p:blipFill>
        <p:spPr>
          <a:xfrm>
            <a:off x="4996695" y="5017373"/>
            <a:ext cx="765831" cy="739604"/>
          </a:xfrm>
          <a:prstGeom prst="rect">
            <a:avLst/>
          </a:prstGeom>
        </p:spPr>
      </p:pic>
      <p:pic>
        <p:nvPicPr>
          <p:cNvPr id="7202" name="Image 7201">
            <a:extLst>
              <a:ext uri="{FF2B5EF4-FFF2-40B4-BE49-F238E27FC236}">
                <a16:creationId xmlns:a16="http://schemas.microsoft.com/office/drawing/2014/main" id="{59F60509-770C-D6C9-9E4F-14BA0BFF6649}"/>
              </a:ext>
            </a:extLst>
          </p:cNvPr>
          <p:cNvPicPr>
            <a:picLocks noChangeAspect="1"/>
          </p:cNvPicPr>
          <p:nvPr/>
        </p:nvPicPr>
        <p:blipFill>
          <a:blip r:embed="rId8"/>
          <a:stretch>
            <a:fillRect/>
          </a:stretch>
        </p:blipFill>
        <p:spPr>
          <a:xfrm>
            <a:off x="6648164" y="4955634"/>
            <a:ext cx="793637" cy="801343"/>
          </a:xfrm>
          <a:prstGeom prst="rect">
            <a:avLst/>
          </a:prstGeom>
        </p:spPr>
      </p:pic>
      <p:sp>
        <p:nvSpPr>
          <p:cNvPr id="7203" name="ZoneTexte 7202">
            <a:extLst>
              <a:ext uri="{FF2B5EF4-FFF2-40B4-BE49-F238E27FC236}">
                <a16:creationId xmlns:a16="http://schemas.microsoft.com/office/drawing/2014/main" id="{A9AD26F2-B9D4-58B1-EEFE-D35AE2883BF2}"/>
              </a:ext>
            </a:extLst>
          </p:cNvPr>
          <p:cNvSpPr txBox="1"/>
          <p:nvPr/>
        </p:nvSpPr>
        <p:spPr>
          <a:xfrm>
            <a:off x="5379610" y="4877534"/>
            <a:ext cx="3029369" cy="461665"/>
          </a:xfrm>
          <a:prstGeom prst="rect">
            <a:avLst/>
          </a:prstGeom>
          <a:noFill/>
        </p:spPr>
        <p:txBody>
          <a:bodyPr wrap="square" rtlCol="0">
            <a:spAutoFit/>
          </a:bodyPr>
          <a:lstStyle/>
          <a:p>
            <a:r>
              <a:rPr lang="fr-FR" sz="2400" b="1" dirty="0">
                <a:latin typeface="Desdemona" pitchFamily="82" charset="77"/>
              </a:rPr>
              <a:t>Spé 18A</a:t>
            </a:r>
            <a:endParaRPr lang="fr-FR" sz="2400" dirty="0">
              <a:latin typeface="Desdemona" pitchFamily="82" charset="77"/>
            </a:endParaRPr>
          </a:p>
        </p:txBody>
      </p:sp>
      <p:sp>
        <p:nvSpPr>
          <p:cNvPr id="7204" name="ZoneTexte 7203">
            <a:extLst>
              <a:ext uri="{FF2B5EF4-FFF2-40B4-BE49-F238E27FC236}">
                <a16:creationId xmlns:a16="http://schemas.microsoft.com/office/drawing/2014/main" id="{9DEA4C90-C05E-E119-B58F-51532E98771B}"/>
              </a:ext>
            </a:extLst>
          </p:cNvPr>
          <p:cNvSpPr txBox="1"/>
          <p:nvPr/>
        </p:nvSpPr>
        <p:spPr>
          <a:xfrm>
            <a:off x="7031080" y="4855591"/>
            <a:ext cx="3029369" cy="461665"/>
          </a:xfrm>
          <a:prstGeom prst="rect">
            <a:avLst/>
          </a:prstGeom>
          <a:noFill/>
        </p:spPr>
        <p:txBody>
          <a:bodyPr wrap="square" rtlCol="0">
            <a:spAutoFit/>
          </a:bodyPr>
          <a:lstStyle/>
          <a:p>
            <a:r>
              <a:rPr lang="fr-FR" sz="2400" b="1" dirty="0">
                <a:latin typeface="Desdemona" pitchFamily="82" charset="77"/>
              </a:rPr>
              <a:t>Spé 17A</a:t>
            </a:r>
            <a:endParaRPr lang="fr-FR" sz="2400" dirty="0">
              <a:latin typeface="Desdemona" pitchFamily="82" charset="77"/>
            </a:endParaRPr>
          </a:p>
        </p:txBody>
      </p:sp>
      <p:pic>
        <p:nvPicPr>
          <p:cNvPr id="7205" name="Image 7204">
            <a:extLst>
              <a:ext uri="{FF2B5EF4-FFF2-40B4-BE49-F238E27FC236}">
                <a16:creationId xmlns:a16="http://schemas.microsoft.com/office/drawing/2014/main" id="{834090A0-3744-4ECE-25E5-EB1D7AAF2E93}"/>
              </a:ext>
            </a:extLst>
          </p:cNvPr>
          <p:cNvPicPr>
            <a:picLocks noChangeAspect="1"/>
          </p:cNvPicPr>
          <p:nvPr/>
        </p:nvPicPr>
        <p:blipFill>
          <a:blip r:embed="rId10"/>
          <a:stretch>
            <a:fillRect/>
          </a:stretch>
        </p:blipFill>
        <p:spPr>
          <a:xfrm>
            <a:off x="8158713" y="4977073"/>
            <a:ext cx="766032" cy="744900"/>
          </a:xfrm>
          <a:prstGeom prst="rect">
            <a:avLst/>
          </a:prstGeom>
        </p:spPr>
      </p:pic>
      <p:pic>
        <p:nvPicPr>
          <p:cNvPr id="7206" name="Image 7205">
            <a:extLst>
              <a:ext uri="{FF2B5EF4-FFF2-40B4-BE49-F238E27FC236}">
                <a16:creationId xmlns:a16="http://schemas.microsoft.com/office/drawing/2014/main" id="{ECBD23FD-CD7B-2566-6ECD-0F6C5DB16344}"/>
              </a:ext>
            </a:extLst>
          </p:cNvPr>
          <p:cNvPicPr>
            <a:picLocks noChangeAspect="1"/>
          </p:cNvPicPr>
          <p:nvPr/>
        </p:nvPicPr>
        <p:blipFill>
          <a:blip r:embed="rId11"/>
          <a:stretch>
            <a:fillRect/>
          </a:stretch>
        </p:blipFill>
        <p:spPr>
          <a:xfrm>
            <a:off x="9591999" y="4981338"/>
            <a:ext cx="731385" cy="711210"/>
          </a:xfrm>
          <a:prstGeom prst="rect">
            <a:avLst/>
          </a:prstGeom>
        </p:spPr>
      </p:pic>
      <p:sp>
        <p:nvSpPr>
          <p:cNvPr id="7207" name="ZoneTexte 7206">
            <a:extLst>
              <a:ext uri="{FF2B5EF4-FFF2-40B4-BE49-F238E27FC236}">
                <a16:creationId xmlns:a16="http://schemas.microsoft.com/office/drawing/2014/main" id="{C6D36E3F-F3CE-3D97-354A-227AA27CFDE8}"/>
              </a:ext>
            </a:extLst>
          </p:cNvPr>
          <p:cNvSpPr txBox="1"/>
          <p:nvPr/>
        </p:nvSpPr>
        <p:spPr>
          <a:xfrm>
            <a:off x="8581291" y="4854059"/>
            <a:ext cx="3029369" cy="461665"/>
          </a:xfrm>
          <a:prstGeom prst="rect">
            <a:avLst/>
          </a:prstGeom>
          <a:noFill/>
        </p:spPr>
        <p:txBody>
          <a:bodyPr wrap="square" rtlCol="0">
            <a:spAutoFit/>
          </a:bodyPr>
          <a:lstStyle/>
          <a:p>
            <a:r>
              <a:rPr lang="fr-FR" sz="2400" b="1" dirty="0">
                <a:latin typeface="Desdemona" pitchFamily="82" charset="77"/>
              </a:rPr>
              <a:t>Spé 16A</a:t>
            </a:r>
            <a:endParaRPr lang="fr-FR" sz="2400" dirty="0">
              <a:latin typeface="Desdemona" pitchFamily="82" charset="77"/>
            </a:endParaRPr>
          </a:p>
        </p:txBody>
      </p:sp>
      <p:sp>
        <p:nvSpPr>
          <p:cNvPr id="7208" name="ZoneTexte 7207">
            <a:extLst>
              <a:ext uri="{FF2B5EF4-FFF2-40B4-BE49-F238E27FC236}">
                <a16:creationId xmlns:a16="http://schemas.microsoft.com/office/drawing/2014/main" id="{23D64704-91DD-AA10-52FB-E4724E35B153}"/>
              </a:ext>
            </a:extLst>
          </p:cNvPr>
          <p:cNvSpPr txBox="1"/>
          <p:nvPr/>
        </p:nvSpPr>
        <p:spPr>
          <a:xfrm>
            <a:off x="9957691" y="4809753"/>
            <a:ext cx="3029369" cy="461665"/>
          </a:xfrm>
          <a:prstGeom prst="rect">
            <a:avLst/>
          </a:prstGeom>
          <a:noFill/>
        </p:spPr>
        <p:txBody>
          <a:bodyPr wrap="square" rtlCol="0">
            <a:spAutoFit/>
          </a:bodyPr>
          <a:lstStyle/>
          <a:p>
            <a:r>
              <a:rPr lang="fr-FR" sz="2400" b="1" dirty="0">
                <a:latin typeface="Desdemona" pitchFamily="82" charset="77"/>
              </a:rPr>
              <a:t>Spé 18</a:t>
            </a:r>
            <a:endParaRPr lang="fr-FR" sz="2400" dirty="0">
              <a:latin typeface="Desdemona" pitchFamily="82" charset="77"/>
            </a:endParaRPr>
          </a:p>
        </p:txBody>
      </p:sp>
      <p:sp>
        <p:nvSpPr>
          <p:cNvPr id="7209" name="ZoneTexte 7208">
            <a:extLst>
              <a:ext uri="{FF2B5EF4-FFF2-40B4-BE49-F238E27FC236}">
                <a16:creationId xmlns:a16="http://schemas.microsoft.com/office/drawing/2014/main" id="{B7F95C23-5ECB-61CA-33E1-D8F156E7EB61}"/>
              </a:ext>
            </a:extLst>
          </p:cNvPr>
          <p:cNvSpPr txBox="1"/>
          <p:nvPr/>
        </p:nvSpPr>
        <p:spPr>
          <a:xfrm>
            <a:off x="1318902" y="5522521"/>
            <a:ext cx="1124678" cy="307777"/>
          </a:xfrm>
          <a:prstGeom prst="rect">
            <a:avLst/>
          </a:prstGeom>
          <a:noFill/>
        </p:spPr>
        <p:txBody>
          <a:bodyPr wrap="square" rtlCol="0">
            <a:spAutoFit/>
          </a:bodyPr>
          <a:lstStyle/>
          <a:p>
            <a:r>
              <a:rPr lang="fr-FR" sz="1400" b="1" dirty="0">
                <a:latin typeface="Desdemona" pitchFamily="82" charset="77"/>
              </a:rPr>
              <a:t>Spé Gardien</a:t>
            </a:r>
            <a:endParaRPr lang="fr-FR" sz="1400" dirty="0">
              <a:latin typeface="Desdemona" pitchFamily="82" charset="77"/>
            </a:endParaRPr>
          </a:p>
        </p:txBody>
      </p:sp>
      <p:sp>
        <p:nvSpPr>
          <p:cNvPr id="7210" name="ZoneTexte 7209">
            <a:extLst>
              <a:ext uri="{FF2B5EF4-FFF2-40B4-BE49-F238E27FC236}">
                <a16:creationId xmlns:a16="http://schemas.microsoft.com/office/drawing/2014/main" id="{F9F2E710-41DE-F41B-AF44-3493F9EFE969}"/>
              </a:ext>
            </a:extLst>
          </p:cNvPr>
          <p:cNvSpPr txBox="1"/>
          <p:nvPr/>
        </p:nvSpPr>
        <p:spPr>
          <a:xfrm>
            <a:off x="2395848" y="5505554"/>
            <a:ext cx="3029369" cy="307777"/>
          </a:xfrm>
          <a:prstGeom prst="rect">
            <a:avLst/>
          </a:prstGeom>
          <a:noFill/>
        </p:spPr>
        <p:txBody>
          <a:bodyPr wrap="square" rtlCol="0">
            <a:spAutoFit/>
          </a:bodyPr>
          <a:lstStyle/>
          <a:p>
            <a:r>
              <a:rPr lang="fr-FR" sz="1400" b="1" dirty="0"/>
              <a:t>- Spé GB du Mardi 19H/20H </a:t>
            </a:r>
          </a:p>
        </p:txBody>
      </p:sp>
      <p:pic>
        <p:nvPicPr>
          <p:cNvPr id="7211" name="Image 7210">
            <a:extLst>
              <a:ext uri="{FF2B5EF4-FFF2-40B4-BE49-F238E27FC236}">
                <a16:creationId xmlns:a16="http://schemas.microsoft.com/office/drawing/2014/main" id="{C73E3320-4D9A-D6E1-BDD8-0F25751A1847}"/>
              </a:ext>
            </a:extLst>
          </p:cNvPr>
          <p:cNvPicPr>
            <a:picLocks noChangeAspect="1"/>
          </p:cNvPicPr>
          <p:nvPr/>
        </p:nvPicPr>
        <p:blipFill>
          <a:blip r:embed="rId9"/>
          <a:stretch>
            <a:fillRect/>
          </a:stretch>
        </p:blipFill>
        <p:spPr>
          <a:xfrm>
            <a:off x="1311573" y="5078429"/>
            <a:ext cx="75198" cy="827180"/>
          </a:xfrm>
          <a:prstGeom prst="rect">
            <a:avLst/>
          </a:prstGeom>
        </p:spPr>
      </p:pic>
    </p:spTree>
    <p:extLst>
      <p:ext uri="{BB962C8B-B14F-4D97-AF65-F5344CB8AC3E}">
        <p14:creationId xmlns:p14="http://schemas.microsoft.com/office/powerpoint/2010/main" val="23935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7"/>
          <a:ext cx="10727532" cy="4407054"/>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757189">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3649865">
                <a:tc>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860" y="4514084"/>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8106804" y="5277216"/>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7908303" y="5587914"/>
            <a:ext cx="1961022" cy="523220"/>
          </a:xfrm>
          <a:prstGeom prst="rect">
            <a:avLst/>
          </a:prstGeom>
          <a:noFill/>
        </p:spPr>
        <p:txBody>
          <a:bodyPr wrap="square" rtlCol="0">
            <a:spAutoFit/>
          </a:bodyPr>
          <a:lstStyle/>
          <a:p>
            <a:pPr algn="ctr"/>
            <a:r>
              <a:rPr lang="fr-FR" sz="1400" b="1" dirty="0"/>
              <a:t>En ligne en fin de journée</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08" y="4670334"/>
            <a:ext cx="683904" cy="683904"/>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926160" y="5316665"/>
            <a:ext cx="1704333"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916617" y="5721648"/>
            <a:ext cx="1549315" cy="307777"/>
          </a:xfrm>
          <a:prstGeom prst="rect">
            <a:avLst/>
          </a:prstGeom>
          <a:noFill/>
        </p:spPr>
        <p:txBody>
          <a:bodyPr wrap="square" rtlCol="0">
            <a:spAutoFit/>
          </a:bodyPr>
          <a:lstStyle/>
          <a:p>
            <a:pPr algn="ctr"/>
            <a:r>
              <a:rPr lang="fr-FR" sz="1400" b="1" dirty="0"/>
              <a:t>19H/20H30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42" y="2528764"/>
            <a:ext cx="1371357" cy="37140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955470" y="2900173"/>
            <a:ext cx="1426173" cy="646331"/>
          </a:xfrm>
          <a:prstGeom prst="rect">
            <a:avLst/>
          </a:prstGeom>
          <a:noFill/>
        </p:spPr>
        <p:txBody>
          <a:bodyPr wrap="square" rtlCol="0">
            <a:spAutoFit/>
          </a:bodyPr>
          <a:lstStyle/>
          <a:p>
            <a:pPr algn="ctr"/>
            <a:r>
              <a:rPr lang="fr-FR" b="1" dirty="0">
                <a:latin typeface="Desdemona" pitchFamily="82" charset="77"/>
              </a:rPr>
              <a:t>Réponse </a:t>
            </a:r>
          </a:p>
          <a:p>
            <a:pPr algn="ctr"/>
            <a:r>
              <a:rPr lang="fr-FR" b="1" dirty="0">
                <a:latin typeface="Desdemona" pitchFamily="82" charset="77"/>
              </a:rPr>
              <a:t>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793192" y="3436775"/>
            <a:ext cx="1801854" cy="1169551"/>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393" y="311947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10032016" y="4064969"/>
            <a:ext cx="1961022" cy="369332"/>
          </a:xfrm>
          <a:prstGeom prst="rect">
            <a:avLst/>
          </a:prstGeom>
          <a:noFill/>
        </p:spPr>
        <p:txBody>
          <a:bodyPr wrap="square" rtlCol="0">
            <a:spAutoFit/>
          </a:bodyPr>
          <a:lstStyle/>
          <a:p>
            <a:r>
              <a:rPr lang="fr-FR" b="1" dirty="0">
                <a:latin typeface="Desdemona" pitchFamily="82" charset="77"/>
              </a:rPr>
              <a:t>RENCONTRE</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698456" y="4405038"/>
            <a:ext cx="1961022" cy="523220"/>
          </a:xfrm>
          <a:prstGeom prst="rect">
            <a:avLst/>
          </a:prstGeom>
          <a:noFill/>
        </p:spPr>
        <p:txBody>
          <a:bodyPr wrap="square" rtlCol="0">
            <a:spAutoFit/>
          </a:bodyPr>
          <a:lstStyle/>
          <a:p>
            <a:pPr algn="ctr"/>
            <a:r>
              <a:rPr lang="fr-FR" sz="1400" b="1" dirty="0"/>
              <a:t>Samedi après-midi</a:t>
            </a:r>
          </a:p>
          <a:p>
            <a:pPr algn="ctr"/>
            <a:r>
              <a:rPr lang="fr-FR" sz="1400" b="1" dirty="0"/>
              <a:t>Dimanche matin</a:t>
            </a:r>
            <a:endParaRPr lang="fr-FR" sz="1400" dirty="0"/>
          </a:p>
        </p:txBody>
      </p:sp>
      <p:sp>
        <p:nvSpPr>
          <p:cNvPr id="50" name="Rectangle 49">
            <a:extLst>
              <a:ext uri="{FF2B5EF4-FFF2-40B4-BE49-F238E27FC236}">
                <a16:creationId xmlns:a16="http://schemas.microsoft.com/office/drawing/2014/main" id="{18F5FCAC-EBF5-2316-8CE1-84B5A0FAD32C}"/>
              </a:ext>
            </a:extLst>
          </p:cNvPr>
          <p:cNvSpPr/>
          <p:nvPr/>
        </p:nvSpPr>
        <p:spPr>
          <a:xfrm>
            <a:off x="4390758" y="1678490"/>
            <a:ext cx="3584546" cy="44070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F954362-284E-3103-647E-1EE40F5EC0BF}"/>
              </a:ext>
            </a:extLst>
          </p:cNvPr>
          <p:cNvSpPr txBox="1"/>
          <p:nvPr/>
        </p:nvSpPr>
        <p:spPr>
          <a:xfrm>
            <a:off x="2683352" y="4215798"/>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 name="ZoneTexte 4">
            <a:extLst>
              <a:ext uri="{FF2B5EF4-FFF2-40B4-BE49-F238E27FC236}">
                <a16:creationId xmlns:a16="http://schemas.microsoft.com/office/drawing/2014/main" id="{F67285FC-1A98-224B-5430-21B336CF6D31}"/>
              </a:ext>
            </a:extLst>
          </p:cNvPr>
          <p:cNvSpPr txBox="1"/>
          <p:nvPr/>
        </p:nvSpPr>
        <p:spPr>
          <a:xfrm>
            <a:off x="2390122" y="4724878"/>
            <a:ext cx="2132341" cy="523220"/>
          </a:xfrm>
          <a:prstGeom prst="rect">
            <a:avLst/>
          </a:prstGeom>
          <a:noFill/>
        </p:spPr>
        <p:txBody>
          <a:bodyPr wrap="square" rtlCol="0">
            <a:spAutoFit/>
          </a:bodyPr>
          <a:lstStyle/>
          <a:p>
            <a:pPr algn="ctr"/>
            <a:r>
              <a:rPr lang="fr-FR" sz="1400" b="1" dirty="0"/>
              <a:t>Joueurs : 19H/20H30</a:t>
            </a:r>
          </a:p>
          <a:p>
            <a:pPr algn="ctr"/>
            <a:r>
              <a:rPr lang="fr-FR" sz="1400" b="1" dirty="0"/>
              <a:t>Gardiens : 19H/20H</a:t>
            </a:r>
            <a:endParaRPr lang="fr-FR" sz="1400" dirty="0"/>
          </a:p>
        </p:txBody>
      </p:sp>
      <p:pic>
        <p:nvPicPr>
          <p:cNvPr id="17" name="Picture 12" descr="Icône Football dans le style iOS Filled">
            <a:extLst>
              <a:ext uri="{FF2B5EF4-FFF2-40B4-BE49-F238E27FC236}">
                <a16:creationId xmlns:a16="http://schemas.microsoft.com/office/drawing/2014/main" id="{C3E88741-31D6-0659-854D-F8B0F43E7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64" y="333194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CD0042DD-A7BA-947F-DE41-8A893B997A4E}"/>
              </a:ext>
            </a:extLst>
          </p:cNvPr>
          <p:cNvSpPr txBox="1"/>
          <p:nvPr/>
        </p:nvSpPr>
        <p:spPr>
          <a:xfrm>
            <a:off x="1194345" y="5553947"/>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37" name="ZoneTexte 36">
            <a:extLst>
              <a:ext uri="{FF2B5EF4-FFF2-40B4-BE49-F238E27FC236}">
                <a16:creationId xmlns:a16="http://schemas.microsoft.com/office/drawing/2014/main" id="{592F3F9E-5EFA-F4CC-663A-69070CFBBEE5}"/>
              </a:ext>
            </a:extLst>
          </p:cNvPr>
          <p:cNvSpPr txBox="1"/>
          <p:nvPr/>
        </p:nvSpPr>
        <p:spPr>
          <a:xfrm>
            <a:off x="3054195" y="4504334"/>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
        <p:nvSpPr>
          <p:cNvPr id="38" name="ZoneTexte 37">
            <a:extLst>
              <a:ext uri="{FF2B5EF4-FFF2-40B4-BE49-F238E27FC236}">
                <a16:creationId xmlns:a16="http://schemas.microsoft.com/office/drawing/2014/main" id="{6E9ABE6E-0047-D5A8-F23F-946E0E386BC2}"/>
              </a:ext>
            </a:extLst>
          </p:cNvPr>
          <p:cNvSpPr txBox="1"/>
          <p:nvPr/>
        </p:nvSpPr>
        <p:spPr>
          <a:xfrm>
            <a:off x="4479501" y="3449924"/>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9" name="ZoneTexte 38">
            <a:extLst>
              <a:ext uri="{FF2B5EF4-FFF2-40B4-BE49-F238E27FC236}">
                <a16:creationId xmlns:a16="http://schemas.microsoft.com/office/drawing/2014/main" id="{9E3A3293-4BEA-43CB-028D-E2F963E9321C}"/>
              </a:ext>
            </a:extLst>
          </p:cNvPr>
          <p:cNvSpPr txBox="1"/>
          <p:nvPr/>
        </p:nvSpPr>
        <p:spPr>
          <a:xfrm>
            <a:off x="4236929" y="3959004"/>
            <a:ext cx="2132341" cy="307777"/>
          </a:xfrm>
          <a:prstGeom prst="rect">
            <a:avLst/>
          </a:prstGeom>
          <a:noFill/>
        </p:spPr>
        <p:txBody>
          <a:bodyPr wrap="square" rtlCol="0">
            <a:spAutoFit/>
          </a:bodyPr>
          <a:lstStyle/>
          <a:p>
            <a:pPr algn="ctr"/>
            <a:r>
              <a:rPr lang="fr-FR" sz="1400" b="1" dirty="0"/>
              <a:t>17H30/19H</a:t>
            </a:r>
          </a:p>
        </p:txBody>
      </p:sp>
      <p:pic>
        <p:nvPicPr>
          <p:cNvPr id="40" name="Picture 12" descr="Icône Football dans le style iOS Filled">
            <a:extLst>
              <a:ext uri="{FF2B5EF4-FFF2-40B4-BE49-F238E27FC236}">
                <a16:creationId xmlns:a16="http://schemas.microsoft.com/office/drawing/2014/main" id="{7ABA9C7D-3CBD-5C54-A9CB-E28250C9E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513" y="256607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3BB04BCB-DF2A-0337-15FF-4EE6A7D651A6}"/>
              </a:ext>
            </a:extLst>
          </p:cNvPr>
          <p:cNvSpPr txBox="1"/>
          <p:nvPr/>
        </p:nvSpPr>
        <p:spPr>
          <a:xfrm>
            <a:off x="4786026" y="3751212"/>
            <a:ext cx="1704333" cy="261610"/>
          </a:xfrm>
          <a:prstGeom prst="rect">
            <a:avLst/>
          </a:prstGeom>
          <a:noFill/>
        </p:spPr>
        <p:txBody>
          <a:bodyPr wrap="square" rtlCol="0">
            <a:spAutoFit/>
          </a:bodyPr>
          <a:lstStyle/>
          <a:p>
            <a:r>
              <a:rPr lang="fr-FR" sz="1100" b="1" dirty="0">
                <a:latin typeface="Desdemona" pitchFamily="82" charset="77"/>
              </a:rPr>
              <a:t>Sous-groupe</a:t>
            </a:r>
            <a:endParaRPr lang="fr-FR" sz="1100" dirty="0">
              <a:latin typeface="Desdemona" pitchFamily="82" charset="77"/>
            </a:endParaRPr>
          </a:p>
        </p:txBody>
      </p:sp>
      <p:sp>
        <p:nvSpPr>
          <p:cNvPr id="47" name="ZoneTexte 46">
            <a:extLst>
              <a:ext uri="{FF2B5EF4-FFF2-40B4-BE49-F238E27FC236}">
                <a16:creationId xmlns:a16="http://schemas.microsoft.com/office/drawing/2014/main" id="{08A59988-41C9-EDFB-02EE-5EF7FA240D51}"/>
              </a:ext>
            </a:extLst>
          </p:cNvPr>
          <p:cNvSpPr txBox="1"/>
          <p:nvPr/>
        </p:nvSpPr>
        <p:spPr>
          <a:xfrm>
            <a:off x="4497840" y="5262026"/>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8" name="ZoneTexte 47">
            <a:extLst>
              <a:ext uri="{FF2B5EF4-FFF2-40B4-BE49-F238E27FC236}">
                <a16:creationId xmlns:a16="http://schemas.microsoft.com/office/drawing/2014/main" id="{D7C8AA26-A347-F698-F543-363ABB2BAF44}"/>
              </a:ext>
            </a:extLst>
          </p:cNvPr>
          <p:cNvSpPr txBox="1"/>
          <p:nvPr/>
        </p:nvSpPr>
        <p:spPr>
          <a:xfrm>
            <a:off x="4255268" y="5771106"/>
            <a:ext cx="2132341" cy="307777"/>
          </a:xfrm>
          <a:prstGeom prst="rect">
            <a:avLst/>
          </a:prstGeom>
          <a:noFill/>
        </p:spPr>
        <p:txBody>
          <a:bodyPr wrap="square" rtlCol="0">
            <a:spAutoFit/>
          </a:bodyPr>
          <a:lstStyle/>
          <a:p>
            <a:pPr algn="ctr"/>
            <a:r>
              <a:rPr lang="fr-FR" sz="1400" b="1" dirty="0"/>
              <a:t>19H/20H30</a:t>
            </a:r>
          </a:p>
        </p:txBody>
      </p:sp>
      <p:pic>
        <p:nvPicPr>
          <p:cNvPr id="49" name="Picture 12" descr="Icône Football dans le style iOS Filled">
            <a:extLst>
              <a:ext uri="{FF2B5EF4-FFF2-40B4-BE49-F238E27FC236}">
                <a16:creationId xmlns:a16="http://schemas.microsoft.com/office/drawing/2014/main" id="{00579657-EF2F-CC6A-236F-49B61A5B4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852" y="43781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F61F0740-FA64-587E-1A98-BA6DC7B01174}"/>
              </a:ext>
            </a:extLst>
          </p:cNvPr>
          <p:cNvSpPr txBox="1"/>
          <p:nvPr/>
        </p:nvSpPr>
        <p:spPr>
          <a:xfrm>
            <a:off x="4492074" y="5563089"/>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2" name="ZoneTexte 51">
            <a:extLst>
              <a:ext uri="{FF2B5EF4-FFF2-40B4-BE49-F238E27FC236}">
                <a16:creationId xmlns:a16="http://schemas.microsoft.com/office/drawing/2014/main" id="{C8970F49-9D72-AC00-EF6F-2BC688CF1BCC}"/>
              </a:ext>
            </a:extLst>
          </p:cNvPr>
          <p:cNvSpPr txBox="1"/>
          <p:nvPr/>
        </p:nvSpPr>
        <p:spPr>
          <a:xfrm>
            <a:off x="6282150" y="4210789"/>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3" name="ZoneTexte 52">
            <a:extLst>
              <a:ext uri="{FF2B5EF4-FFF2-40B4-BE49-F238E27FC236}">
                <a16:creationId xmlns:a16="http://schemas.microsoft.com/office/drawing/2014/main" id="{AFD54670-ADE4-8873-854C-2C4CB3C8CFC1}"/>
              </a:ext>
            </a:extLst>
          </p:cNvPr>
          <p:cNvSpPr txBox="1"/>
          <p:nvPr/>
        </p:nvSpPr>
        <p:spPr>
          <a:xfrm>
            <a:off x="6039578" y="4719869"/>
            <a:ext cx="2132341" cy="307777"/>
          </a:xfrm>
          <a:prstGeom prst="rect">
            <a:avLst/>
          </a:prstGeom>
          <a:noFill/>
        </p:spPr>
        <p:txBody>
          <a:bodyPr wrap="square" rtlCol="0">
            <a:spAutoFit/>
          </a:bodyPr>
          <a:lstStyle/>
          <a:p>
            <a:pPr algn="ctr"/>
            <a:r>
              <a:rPr lang="fr-FR" sz="1400" b="1" dirty="0"/>
              <a:t>20H/21H30</a:t>
            </a:r>
          </a:p>
        </p:txBody>
      </p:sp>
      <p:pic>
        <p:nvPicPr>
          <p:cNvPr id="54" name="Picture 12" descr="Icône Football dans le style iOS Filled">
            <a:extLst>
              <a:ext uri="{FF2B5EF4-FFF2-40B4-BE49-F238E27FC236}">
                <a16:creationId xmlns:a16="http://schemas.microsoft.com/office/drawing/2014/main" id="{8F8CDC63-AAA7-AF2D-9F64-B925DF7A5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62" y="3326935"/>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2ABB5A4B-60B5-47CC-F1FA-95DDE633D1AA}"/>
              </a:ext>
            </a:extLst>
          </p:cNvPr>
          <p:cNvSpPr txBox="1"/>
          <p:nvPr/>
        </p:nvSpPr>
        <p:spPr>
          <a:xfrm>
            <a:off x="6276384" y="4511852"/>
            <a:ext cx="1704333" cy="261610"/>
          </a:xfrm>
          <a:prstGeom prst="rect">
            <a:avLst/>
          </a:prstGeom>
          <a:noFill/>
        </p:spPr>
        <p:txBody>
          <a:bodyPr wrap="square" rtlCol="0">
            <a:spAutoFit/>
          </a:bodyPr>
          <a:lstStyle/>
          <a:p>
            <a:r>
              <a:rPr lang="fr-FR" sz="1100" b="1" dirty="0">
                <a:latin typeface="Desdemona" pitchFamily="82" charset="77"/>
              </a:rPr>
              <a:t>Séniors /Sous-groupe</a:t>
            </a:r>
            <a:endParaRPr lang="fr-FR" sz="1100" dirty="0">
              <a:latin typeface="Desdemona" pitchFamily="82" charset="77"/>
            </a:endParaRPr>
          </a:p>
        </p:txBody>
      </p:sp>
      <p:sp>
        <p:nvSpPr>
          <p:cNvPr id="56" name="ZoneTexte 55">
            <a:extLst>
              <a:ext uri="{FF2B5EF4-FFF2-40B4-BE49-F238E27FC236}">
                <a16:creationId xmlns:a16="http://schemas.microsoft.com/office/drawing/2014/main" id="{A99930A8-235F-FE02-D913-1F0A65EBD25B}"/>
              </a:ext>
            </a:extLst>
          </p:cNvPr>
          <p:cNvSpPr txBox="1"/>
          <p:nvPr/>
        </p:nvSpPr>
        <p:spPr>
          <a:xfrm>
            <a:off x="8054932" y="3452587"/>
            <a:ext cx="1798029"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57" name="ZoneTexte 56">
            <a:extLst>
              <a:ext uri="{FF2B5EF4-FFF2-40B4-BE49-F238E27FC236}">
                <a16:creationId xmlns:a16="http://schemas.microsoft.com/office/drawing/2014/main" id="{E230B28D-6AB2-14A8-909E-69F3ABF156F7}"/>
              </a:ext>
            </a:extLst>
          </p:cNvPr>
          <p:cNvSpPr txBox="1"/>
          <p:nvPr/>
        </p:nvSpPr>
        <p:spPr>
          <a:xfrm>
            <a:off x="7761702" y="3961667"/>
            <a:ext cx="2132341" cy="307777"/>
          </a:xfrm>
          <a:prstGeom prst="rect">
            <a:avLst/>
          </a:prstGeom>
          <a:noFill/>
        </p:spPr>
        <p:txBody>
          <a:bodyPr wrap="square" rtlCol="0">
            <a:spAutoFit/>
          </a:bodyPr>
          <a:lstStyle/>
          <a:p>
            <a:pPr algn="ctr"/>
            <a:r>
              <a:rPr lang="fr-FR" sz="1400" b="1" dirty="0"/>
              <a:t>18H45/20H</a:t>
            </a:r>
          </a:p>
        </p:txBody>
      </p:sp>
      <p:pic>
        <p:nvPicPr>
          <p:cNvPr id="58" name="Picture 12" descr="Icône Football dans le style iOS Filled">
            <a:extLst>
              <a:ext uri="{FF2B5EF4-FFF2-40B4-BE49-F238E27FC236}">
                <a16:creationId xmlns:a16="http://schemas.microsoft.com/office/drawing/2014/main" id="{8E1E50CC-4D0E-54AB-3B2D-843FBC5E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44" y="2568733"/>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71943BF3-2245-469B-0931-49FD5AC06D89}"/>
              </a:ext>
            </a:extLst>
          </p:cNvPr>
          <p:cNvSpPr txBox="1"/>
          <p:nvPr/>
        </p:nvSpPr>
        <p:spPr>
          <a:xfrm>
            <a:off x="8425775" y="3741123"/>
            <a:ext cx="1704333" cy="261610"/>
          </a:xfrm>
          <a:prstGeom prst="rect">
            <a:avLst/>
          </a:prstGeom>
          <a:noFill/>
        </p:spPr>
        <p:txBody>
          <a:bodyPr wrap="square" rtlCol="0">
            <a:spAutoFit/>
          </a:bodyPr>
          <a:lstStyle/>
          <a:p>
            <a:r>
              <a:rPr lang="fr-FR" sz="1100" b="1" dirty="0">
                <a:latin typeface="Desdemona" pitchFamily="82" charset="77"/>
              </a:rPr>
              <a:t>Collectif</a:t>
            </a:r>
            <a:endParaRPr lang="fr-FR" sz="1100" dirty="0">
              <a:latin typeface="Desdemona" pitchFamily="82" charset="77"/>
            </a:endParaRPr>
          </a:p>
        </p:txBody>
      </p:sp>
    </p:spTree>
    <p:extLst>
      <p:ext uri="{BB962C8B-B14F-4D97-AF65-F5344CB8AC3E}">
        <p14:creationId xmlns:p14="http://schemas.microsoft.com/office/powerpoint/2010/main" val="226952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2968100388"/>
              </p:ext>
            </p:extLst>
          </p:nvPr>
        </p:nvGraphicFramePr>
        <p:xfrm>
          <a:off x="0" y="-22585"/>
          <a:ext cx="12191970" cy="6637770"/>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4045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97316">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7188" name="Picture 2" descr="Sticker symbole douche - TenStickers">
            <a:extLst>
              <a:ext uri="{FF2B5EF4-FFF2-40B4-BE49-F238E27FC236}">
                <a16:creationId xmlns:a16="http://schemas.microsoft.com/office/drawing/2014/main" id="{680E92D0-9DFF-2212-C7EC-AEB3F2D2A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1669" y="3351884"/>
            <a:ext cx="996647" cy="996647"/>
          </a:xfrm>
          <a:prstGeom prst="rect">
            <a:avLst/>
          </a:prstGeom>
          <a:noFill/>
          <a:extLst>
            <a:ext uri="{909E8E84-426E-40DD-AFC4-6F175D3DCCD1}">
              <a14:hiddenFill xmlns:a14="http://schemas.microsoft.com/office/drawing/2010/main">
                <a:solidFill>
                  <a:srgbClr val="FFFFFF"/>
                </a:solidFill>
              </a14:hiddenFill>
            </a:ext>
          </a:extLst>
        </p:spPr>
      </p:pic>
      <p:sp>
        <p:nvSpPr>
          <p:cNvPr id="7189" name="ZoneTexte 7188">
            <a:extLst>
              <a:ext uri="{FF2B5EF4-FFF2-40B4-BE49-F238E27FC236}">
                <a16:creationId xmlns:a16="http://schemas.microsoft.com/office/drawing/2014/main" id="{EBB579F7-D5FA-D67D-ADEC-807000650797}"/>
              </a:ext>
            </a:extLst>
          </p:cNvPr>
          <p:cNvSpPr txBox="1"/>
          <p:nvPr/>
        </p:nvSpPr>
        <p:spPr>
          <a:xfrm>
            <a:off x="8991735" y="4394371"/>
            <a:ext cx="4172513" cy="400110"/>
          </a:xfrm>
          <a:prstGeom prst="rect">
            <a:avLst/>
          </a:prstGeom>
          <a:noFill/>
        </p:spPr>
        <p:txBody>
          <a:bodyPr wrap="square" rtlCol="0">
            <a:spAutoFit/>
          </a:bodyPr>
          <a:lstStyle/>
          <a:p>
            <a:pPr algn="ctr"/>
            <a:r>
              <a:rPr lang="fr-FR" sz="2000" b="1" dirty="0">
                <a:solidFill>
                  <a:srgbClr val="FF0000"/>
                </a:solidFill>
              </a:rPr>
              <a:t>Douche importante</a:t>
            </a:r>
          </a:p>
        </p:txBody>
      </p:sp>
      <p:pic>
        <p:nvPicPr>
          <p:cNvPr id="4" name="Picture 12" descr="Icône Football dans le style iOS Filled">
            <a:extLst>
              <a:ext uri="{FF2B5EF4-FFF2-40B4-BE49-F238E27FC236}">
                <a16:creationId xmlns:a16="http://schemas.microsoft.com/office/drawing/2014/main" id="{49415192-202A-3763-FFC9-BA48C72B6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69" y="1422353"/>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1F0723B-634E-7792-1BC4-DB92352E1685}"/>
              </a:ext>
            </a:extLst>
          </p:cNvPr>
          <p:cNvSpPr txBox="1"/>
          <p:nvPr/>
        </p:nvSpPr>
        <p:spPr>
          <a:xfrm>
            <a:off x="2384385" y="1770054"/>
            <a:ext cx="3029369" cy="307777"/>
          </a:xfrm>
          <a:prstGeom prst="rect">
            <a:avLst/>
          </a:prstGeom>
          <a:noFill/>
        </p:spPr>
        <p:txBody>
          <a:bodyPr wrap="square" rtlCol="0">
            <a:spAutoFit/>
          </a:bodyPr>
          <a:lstStyle/>
          <a:p>
            <a:r>
              <a:rPr lang="fr-FR" sz="1400" b="1" dirty="0"/>
              <a:t>- Séance du Mercredi 17H30/19H </a:t>
            </a:r>
          </a:p>
        </p:txBody>
      </p:sp>
      <p:sp>
        <p:nvSpPr>
          <p:cNvPr id="7" name="ZoneTexte 6">
            <a:extLst>
              <a:ext uri="{FF2B5EF4-FFF2-40B4-BE49-F238E27FC236}">
                <a16:creationId xmlns:a16="http://schemas.microsoft.com/office/drawing/2014/main" id="{B5931B31-F104-60D5-426E-9832DD80533E}"/>
              </a:ext>
            </a:extLst>
          </p:cNvPr>
          <p:cNvSpPr txBox="1"/>
          <p:nvPr/>
        </p:nvSpPr>
        <p:spPr>
          <a:xfrm>
            <a:off x="1295127" y="1771840"/>
            <a:ext cx="1337938" cy="307777"/>
          </a:xfrm>
          <a:prstGeom prst="rect">
            <a:avLst/>
          </a:prstGeom>
          <a:noFill/>
        </p:spPr>
        <p:txBody>
          <a:bodyPr wrap="square" rtlCol="0">
            <a:spAutoFit/>
          </a:bodyPr>
          <a:lstStyle/>
          <a:p>
            <a:r>
              <a:rPr lang="fr-FR" sz="1400" b="1" dirty="0">
                <a:latin typeface="Desdemona" pitchFamily="82" charset="77"/>
              </a:rPr>
              <a:t>Sous-groupe</a:t>
            </a:r>
            <a:endParaRPr lang="fr-FR" sz="1400" dirty="0">
              <a:latin typeface="Desdemona" pitchFamily="82" charset="77"/>
            </a:endParaRPr>
          </a:p>
        </p:txBody>
      </p:sp>
      <p:pic>
        <p:nvPicPr>
          <p:cNvPr id="8" name="Image 7">
            <a:extLst>
              <a:ext uri="{FF2B5EF4-FFF2-40B4-BE49-F238E27FC236}">
                <a16:creationId xmlns:a16="http://schemas.microsoft.com/office/drawing/2014/main" id="{458277F6-4A2B-FF09-E723-E475AAF2FCE8}"/>
              </a:ext>
            </a:extLst>
          </p:cNvPr>
          <p:cNvPicPr>
            <a:picLocks noChangeAspect="1"/>
          </p:cNvPicPr>
          <p:nvPr/>
        </p:nvPicPr>
        <p:blipFill>
          <a:blip r:embed="rId5"/>
          <a:stretch>
            <a:fillRect/>
          </a:stretch>
        </p:blipFill>
        <p:spPr>
          <a:xfrm>
            <a:off x="4984180" y="1538702"/>
            <a:ext cx="766032" cy="744900"/>
          </a:xfrm>
          <a:prstGeom prst="rect">
            <a:avLst/>
          </a:prstGeom>
        </p:spPr>
      </p:pic>
      <p:pic>
        <p:nvPicPr>
          <p:cNvPr id="9" name="Image 8">
            <a:extLst>
              <a:ext uri="{FF2B5EF4-FFF2-40B4-BE49-F238E27FC236}">
                <a16:creationId xmlns:a16="http://schemas.microsoft.com/office/drawing/2014/main" id="{7297DB57-D99B-9E15-C9A3-FF28EF5446A8}"/>
              </a:ext>
            </a:extLst>
          </p:cNvPr>
          <p:cNvPicPr>
            <a:picLocks noChangeAspect="1"/>
          </p:cNvPicPr>
          <p:nvPr/>
        </p:nvPicPr>
        <p:blipFill>
          <a:blip r:embed="rId6"/>
          <a:stretch>
            <a:fillRect/>
          </a:stretch>
        </p:blipFill>
        <p:spPr>
          <a:xfrm>
            <a:off x="5621961" y="1555547"/>
            <a:ext cx="731385" cy="711210"/>
          </a:xfrm>
          <a:prstGeom prst="rect">
            <a:avLst/>
          </a:prstGeom>
        </p:spPr>
      </p:pic>
      <p:sp>
        <p:nvSpPr>
          <p:cNvPr id="11" name="ZoneTexte 10">
            <a:extLst>
              <a:ext uri="{FF2B5EF4-FFF2-40B4-BE49-F238E27FC236}">
                <a16:creationId xmlns:a16="http://schemas.microsoft.com/office/drawing/2014/main" id="{7305AF6C-5544-79F1-12B5-F889E1067E44}"/>
              </a:ext>
            </a:extLst>
          </p:cNvPr>
          <p:cNvSpPr txBox="1"/>
          <p:nvPr/>
        </p:nvSpPr>
        <p:spPr>
          <a:xfrm>
            <a:off x="5996397" y="1403123"/>
            <a:ext cx="3029369" cy="461665"/>
          </a:xfrm>
          <a:prstGeom prst="rect">
            <a:avLst/>
          </a:prstGeom>
          <a:noFill/>
        </p:spPr>
        <p:txBody>
          <a:bodyPr wrap="square" rtlCol="0">
            <a:spAutoFit/>
          </a:bodyPr>
          <a:lstStyle/>
          <a:p>
            <a:r>
              <a:rPr lang="fr-FR" sz="2400" b="1" dirty="0">
                <a:latin typeface="Desdemona" pitchFamily="82" charset="77"/>
              </a:rPr>
              <a:t>Spé 16A</a:t>
            </a:r>
            <a:endParaRPr lang="fr-FR" sz="2400" dirty="0">
              <a:latin typeface="Desdemona" pitchFamily="82" charset="77"/>
            </a:endParaRPr>
          </a:p>
        </p:txBody>
      </p:sp>
      <p:pic>
        <p:nvPicPr>
          <p:cNvPr id="14" name="Image 13">
            <a:extLst>
              <a:ext uri="{FF2B5EF4-FFF2-40B4-BE49-F238E27FC236}">
                <a16:creationId xmlns:a16="http://schemas.microsoft.com/office/drawing/2014/main" id="{2B00C94E-92FA-1891-B42A-19C55123B66D}"/>
              </a:ext>
            </a:extLst>
          </p:cNvPr>
          <p:cNvPicPr>
            <a:picLocks noChangeAspect="1"/>
          </p:cNvPicPr>
          <p:nvPr/>
        </p:nvPicPr>
        <p:blipFill>
          <a:blip r:embed="rId7"/>
          <a:stretch>
            <a:fillRect/>
          </a:stretch>
        </p:blipFill>
        <p:spPr>
          <a:xfrm>
            <a:off x="1305210" y="1531515"/>
            <a:ext cx="75198" cy="827180"/>
          </a:xfrm>
          <a:prstGeom prst="rect">
            <a:avLst/>
          </a:prstGeom>
        </p:spPr>
      </p:pic>
      <p:sp>
        <p:nvSpPr>
          <p:cNvPr id="16" name="ZoneTexte 15">
            <a:extLst>
              <a:ext uri="{FF2B5EF4-FFF2-40B4-BE49-F238E27FC236}">
                <a16:creationId xmlns:a16="http://schemas.microsoft.com/office/drawing/2014/main" id="{E841F6D1-4730-43EA-0783-507EAA6B6CA9}"/>
              </a:ext>
            </a:extLst>
          </p:cNvPr>
          <p:cNvSpPr txBox="1"/>
          <p:nvPr/>
        </p:nvSpPr>
        <p:spPr>
          <a:xfrm>
            <a:off x="195049" y="2358695"/>
            <a:ext cx="9570082" cy="1477328"/>
          </a:xfrm>
          <a:prstGeom prst="rect">
            <a:avLst/>
          </a:prstGeom>
          <a:noFill/>
        </p:spPr>
        <p:txBody>
          <a:bodyPr wrap="square" rtlCol="0">
            <a:spAutoFit/>
          </a:bodyPr>
          <a:lstStyle/>
          <a:p>
            <a:pPr algn="ctr"/>
            <a:r>
              <a:rPr lang="fr-FR" b="1" dirty="0"/>
              <a:t>20 joueurs max définis par nos éducateurs pour faire une séance de plus dans la semaine.</a:t>
            </a:r>
          </a:p>
          <a:p>
            <a:pPr algn="ctr"/>
            <a:endParaRPr lang="fr-FR" b="1" dirty="0"/>
          </a:p>
          <a:p>
            <a:pPr algn="ctr"/>
            <a:r>
              <a:rPr lang="fr-FR" b="1" dirty="0"/>
              <a:t>Ce n’est pas un groupe fixe et de semaine et en semaine ce groupe peut évoluer.</a:t>
            </a:r>
          </a:p>
          <a:p>
            <a:pPr algn="ctr"/>
            <a:endParaRPr lang="fr-FR" b="1" dirty="0"/>
          </a:p>
          <a:p>
            <a:pPr algn="ctr"/>
            <a:r>
              <a:rPr lang="fr-FR" b="1" dirty="0"/>
              <a:t>Il sera composé en début de semaine et les enfants concernés recevront une convocation SPOND.</a:t>
            </a:r>
          </a:p>
        </p:txBody>
      </p:sp>
      <p:pic>
        <p:nvPicPr>
          <p:cNvPr id="17" name="Image 16">
            <a:extLst>
              <a:ext uri="{FF2B5EF4-FFF2-40B4-BE49-F238E27FC236}">
                <a16:creationId xmlns:a16="http://schemas.microsoft.com/office/drawing/2014/main" id="{16275C5F-08E6-22ED-29C0-95C96CE06DE7}"/>
              </a:ext>
            </a:extLst>
          </p:cNvPr>
          <p:cNvPicPr>
            <a:picLocks noChangeAspect="1"/>
          </p:cNvPicPr>
          <p:nvPr/>
        </p:nvPicPr>
        <p:blipFill>
          <a:blip r:embed="rId8"/>
          <a:stretch>
            <a:fillRect/>
          </a:stretch>
        </p:blipFill>
        <p:spPr>
          <a:xfrm>
            <a:off x="5095648" y="4031453"/>
            <a:ext cx="755300" cy="762294"/>
          </a:xfrm>
          <a:prstGeom prst="rect">
            <a:avLst/>
          </a:prstGeom>
        </p:spPr>
      </p:pic>
      <p:pic>
        <p:nvPicPr>
          <p:cNvPr id="18" name="Picture 12" descr="Icône Football dans le style iOS Filled">
            <a:extLst>
              <a:ext uri="{FF2B5EF4-FFF2-40B4-BE49-F238E27FC236}">
                <a16:creationId xmlns:a16="http://schemas.microsoft.com/office/drawing/2014/main" id="{031D7B93-7197-288E-D9AA-79632AAD2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97" y="5058200"/>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EA32A99F-A1F0-E279-B007-8CBD92675A62}"/>
              </a:ext>
            </a:extLst>
          </p:cNvPr>
          <p:cNvSpPr txBox="1"/>
          <p:nvPr/>
        </p:nvSpPr>
        <p:spPr>
          <a:xfrm>
            <a:off x="2466213" y="5405901"/>
            <a:ext cx="3029369" cy="307777"/>
          </a:xfrm>
          <a:prstGeom prst="rect">
            <a:avLst/>
          </a:prstGeom>
          <a:noFill/>
        </p:spPr>
        <p:txBody>
          <a:bodyPr wrap="square" rtlCol="0">
            <a:spAutoFit/>
          </a:bodyPr>
          <a:lstStyle/>
          <a:p>
            <a:r>
              <a:rPr lang="fr-FR" sz="1400" b="1" dirty="0"/>
              <a:t>- Séance du Jeudi 20H00/21H30 </a:t>
            </a:r>
          </a:p>
        </p:txBody>
      </p:sp>
      <p:sp>
        <p:nvSpPr>
          <p:cNvPr id="26" name="ZoneTexte 25">
            <a:extLst>
              <a:ext uri="{FF2B5EF4-FFF2-40B4-BE49-F238E27FC236}">
                <a16:creationId xmlns:a16="http://schemas.microsoft.com/office/drawing/2014/main" id="{756D945A-C299-8EAF-25D6-4DBA37709D5E}"/>
              </a:ext>
            </a:extLst>
          </p:cNvPr>
          <p:cNvSpPr txBox="1"/>
          <p:nvPr/>
        </p:nvSpPr>
        <p:spPr>
          <a:xfrm>
            <a:off x="1376955" y="5407687"/>
            <a:ext cx="1337938" cy="307777"/>
          </a:xfrm>
          <a:prstGeom prst="rect">
            <a:avLst/>
          </a:prstGeom>
          <a:noFill/>
        </p:spPr>
        <p:txBody>
          <a:bodyPr wrap="square" rtlCol="0">
            <a:spAutoFit/>
          </a:bodyPr>
          <a:lstStyle/>
          <a:p>
            <a:r>
              <a:rPr lang="fr-FR" sz="1400" b="1" dirty="0">
                <a:latin typeface="Desdemona" pitchFamily="82" charset="77"/>
              </a:rPr>
              <a:t>Sous-groupe</a:t>
            </a:r>
            <a:endParaRPr lang="fr-FR" sz="1400" dirty="0">
              <a:latin typeface="Desdemona" pitchFamily="82" charset="77"/>
            </a:endParaRPr>
          </a:p>
        </p:txBody>
      </p:sp>
      <p:sp>
        <p:nvSpPr>
          <p:cNvPr id="28" name="ZoneTexte 27">
            <a:extLst>
              <a:ext uri="{FF2B5EF4-FFF2-40B4-BE49-F238E27FC236}">
                <a16:creationId xmlns:a16="http://schemas.microsoft.com/office/drawing/2014/main" id="{E147A397-B3EC-EF3D-C481-A83F2D482206}"/>
              </a:ext>
            </a:extLst>
          </p:cNvPr>
          <p:cNvSpPr txBox="1"/>
          <p:nvPr/>
        </p:nvSpPr>
        <p:spPr>
          <a:xfrm>
            <a:off x="5525086" y="4989178"/>
            <a:ext cx="3029369" cy="461665"/>
          </a:xfrm>
          <a:prstGeom prst="rect">
            <a:avLst/>
          </a:prstGeom>
          <a:noFill/>
        </p:spPr>
        <p:txBody>
          <a:bodyPr wrap="square" rtlCol="0">
            <a:spAutoFit/>
          </a:bodyPr>
          <a:lstStyle/>
          <a:p>
            <a:r>
              <a:rPr lang="fr-FR" sz="2400" b="1" dirty="0">
                <a:latin typeface="Desdemona" pitchFamily="82" charset="77"/>
              </a:rPr>
              <a:t>Séniors/U18</a:t>
            </a:r>
            <a:endParaRPr lang="fr-FR" sz="2400" dirty="0">
              <a:latin typeface="Desdemona" pitchFamily="82" charset="77"/>
            </a:endParaRPr>
          </a:p>
        </p:txBody>
      </p:sp>
      <p:pic>
        <p:nvPicPr>
          <p:cNvPr id="29" name="Image 28">
            <a:extLst>
              <a:ext uri="{FF2B5EF4-FFF2-40B4-BE49-F238E27FC236}">
                <a16:creationId xmlns:a16="http://schemas.microsoft.com/office/drawing/2014/main" id="{DD21BA16-975C-B4CE-B465-D29D890BBE8D}"/>
              </a:ext>
            </a:extLst>
          </p:cNvPr>
          <p:cNvPicPr>
            <a:picLocks noChangeAspect="1"/>
          </p:cNvPicPr>
          <p:nvPr/>
        </p:nvPicPr>
        <p:blipFill>
          <a:blip r:embed="rId9"/>
          <a:stretch>
            <a:fillRect/>
          </a:stretch>
        </p:blipFill>
        <p:spPr>
          <a:xfrm>
            <a:off x="5083442" y="5109539"/>
            <a:ext cx="799786" cy="807551"/>
          </a:xfrm>
          <a:prstGeom prst="rect">
            <a:avLst/>
          </a:prstGeom>
        </p:spPr>
      </p:pic>
      <p:sp>
        <p:nvSpPr>
          <p:cNvPr id="30" name="ZoneTexte 29">
            <a:extLst>
              <a:ext uri="{FF2B5EF4-FFF2-40B4-BE49-F238E27FC236}">
                <a16:creationId xmlns:a16="http://schemas.microsoft.com/office/drawing/2014/main" id="{CB440795-AA14-49BB-654B-38A985106DC7}"/>
              </a:ext>
            </a:extLst>
          </p:cNvPr>
          <p:cNvSpPr txBox="1"/>
          <p:nvPr/>
        </p:nvSpPr>
        <p:spPr>
          <a:xfrm>
            <a:off x="5787619" y="5277161"/>
            <a:ext cx="3776043" cy="307777"/>
          </a:xfrm>
          <a:prstGeom prst="rect">
            <a:avLst/>
          </a:prstGeom>
          <a:noFill/>
        </p:spPr>
        <p:txBody>
          <a:bodyPr wrap="square" rtlCol="0">
            <a:spAutoFit/>
          </a:bodyPr>
          <a:lstStyle/>
          <a:p>
            <a:r>
              <a:rPr lang="fr-FR" sz="1400" i="1" dirty="0"/>
              <a:t>Groupe de 4 joueurs U18 en rotation</a:t>
            </a:r>
          </a:p>
        </p:txBody>
      </p:sp>
      <p:pic>
        <p:nvPicPr>
          <p:cNvPr id="31" name="Image 30">
            <a:extLst>
              <a:ext uri="{FF2B5EF4-FFF2-40B4-BE49-F238E27FC236}">
                <a16:creationId xmlns:a16="http://schemas.microsoft.com/office/drawing/2014/main" id="{1DCC2FD2-3CE8-6E04-9BBF-7178C13CA46F}"/>
              </a:ext>
            </a:extLst>
          </p:cNvPr>
          <p:cNvPicPr>
            <a:picLocks noChangeAspect="1"/>
          </p:cNvPicPr>
          <p:nvPr/>
        </p:nvPicPr>
        <p:blipFill>
          <a:blip r:embed="rId7"/>
          <a:stretch>
            <a:fillRect/>
          </a:stretch>
        </p:blipFill>
        <p:spPr>
          <a:xfrm>
            <a:off x="1403445" y="5151984"/>
            <a:ext cx="75198" cy="827180"/>
          </a:xfrm>
          <a:prstGeom prst="rect">
            <a:avLst/>
          </a:prstGeom>
        </p:spPr>
      </p:pic>
      <p:pic>
        <p:nvPicPr>
          <p:cNvPr id="32" name="Picture 12" descr="Icône Football dans le style iOS Filled">
            <a:extLst>
              <a:ext uri="{FF2B5EF4-FFF2-40B4-BE49-F238E27FC236}">
                <a16:creationId xmlns:a16="http://schemas.microsoft.com/office/drawing/2014/main" id="{D0C008FC-82C8-8BE3-9A8F-B9EEB8CA3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97" y="393088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a:extLst>
              <a:ext uri="{FF2B5EF4-FFF2-40B4-BE49-F238E27FC236}">
                <a16:creationId xmlns:a16="http://schemas.microsoft.com/office/drawing/2014/main" id="{13B29DDB-94F2-2FE2-0867-687193357E2C}"/>
              </a:ext>
            </a:extLst>
          </p:cNvPr>
          <p:cNvSpPr txBox="1"/>
          <p:nvPr/>
        </p:nvSpPr>
        <p:spPr>
          <a:xfrm>
            <a:off x="2466213" y="4278585"/>
            <a:ext cx="3029369" cy="307777"/>
          </a:xfrm>
          <a:prstGeom prst="rect">
            <a:avLst/>
          </a:prstGeom>
          <a:noFill/>
        </p:spPr>
        <p:txBody>
          <a:bodyPr wrap="square" rtlCol="0">
            <a:spAutoFit/>
          </a:bodyPr>
          <a:lstStyle/>
          <a:p>
            <a:r>
              <a:rPr lang="fr-FR" sz="1400" b="1" dirty="0"/>
              <a:t>- Séance du Mercredi 19H/20H30 </a:t>
            </a:r>
          </a:p>
        </p:txBody>
      </p:sp>
      <p:sp>
        <p:nvSpPr>
          <p:cNvPr id="34" name="ZoneTexte 33">
            <a:extLst>
              <a:ext uri="{FF2B5EF4-FFF2-40B4-BE49-F238E27FC236}">
                <a16:creationId xmlns:a16="http://schemas.microsoft.com/office/drawing/2014/main" id="{3217C1D0-FA9F-45FF-37D5-71EE7CEF27E0}"/>
              </a:ext>
            </a:extLst>
          </p:cNvPr>
          <p:cNvSpPr txBox="1"/>
          <p:nvPr/>
        </p:nvSpPr>
        <p:spPr>
          <a:xfrm>
            <a:off x="1376955" y="4280371"/>
            <a:ext cx="1337938" cy="307777"/>
          </a:xfrm>
          <a:prstGeom prst="rect">
            <a:avLst/>
          </a:prstGeom>
          <a:noFill/>
        </p:spPr>
        <p:txBody>
          <a:bodyPr wrap="square" rtlCol="0">
            <a:spAutoFit/>
          </a:bodyPr>
          <a:lstStyle/>
          <a:p>
            <a:r>
              <a:rPr lang="fr-FR" sz="1400" b="1" dirty="0">
                <a:latin typeface="Desdemona" pitchFamily="82" charset="77"/>
              </a:rPr>
              <a:t>Sous-groupe</a:t>
            </a:r>
            <a:endParaRPr lang="fr-FR" sz="1400" dirty="0">
              <a:latin typeface="Desdemona" pitchFamily="82" charset="77"/>
            </a:endParaRPr>
          </a:p>
        </p:txBody>
      </p:sp>
      <p:sp>
        <p:nvSpPr>
          <p:cNvPr id="35" name="ZoneTexte 34">
            <a:extLst>
              <a:ext uri="{FF2B5EF4-FFF2-40B4-BE49-F238E27FC236}">
                <a16:creationId xmlns:a16="http://schemas.microsoft.com/office/drawing/2014/main" id="{BF032284-CDCD-AF63-B135-A70E15E48BE6}"/>
              </a:ext>
            </a:extLst>
          </p:cNvPr>
          <p:cNvSpPr txBox="1"/>
          <p:nvPr/>
        </p:nvSpPr>
        <p:spPr>
          <a:xfrm>
            <a:off x="5525086" y="3861862"/>
            <a:ext cx="3029369" cy="461665"/>
          </a:xfrm>
          <a:prstGeom prst="rect">
            <a:avLst/>
          </a:prstGeom>
          <a:noFill/>
        </p:spPr>
        <p:txBody>
          <a:bodyPr wrap="square" rtlCol="0">
            <a:spAutoFit/>
          </a:bodyPr>
          <a:lstStyle/>
          <a:p>
            <a:r>
              <a:rPr lang="fr-FR" sz="2400" b="1" dirty="0">
                <a:latin typeface="Desdemona" pitchFamily="82" charset="77"/>
              </a:rPr>
              <a:t>Séniors/U18</a:t>
            </a:r>
            <a:endParaRPr lang="fr-FR" sz="2400" dirty="0">
              <a:latin typeface="Desdemona" pitchFamily="82" charset="77"/>
            </a:endParaRPr>
          </a:p>
        </p:txBody>
      </p:sp>
      <p:sp>
        <p:nvSpPr>
          <p:cNvPr id="37" name="ZoneTexte 36">
            <a:extLst>
              <a:ext uri="{FF2B5EF4-FFF2-40B4-BE49-F238E27FC236}">
                <a16:creationId xmlns:a16="http://schemas.microsoft.com/office/drawing/2014/main" id="{B272527D-7143-91E8-0031-D3FBE7EB287F}"/>
              </a:ext>
            </a:extLst>
          </p:cNvPr>
          <p:cNvSpPr txBox="1"/>
          <p:nvPr/>
        </p:nvSpPr>
        <p:spPr>
          <a:xfrm>
            <a:off x="5787619" y="4149845"/>
            <a:ext cx="3776043" cy="307777"/>
          </a:xfrm>
          <a:prstGeom prst="rect">
            <a:avLst/>
          </a:prstGeom>
          <a:noFill/>
        </p:spPr>
        <p:txBody>
          <a:bodyPr wrap="square" rtlCol="0">
            <a:spAutoFit/>
          </a:bodyPr>
          <a:lstStyle/>
          <a:p>
            <a:r>
              <a:rPr lang="fr-FR" sz="1400" i="1" dirty="0"/>
              <a:t>Groupe de 4 joueurs U18 en rotation</a:t>
            </a:r>
          </a:p>
        </p:txBody>
      </p:sp>
      <p:pic>
        <p:nvPicPr>
          <p:cNvPr id="38" name="Image 37">
            <a:extLst>
              <a:ext uri="{FF2B5EF4-FFF2-40B4-BE49-F238E27FC236}">
                <a16:creationId xmlns:a16="http://schemas.microsoft.com/office/drawing/2014/main" id="{868915E4-27BF-C075-0257-0795D10FCD15}"/>
              </a:ext>
            </a:extLst>
          </p:cNvPr>
          <p:cNvPicPr>
            <a:picLocks noChangeAspect="1"/>
          </p:cNvPicPr>
          <p:nvPr/>
        </p:nvPicPr>
        <p:blipFill>
          <a:blip r:embed="rId7"/>
          <a:stretch>
            <a:fillRect/>
          </a:stretch>
        </p:blipFill>
        <p:spPr>
          <a:xfrm>
            <a:off x="1403445" y="4024668"/>
            <a:ext cx="75198" cy="827180"/>
          </a:xfrm>
          <a:prstGeom prst="rect">
            <a:avLst/>
          </a:prstGeom>
        </p:spPr>
      </p:pic>
    </p:spTree>
    <p:extLst>
      <p:ext uri="{BB962C8B-B14F-4D97-AF65-F5344CB8AC3E}">
        <p14:creationId xmlns:p14="http://schemas.microsoft.com/office/powerpoint/2010/main" val="14648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2259</Words>
  <Application>Microsoft Macintosh PowerPoint</Application>
  <PresentationFormat>Grand écran</PresentationFormat>
  <Paragraphs>561</Paragraphs>
  <Slides>20</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BlissCaps Light</vt:lpstr>
      <vt:lpstr>Calibri</vt:lpstr>
      <vt:lpstr>Calibri Light</vt:lpstr>
      <vt:lpstr>Desdemona</vt:lpstr>
      <vt:lpstr>Impact</vt:lpstr>
      <vt:lpstr>Lao UI</vt:lpstr>
      <vt:lpstr>SignPainter-HouseScript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Métier</dc:creator>
  <cp:lastModifiedBy>Valentin Métier</cp:lastModifiedBy>
  <cp:revision>22</cp:revision>
  <dcterms:created xsi:type="dcterms:W3CDTF">2023-05-23T12:40:08Z</dcterms:created>
  <dcterms:modified xsi:type="dcterms:W3CDTF">2023-08-28T12:10:17Z</dcterms:modified>
</cp:coreProperties>
</file>